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2.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 id="2147483721" r:id="rId5"/>
    <p:sldMasterId id="2147483797" r:id="rId6"/>
  </p:sldMasterIdLst>
  <p:notesMasterIdLst>
    <p:notesMasterId r:id="rId47"/>
  </p:notesMasterIdLst>
  <p:sldIdLst>
    <p:sldId id="284" r:id="rId7"/>
    <p:sldId id="2147483626" r:id="rId8"/>
    <p:sldId id="2147483430" r:id="rId9"/>
    <p:sldId id="2147483347" r:id="rId10"/>
    <p:sldId id="2147483542" r:id="rId11"/>
    <p:sldId id="332" r:id="rId12"/>
    <p:sldId id="2147483564" r:id="rId13"/>
    <p:sldId id="2147483565" r:id="rId14"/>
    <p:sldId id="2147483547" r:id="rId15"/>
    <p:sldId id="335" r:id="rId16"/>
    <p:sldId id="2147483523" r:id="rId17"/>
    <p:sldId id="2147483439" r:id="rId18"/>
    <p:sldId id="2147483438" r:id="rId19"/>
    <p:sldId id="2147483551" r:id="rId20"/>
    <p:sldId id="2147483630" r:id="rId21"/>
    <p:sldId id="2147483627" r:id="rId22"/>
    <p:sldId id="2147483524" r:id="rId23"/>
    <p:sldId id="2147483566" r:id="rId24"/>
    <p:sldId id="2147483588" r:id="rId25"/>
    <p:sldId id="268" r:id="rId26"/>
    <p:sldId id="336" r:id="rId27"/>
    <p:sldId id="2147483593" r:id="rId28"/>
    <p:sldId id="2147483581" r:id="rId29"/>
    <p:sldId id="2147482496" r:id="rId30"/>
    <p:sldId id="2147483631" r:id="rId31"/>
    <p:sldId id="2147483628" r:id="rId32"/>
    <p:sldId id="2147483525" r:id="rId33"/>
    <p:sldId id="2147483556" r:id="rId34"/>
    <p:sldId id="2147483557" r:id="rId35"/>
    <p:sldId id="2147483562" r:id="rId36"/>
    <p:sldId id="2147483629" r:id="rId37"/>
    <p:sldId id="2147483563" r:id="rId38"/>
    <p:sldId id="2147483632" r:id="rId39"/>
    <p:sldId id="2147483633" r:id="rId40"/>
    <p:sldId id="290" r:id="rId41"/>
    <p:sldId id="258" r:id="rId42"/>
    <p:sldId id="2147483560" r:id="rId43"/>
    <p:sldId id="2147481623" r:id="rId44"/>
    <p:sldId id="2147483532" r:id="rId45"/>
    <p:sldId id="214747012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ernal Only - Read First" id="{E9697A03-5FB5-425E-A628-55AC904FE525}">
          <p14:sldIdLst>
            <p14:sldId id="284"/>
          </p14:sldIdLst>
        </p14:section>
        <p14:section name="Welcome" id="{CD5D39C0-28A6-481D-9467-4D800C759654}">
          <p14:sldIdLst>
            <p14:sldId id="2147483626"/>
            <p14:sldId id="2147483430"/>
          </p14:sldIdLst>
        </p14:section>
        <p14:section name="Empower business transformation and reduce security risks" id="{1648CB82-8F23-4395-B2AD-E0B928B012BD}">
          <p14:sldIdLst>
            <p14:sldId id="2147483347"/>
            <p14:sldId id="2147483542"/>
            <p14:sldId id="332"/>
            <p14:sldId id="2147483564"/>
            <p14:sldId id="2147483565"/>
            <p14:sldId id="2147483547"/>
          </p14:sldIdLst>
        </p14:section>
        <p14:section name="Protect your organization and Prepare for AI with Microsoft 365 E3" id="{F7F8D8E1-7534-4C2F-B257-F12D1DF8CB1E}">
          <p14:sldIdLst>
            <p14:sldId id="335"/>
          </p14:sldIdLst>
        </p14:section>
        <p14:section name="Transform the way you work with secure productivity, accessibility, and AI" id="{08067D18-E3ED-44C4-8FAA-8AE36BA9BCDC}">
          <p14:sldIdLst>
            <p14:sldId id="2147483523"/>
            <p14:sldId id="2147483439"/>
            <p14:sldId id="2147483438"/>
            <p14:sldId id="2147483551"/>
            <p14:sldId id="2147483630"/>
            <p14:sldId id="2147483627"/>
          </p14:sldIdLst>
        </p14:section>
        <p14:section name="Build an AI-ready secure foundation with zero-trust principles" id="{CEB7312B-000F-4ED1-A384-B9AD80B0E67A}">
          <p14:sldIdLst>
            <p14:sldId id="2147483524"/>
            <p14:sldId id="2147483566"/>
            <p14:sldId id="2147483588"/>
            <p14:sldId id="268"/>
            <p14:sldId id="336"/>
            <p14:sldId id="2147483593"/>
            <p14:sldId id="2147483581"/>
            <p14:sldId id="2147482496"/>
            <p14:sldId id="2147483631"/>
            <p14:sldId id="2147483628"/>
          </p14:sldIdLst>
        </p14:section>
        <p14:section name="Empower IT to enhance business performance by optmizing IT enablement" id="{FC745A6E-07FA-4978-9849-793E53157AB2}">
          <p14:sldIdLst>
            <p14:sldId id="2147483525"/>
            <p14:sldId id="2147483556"/>
            <p14:sldId id="2147483557"/>
            <p14:sldId id="2147483562"/>
            <p14:sldId id="2147483629"/>
          </p14:sldIdLst>
        </p14:section>
        <p14:section name="Amplify productivity and business transformation with Microsoft 365 E3" id="{D824AFC4-CC37-4D38-A8DE-2492824E68EC}">
          <p14:sldIdLst>
            <p14:sldId id="2147483563"/>
            <p14:sldId id="2147483632"/>
            <p14:sldId id="2147483633"/>
            <p14:sldId id="290"/>
            <p14:sldId id="258"/>
          </p14:sldIdLst>
        </p14:section>
        <p14:section name="Getting started" id="{365169AA-2C69-4EA4-A717-8B8927E0543D}">
          <p14:sldIdLst>
            <p14:sldId id="2147483560"/>
            <p14:sldId id="2147481623"/>
            <p14:sldId id="2147483532"/>
          </p14:sldIdLst>
        </p14:section>
        <p14:section name="Appendix: Bonus Content" id="{D9EE57A7-392F-4088-9FA8-F578901EABF0}">
          <p14:sldIdLst>
            <p14:sldId id="214747012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367609-6FCF-1FB5-DC46-4A6E0E06C378}" name="Danielle Augustin" initials="DA" userId="S::daugustin@microsoft.com::a1f896a9-a6cb-4c33-bb0a-e032a9d533c5" providerId="AD"/>
  <p188:author id="{FFCB8B0B-3463-6868-A1B0-B26693781ABF}" name="Dan Narloch" initials="DN" userId="S::danarl@microsoft.com::acda2ba1-3ebf-4fc4-9c8f-e1821377bec0" providerId="AD"/>
  <p188:author id="{94C88630-1689-61B6-F291-AC9FFA71BA85}" name="Thomas Viertler" initials="TV" userId="S::thviertl@microsoft.com::6b113f05-a120-467b-be73-a12690b61da8" providerId="AD"/>
  <p188:author id="{64FF494C-09A2-5CED-4D7E-570240276BD2}" name="Alan Woods" initials="AW" userId="S::awoods@bridge.partners::cd53aa78-7306-451f-a0ad-cfc48a5d8503" providerId="AD"/>
  <p188:author id="{71524C56-23AC-6EEB-51C5-85CEE9ECB29A}" name="Marisa Emdin" initials="ME" userId="S::memdin@bridge.partners::141585e4-2f4c-4cfc-af77-b4c3d19cf2f1" providerId="AD"/>
  <p188:author id="{A63BDD76-B441-7129-84D5-F2DC58B07F79}" name="Jennie Cady" initials="JC" userId="S::jenniecady@microsoft.com::718340df-7e55-4aae-ae44-77802bfa4698" providerId="AD"/>
  <p188:author id="{DAEB00C3-916C-80C3-93CD-F9DAE73B7948}" name="Kate Chadwick" initials="KC" userId="S::kchadwick@bridge.partners::a9ed301d-9102-4297-b515-99adf8a3fec8" providerId="AD"/>
  <p188:author id="{BF0480E2-07FD-A91B-F932-B79EA882C1F9}" name="Charis Bobkov" initials="CB" userId="S::chbobkov@microsoft.com::a085e210-a381-46c6-ba7b-a6d714823cba" providerId="AD"/>
  <p188:author id="{251871E8-1052-0574-57C0-60020D8857D0}" name="Saulo Machado" initials="SM" userId="S::samachad@microsoft.com::27113bbf-fdf8-43dc-8297-89297021024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2ED"/>
    <a:srgbClr val="E8E5E0"/>
    <a:srgbClr val="E8E7E2"/>
    <a:srgbClr val="CBD7EB"/>
    <a:srgbClr val="FFF8F3"/>
    <a:srgbClr val="EEEEF5"/>
    <a:srgbClr val="FC9F90"/>
    <a:srgbClr val="D55DBE"/>
    <a:srgbClr val="E9E4EB"/>
    <a:srgbClr val="C379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49"/>
    <p:restoredTop sz="94640"/>
  </p:normalViewPr>
  <p:slideViewPr>
    <p:cSldViewPr snapToGrid="0">
      <p:cViewPr varScale="1">
        <p:scale>
          <a:sx n="104" d="100"/>
          <a:sy n="104" d="100"/>
        </p:scale>
        <p:origin x="1170"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Woods" userId="S::awoods@bridge.partners::cd53aa78-7306-451f-a0ad-cfc48a5d8503" providerId="AD" clId="Web-{7B3B2935-0C3F-DC65-7087-F85017274CF1}"/>
    <pc:docChg chg="delSld modSection">
      <pc:chgData name="Alan Woods" userId="S::awoods@bridge.partners::cd53aa78-7306-451f-a0ad-cfc48a5d8503" providerId="AD" clId="Web-{7B3B2935-0C3F-DC65-7087-F85017274CF1}" dt="2025-02-18T15:11:48.708" v="0"/>
      <pc:docMkLst>
        <pc:docMk/>
      </pc:docMkLst>
      <pc:sldChg chg="del">
        <pc:chgData name="Alan Woods" userId="S::awoods@bridge.partners::cd53aa78-7306-451f-a0ad-cfc48a5d8503" providerId="AD" clId="Web-{7B3B2935-0C3F-DC65-7087-F85017274CF1}" dt="2025-02-18T15:11:48.708" v="0"/>
        <pc:sldMkLst>
          <pc:docMk/>
          <pc:sldMk cId="2554546269" sldId="2147482637"/>
        </pc:sldMkLst>
      </pc:sldChg>
    </pc:docChg>
  </pc:docChgLst>
  <pc:docChgLst>
    <pc:chgData name="Theresa Choi" userId="d8690083-ce2f-4eb4-a024-3300c8992810" providerId="ADAL" clId="{F9C44B74-8D06-5C4F-AC58-883BC3D81CE5}"/>
    <pc:docChg chg="undo custSel modSld">
      <pc:chgData name="Theresa Choi" userId="d8690083-ce2f-4eb4-a024-3300c8992810" providerId="ADAL" clId="{F9C44B74-8D06-5C4F-AC58-883BC3D81CE5}" dt="2025-02-06T17:20:18.488" v="121"/>
      <pc:docMkLst>
        <pc:docMk/>
      </pc:docMkLst>
      <pc:sldChg chg="addSp delSp modSp mod setBg">
        <pc:chgData name="Theresa Choi" userId="d8690083-ce2f-4eb4-a024-3300c8992810" providerId="ADAL" clId="{F9C44B74-8D06-5C4F-AC58-883BC3D81CE5}" dt="2025-02-05T20:36:37.024" v="114" actId="207"/>
        <pc:sldMkLst>
          <pc:docMk/>
          <pc:sldMk cId="2423006597" sldId="258"/>
        </pc:sldMkLst>
        <pc:spChg chg="add mod">
          <ac:chgData name="Theresa Choi" userId="d8690083-ce2f-4eb4-a024-3300c8992810" providerId="ADAL" clId="{F9C44B74-8D06-5C4F-AC58-883BC3D81CE5}" dt="2025-02-05T20:36:10.456" v="111" actId="167"/>
          <ac:spMkLst>
            <pc:docMk/>
            <pc:sldMk cId="2423006597" sldId="258"/>
            <ac:spMk id="3" creationId="{73DCD8BE-41EE-8F7D-247E-789260ECC218}"/>
          </ac:spMkLst>
        </pc:spChg>
        <pc:spChg chg="mod">
          <ac:chgData name="Theresa Choi" userId="d8690083-ce2f-4eb4-a024-3300c8992810" providerId="ADAL" clId="{F9C44B74-8D06-5C4F-AC58-883BC3D81CE5}" dt="2025-02-05T20:36:37.024" v="114" actId="207"/>
          <ac:spMkLst>
            <pc:docMk/>
            <pc:sldMk cId="2423006597" sldId="258"/>
            <ac:spMk id="5" creationId="{5D3E6E96-4100-86CF-23D7-D17FA4428033}"/>
          </ac:spMkLst>
        </pc:spChg>
        <pc:spChg chg="mod">
          <ac:chgData name="Theresa Choi" userId="d8690083-ce2f-4eb4-a024-3300c8992810" providerId="ADAL" clId="{F9C44B74-8D06-5C4F-AC58-883BC3D81CE5}" dt="2025-02-05T20:36:28.381" v="113" actId="207"/>
          <ac:spMkLst>
            <pc:docMk/>
            <pc:sldMk cId="2423006597" sldId="258"/>
            <ac:spMk id="6" creationId="{FDB56109-E993-FF48-B743-F4527845546A}"/>
          </ac:spMkLst>
        </pc:spChg>
        <pc:spChg chg="mod">
          <ac:chgData name="Theresa Choi" userId="d8690083-ce2f-4eb4-a024-3300c8992810" providerId="ADAL" clId="{F9C44B74-8D06-5C4F-AC58-883BC3D81CE5}" dt="2025-02-05T20:36:22.644" v="112" actId="207"/>
          <ac:spMkLst>
            <pc:docMk/>
            <pc:sldMk cId="2423006597" sldId="258"/>
            <ac:spMk id="8" creationId="{89DB8DFC-7706-CC48-760E-152FDAD7B781}"/>
          </ac:spMkLst>
        </pc:spChg>
        <pc:spChg chg="mod">
          <ac:chgData name="Theresa Choi" userId="d8690083-ce2f-4eb4-a024-3300c8992810" providerId="ADAL" clId="{F9C44B74-8D06-5C4F-AC58-883BC3D81CE5}" dt="2025-02-05T20:36:22.644" v="112" actId="207"/>
          <ac:spMkLst>
            <pc:docMk/>
            <pc:sldMk cId="2423006597" sldId="258"/>
            <ac:spMk id="10" creationId="{CFA0C772-432B-F31D-7ED2-7502AA97DF29}"/>
          </ac:spMkLst>
        </pc:spChg>
        <pc:spChg chg="add mod">
          <ac:chgData name="Theresa Choi" userId="d8690083-ce2f-4eb4-a024-3300c8992810" providerId="ADAL" clId="{F9C44B74-8D06-5C4F-AC58-883BC3D81CE5}" dt="2025-02-05T20:36:02.653" v="110" actId="167"/>
          <ac:spMkLst>
            <pc:docMk/>
            <pc:sldMk cId="2423006597" sldId="258"/>
            <ac:spMk id="20" creationId="{5CC742EC-2032-BC55-22B9-0E7AF8E3D4B0}"/>
          </ac:spMkLst>
        </pc:spChg>
        <pc:spChg chg="mod">
          <ac:chgData name="Theresa Choi" userId="d8690083-ce2f-4eb4-a024-3300c8992810" providerId="ADAL" clId="{F9C44B74-8D06-5C4F-AC58-883BC3D81CE5}" dt="2025-02-05T20:34:14.089" v="90" actId="108"/>
          <ac:spMkLst>
            <pc:docMk/>
            <pc:sldMk cId="2423006597" sldId="258"/>
            <ac:spMk id="22" creationId="{8341EC35-FE87-D5BE-F978-7B65D40900B0}"/>
          </ac:spMkLst>
        </pc:spChg>
        <pc:spChg chg="mod">
          <ac:chgData name="Theresa Choi" userId="d8690083-ce2f-4eb4-a024-3300c8992810" providerId="ADAL" clId="{F9C44B74-8D06-5C4F-AC58-883BC3D81CE5}" dt="2025-02-05T20:34:16.548" v="91" actId="108"/>
          <ac:spMkLst>
            <pc:docMk/>
            <pc:sldMk cId="2423006597" sldId="258"/>
            <ac:spMk id="23" creationId="{7A36B562-5A6C-9C36-BB60-5DB7EFF7D134}"/>
          </ac:spMkLst>
        </pc:spChg>
        <pc:spChg chg="mod">
          <ac:chgData name="Theresa Choi" userId="d8690083-ce2f-4eb4-a024-3300c8992810" providerId="ADAL" clId="{F9C44B74-8D06-5C4F-AC58-883BC3D81CE5}" dt="2025-02-05T20:34:58.341" v="97" actId="108"/>
          <ac:spMkLst>
            <pc:docMk/>
            <pc:sldMk cId="2423006597" sldId="258"/>
            <ac:spMk id="24" creationId="{94407C41-CCDA-48E0-FE97-1D6DF956CBC2}"/>
          </ac:spMkLst>
        </pc:spChg>
      </pc:sldChg>
      <pc:sldChg chg="addSp modSp">
        <pc:chgData name="Theresa Choi" userId="d8690083-ce2f-4eb4-a024-3300c8992810" providerId="ADAL" clId="{F9C44B74-8D06-5C4F-AC58-883BC3D81CE5}" dt="2025-02-06T17:20:18.488" v="121"/>
        <pc:sldMkLst>
          <pc:docMk/>
          <pc:sldMk cId="1895625200" sldId="2147483532"/>
        </pc:sldMkLst>
        <pc:picChg chg="add mod">
          <ac:chgData name="Theresa Choi" userId="d8690083-ce2f-4eb4-a024-3300c8992810" providerId="ADAL" clId="{F9C44B74-8D06-5C4F-AC58-883BC3D81CE5}" dt="2025-02-06T17:20:18.488" v="121"/>
          <ac:picMkLst>
            <pc:docMk/>
            <pc:sldMk cId="1895625200" sldId="2147483532"/>
            <ac:picMk id="7" creationId="{F1F9B2CB-2397-C92E-0716-90E9B82F59A9}"/>
          </ac:picMkLst>
        </pc:picChg>
      </pc:sldChg>
      <pc:sldChg chg="addSp delSp modSp mod setBg chgLayout">
        <pc:chgData name="Theresa Choi" userId="d8690083-ce2f-4eb4-a024-3300c8992810" providerId="ADAL" clId="{F9C44B74-8D06-5C4F-AC58-883BC3D81CE5}" dt="2025-02-06T17:19:40.694" v="120" actId="1076"/>
        <pc:sldMkLst>
          <pc:docMk/>
          <pc:sldMk cId="2654727320" sldId="2147483626"/>
        </pc:sldMkLst>
        <pc:spChg chg="mod">
          <ac:chgData name="Theresa Choi" userId="d8690083-ce2f-4eb4-a024-3300c8992810" providerId="ADAL" clId="{F9C44B74-8D06-5C4F-AC58-883BC3D81CE5}" dt="2025-02-06T17:19:12.707" v="117" actId="1076"/>
          <ac:spMkLst>
            <pc:docMk/>
            <pc:sldMk cId="2654727320" sldId="2147483626"/>
            <ac:spMk id="3" creationId="{1BFAC576-4FBA-18A3-61FB-847CE107358E}"/>
          </ac:spMkLst>
        </pc:spChg>
        <pc:spChg chg="mod ord">
          <ac:chgData name="Theresa Choi" userId="d8690083-ce2f-4eb4-a024-3300c8992810" providerId="ADAL" clId="{F9C44B74-8D06-5C4F-AC58-883BC3D81CE5}" dt="2025-02-06T17:19:08.850" v="116" actId="1076"/>
          <ac:spMkLst>
            <pc:docMk/>
            <pc:sldMk cId="2654727320" sldId="2147483626"/>
            <ac:spMk id="9" creationId="{BBD48D86-37BD-6758-7B0F-1583C7CE542E}"/>
          </ac:spMkLst>
        </pc:spChg>
        <pc:picChg chg="add mod">
          <ac:chgData name="Theresa Choi" userId="d8690083-ce2f-4eb4-a024-3300c8992810" providerId="ADAL" clId="{F9C44B74-8D06-5C4F-AC58-883BC3D81CE5}" dt="2025-02-06T17:19:40.694" v="120" actId="1076"/>
          <ac:picMkLst>
            <pc:docMk/>
            <pc:sldMk cId="2654727320" sldId="2147483626"/>
            <ac:picMk id="7" creationId="{7DD657C2-3BA4-BBA5-94CC-4781547D07B1}"/>
          </ac:picMkLst>
        </pc:picChg>
        <pc:picChg chg="add del">
          <ac:chgData name="Theresa Choi" userId="d8690083-ce2f-4eb4-a024-3300c8992810" providerId="ADAL" clId="{F9C44B74-8D06-5C4F-AC58-883BC3D81CE5}" dt="2025-02-05T20:30:08.742" v="26" actId="478"/>
          <ac:picMkLst>
            <pc:docMk/>
            <pc:sldMk cId="2654727320" sldId="2147483626"/>
            <ac:picMk id="11" creationId="{24259EA0-6664-3DF9-4A3A-E7BA5A48F5AC}"/>
          </ac:picMkLst>
        </pc:picChg>
        <pc:cxnChg chg="mod">
          <ac:chgData name="Theresa Choi" userId="d8690083-ce2f-4eb4-a024-3300c8992810" providerId="ADAL" clId="{F9C44B74-8D06-5C4F-AC58-883BC3D81CE5}" dt="2025-02-05T20:32:48.398" v="83" actId="1076"/>
          <ac:cxnSpMkLst>
            <pc:docMk/>
            <pc:sldMk cId="2654727320" sldId="2147483626"/>
            <ac:cxnSpMk id="5" creationId="{7328FB33-6970-ACAB-DBD4-578323FF0CCD}"/>
          </ac:cxnSpMkLst>
        </pc:cxnChg>
      </pc:sldChg>
    </pc:docChg>
  </pc:docChgLst>
  <pc:docChgLst>
    <pc:chgData name="Kate Chadwick" userId="a9ed301d-9102-4297-b515-99adf8a3fec8" providerId="ADAL" clId="{DD67B3BB-BF39-425B-90C5-E0EDC0CE9EA5}"/>
    <pc:docChg chg="undo redo custSel modSld">
      <pc:chgData name="Kate Chadwick" userId="a9ed301d-9102-4297-b515-99adf8a3fec8" providerId="ADAL" clId="{DD67B3BB-BF39-425B-90C5-E0EDC0CE9EA5}" dt="2025-02-17T22:15:25.661" v="1011" actId="20577"/>
      <pc:docMkLst>
        <pc:docMk/>
      </pc:docMkLst>
      <pc:sldChg chg="modSp mod">
        <pc:chgData name="Kate Chadwick" userId="a9ed301d-9102-4297-b515-99adf8a3fec8" providerId="ADAL" clId="{DD67B3BB-BF39-425B-90C5-E0EDC0CE9EA5}" dt="2025-02-17T22:11:43.337" v="898"/>
        <pc:sldMkLst>
          <pc:docMk/>
          <pc:sldMk cId="2423006597" sldId="258"/>
        </pc:sldMkLst>
        <pc:spChg chg="mod">
          <ac:chgData name="Kate Chadwick" userId="a9ed301d-9102-4297-b515-99adf8a3fec8" providerId="ADAL" clId="{DD67B3BB-BF39-425B-90C5-E0EDC0CE9EA5}" dt="2025-02-17T22:11:16.016" v="884" actId="20577"/>
          <ac:spMkLst>
            <pc:docMk/>
            <pc:sldMk cId="2423006597" sldId="258"/>
            <ac:spMk id="2" creationId="{9D8398CE-1771-75DE-D845-F92B3ABE6072}"/>
          </ac:spMkLst>
        </pc:spChg>
        <pc:spChg chg="mod">
          <ac:chgData name="Kate Chadwick" userId="a9ed301d-9102-4297-b515-99adf8a3fec8" providerId="ADAL" clId="{DD67B3BB-BF39-425B-90C5-E0EDC0CE9EA5}" dt="2025-02-17T22:11:43.337" v="898"/>
          <ac:spMkLst>
            <pc:docMk/>
            <pc:sldMk cId="2423006597" sldId="258"/>
            <ac:spMk id="10" creationId="{CFA0C772-432B-F31D-7ED2-7502AA97DF29}"/>
          </ac:spMkLst>
        </pc:spChg>
        <pc:spChg chg="mod">
          <ac:chgData name="Kate Chadwick" userId="a9ed301d-9102-4297-b515-99adf8a3fec8" providerId="ADAL" clId="{DD67B3BB-BF39-425B-90C5-E0EDC0CE9EA5}" dt="2025-02-17T22:11:24.517" v="888" actId="20577"/>
          <ac:spMkLst>
            <pc:docMk/>
            <pc:sldMk cId="2423006597" sldId="258"/>
            <ac:spMk id="33" creationId="{2209C977-418A-EB3C-91E4-AF45F317A3D1}"/>
          </ac:spMkLst>
        </pc:spChg>
        <pc:spChg chg="mod">
          <ac:chgData name="Kate Chadwick" userId="a9ed301d-9102-4297-b515-99adf8a3fec8" providerId="ADAL" clId="{DD67B3BB-BF39-425B-90C5-E0EDC0CE9EA5}" dt="2025-02-17T22:11:31.311" v="892" actId="20577"/>
          <ac:spMkLst>
            <pc:docMk/>
            <pc:sldMk cId="2423006597" sldId="258"/>
            <ac:spMk id="34" creationId="{9A914906-18C1-E88F-2E0B-CD7FDF4E9617}"/>
          </ac:spMkLst>
        </pc:spChg>
        <pc:spChg chg="mod">
          <ac:chgData name="Kate Chadwick" userId="a9ed301d-9102-4297-b515-99adf8a3fec8" providerId="ADAL" clId="{DD67B3BB-BF39-425B-90C5-E0EDC0CE9EA5}" dt="2025-02-17T22:11:37.215" v="896" actId="20577"/>
          <ac:spMkLst>
            <pc:docMk/>
            <pc:sldMk cId="2423006597" sldId="258"/>
            <ac:spMk id="35" creationId="{C30480CF-E7BD-F74B-1FEF-BD777B1CBB67}"/>
          </ac:spMkLst>
        </pc:spChg>
      </pc:sldChg>
      <pc:sldChg chg="modSp mod">
        <pc:chgData name="Kate Chadwick" userId="a9ed301d-9102-4297-b515-99adf8a3fec8" providerId="ADAL" clId="{DD67B3BB-BF39-425B-90C5-E0EDC0CE9EA5}" dt="2025-02-17T21:55:22.944" v="423" actId="20577"/>
        <pc:sldMkLst>
          <pc:docMk/>
          <pc:sldMk cId="460907557" sldId="268"/>
        </pc:sldMkLst>
        <pc:spChg chg="mod">
          <ac:chgData name="Kate Chadwick" userId="a9ed301d-9102-4297-b515-99adf8a3fec8" providerId="ADAL" clId="{DD67B3BB-BF39-425B-90C5-E0EDC0CE9EA5}" dt="2025-02-17T21:54:52.341" v="413" actId="20577"/>
          <ac:spMkLst>
            <pc:docMk/>
            <pc:sldMk cId="460907557" sldId="268"/>
            <ac:spMk id="5" creationId="{234C023D-6D87-A255-6AF4-A24EC148EC5E}"/>
          </ac:spMkLst>
        </pc:spChg>
        <pc:spChg chg="mod">
          <ac:chgData name="Kate Chadwick" userId="a9ed301d-9102-4297-b515-99adf8a3fec8" providerId="ADAL" clId="{DD67B3BB-BF39-425B-90C5-E0EDC0CE9EA5}" dt="2025-02-17T21:55:22.944" v="423" actId="20577"/>
          <ac:spMkLst>
            <pc:docMk/>
            <pc:sldMk cId="460907557" sldId="268"/>
            <ac:spMk id="13" creationId="{536B1A0E-12C2-7F78-8D66-417A1A4A6A93}"/>
          </ac:spMkLst>
        </pc:spChg>
        <pc:spChg chg="mod">
          <ac:chgData name="Kate Chadwick" userId="a9ed301d-9102-4297-b515-99adf8a3fec8" providerId="ADAL" clId="{DD67B3BB-BF39-425B-90C5-E0EDC0CE9EA5}" dt="2025-02-17T21:54:57.185" v="418" actId="20577"/>
          <ac:spMkLst>
            <pc:docMk/>
            <pc:sldMk cId="460907557" sldId="268"/>
            <ac:spMk id="14" creationId="{606B00E7-08D0-0B1C-4751-2E2F0008E294}"/>
          </ac:spMkLst>
        </pc:spChg>
      </pc:sldChg>
      <pc:sldChg chg="modSp mod modCm">
        <pc:chgData name="Kate Chadwick" userId="a9ed301d-9102-4297-b515-99adf8a3fec8" providerId="ADAL" clId="{DD67B3BB-BF39-425B-90C5-E0EDC0CE9EA5}" dt="2025-02-17T22:15:25.661" v="1011" actId="20577"/>
        <pc:sldMkLst>
          <pc:docMk/>
          <pc:sldMk cId="1960531774" sldId="284"/>
        </pc:sldMkLst>
        <pc:spChg chg="mod">
          <ac:chgData name="Kate Chadwick" userId="a9ed301d-9102-4297-b515-99adf8a3fec8" providerId="ADAL" clId="{DD67B3BB-BF39-425B-90C5-E0EDC0CE9EA5}" dt="2025-02-17T21:35:53.256" v="24" actId="20577"/>
          <ac:spMkLst>
            <pc:docMk/>
            <pc:sldMk cId="1960531774" sldId="284"/>
            <ac:spMk id="2" creationId="{77F9A9E8-C50B-35C5-3292-AA58130A3E1C}"/>
          </ac:spMkLst>
        </pc:spChg>
        <pc:spChg chg="mod">
          <ac:chgData name="Kate Chadwick" userId="a9ed301d-9102-4297-b515-99adf8a3fec8" providerId="ADAL" clId="{DD67B3BB-BF39-425B-90C5-E0EDC0CE9EA5}" dt="2025-02-17T22:15:25.661" v="1011" actId="20577"/>
          <ac:spMkLst>
            <pc:docMk/>
            <pc:sldMk cId="1960531774" sldId="284"/>
            <ac:spMk id="4" creationId="{02A3EF7C-BB64-06FE-9A38-3F282A5159EB}"/>
          </ac:spMkLst>
        </pc:spChg>
        <pc:spChg chg="mod">
          <ac:chgData name="Kate Chadwick" userId="a9ed301d-9102-4297-b515-99adf8a3fec8" providerId="ADAL" clId="{DD67B3BB-BF39-425B-90C5-E0EDC0CE9EA5}" dt="2025-02-17T21:35:48.756" v="23" actId="20577"/>
          <ac:spMkLst>
            <pc:docMk/>
            <pc:sldMk cId="1960531774" sldId="284"/>
            <ac:spMk id="5" creationId="{81564DA4-E4DB-0E5F-95DC-52857446808B}"/>
          </ac:spMkLst>
        </pc:spChg>
        <pc:extLst>
          <p:ext xmlns:p="http://schemas.openxmlformats.org/presentationml/2006/main" uri="{D6D511B9-2390-475A-947B-AFAB55BFBCF1}">
            <pc226:cmChg xmlns:pc226="http://schemas.microsoft.com/office/powerpoint/2022/06/main/command" chg="mod">
              <pc226:chgData name="Kate Chadwick" userId="a9ed301d-9102-4297-b515-99adf8a3fec8" providerId="ADAL" clId="{DD67B3BB-BF39-425B-90C5-E0EDC0CE9EA5}" dt="2025-02-17T22:15:25.661" v="1011" actId="20577"/>
              <pc2:cmMkLst xmlns:pc2="http://schemas.microsoft.com/office/powerpoint/2019/9/main/command">
                <pc:docMk/>
                <pc:sldMk cId="1960531774" sldId="284"/>
                <pc2:cmMk id="{23CBE809-01B4-4A48-9B52-9F0FBD6E4ED9}"/>
              </pc2:cmMkLst>
            </pc226:cmChg>
            <pc226:cmChg xmlns:pc226="http://schemas.microsoft.com/office/powerpoint/2022/06/main/command" chg="mod">
              <pc226:chgData name="Kate Chadwick" userId="a9ed301d-9102-4297-b515-99adf8a3fec8" providerId="ADAL" clId="{DD67B3BB-BF39-425B-90C5-E0EDC0CE9EA5}" dt="2025-02-17T22:15:25.661" v="1011" actId="20577"/>
              <pc2:cmMkLst xmlns:pc2="http://schemas.microsoft.com/office/powerpoint/2019/9/main/command">
                <pc:docMk/>
                <pc:sldMk cId="1960531774" sldId="284"/>
                <pc2:cmMk id="{69BC0583-A4A0-4671-9FA6-4352F476FB4E}"/>
              </pc2:cmMkLst>
            </pc226:cmChg>
          </p:ext>
        </pc:extLst>
      </pc:sldChg>
      <pc:sldChg chg="modSp mod">
        <pc:chgData name="Kate Chadwick" userId="a9ed301d-9102-4297-b515-99adf8a3fec8" providerId="ADAL" clId="{DD67B3BB-BF39-425B-90C5-E0EDC0CE9EA5}" dt="2025-02-17T22:10:58.133" v="880" actId="20577"/>
        <pc:sldMkLst>
          <pc:docMk/>
          <pc:sldMk cId="3983423797" sldId="290"/>
        </pc:sldMkLst>
        <pc:spChg chg="mod">
          <ac:chgData name="Kate Chadwick" userId="a9ed301d-9102-4297-b515-99adf8a3fec8" providerId="ADAL" clId="{DD67B3BB-BF39-425B-90C5-E0EDC0CE9EA5}" dt="2025-02-17T22:10:58.133" v="880" actId="20577"/>
          <ac:spMkLst>
            <pc:docMk/>
            <pc:sldMk cId="3983423797" sldId="290"/>
            <ac:spMk id="3" creationId="{86B0CE56-D989-A2C2-A746-2C385CD970AC}"/>
          </ac:spMkLst>
        </pc:spChg>
      </pc:sldChg>
      <pc:sldChg chg="modSp mod">
        <pc:chgData name="Kate Chadwick" userId="a9ed301d-9102-4297-b515-99adf8a3fec8" providerId="ADAL" clId="{DD67B3BB-BF39-425B-90C5-E0EDC0CE9EA5}" dt="2025-02-17T21:43:52.988" v="171" actId="20577"/>
        <pc:sldMkLst>
          <pc:docMk/>
          <pc:sldMk cId="2111481417" sldId="332"/>
        </pc:sldMkLst>
        <pc:spChg chg="mod">
          <ac:chgData name="Kate Chadwick" userId="a9ed301d-9102-4297-b515-99adf8a3fec8" providerId="ADAL" clId="{DD67B3BB-BF39-425B-90C5-E0EDC0CE9EA5}" dt="2025-02-17T21:43:32.171" v="161" actId="20577"/>
          <ac:spMkLst>
            <pc:docMk/>
            <pc:sldMk cId="2111481417" sldId="332"/>
            <ac:spMk id="4" creationId="{C8130B73-DDA9-CB70-7E92-B4B7AF13A646}"/>
          </ac:spMkLst>
        </pc:spChg>
        <pc:spChg chg="mod">
          <ac:chgData name="Kate Chadwick" userId="a9ed301d-9102-4297-b515-99adf8a3fec8" providerId="ADAL" clId="{DD67B3BB-BF39-425B-90C5-E0EDC0CE9EA5}" dt="2025-02-17T21:43:52.988" v="171" actId="20577"/>
          <ac:spMkLst>
            <pc:docMk/>
            <pc:sldMk cId="2111481417" sldId="332"/>
            <ac:spMk id="6" creationId="{0D9C5C4F-C8EB-7A97-0715-A1DF74331A1D}"/>
          </ac:spMkLst>
        </pc:spChg>
        <pc:spChg chg="mod">
          <ac:chgData name="Kate Chadwick" userId="a9ed301d-9102-4297-b515-99adf8a3fec8" providerId="ADAL" clId="{DD67B3BB-BF39-425B-90C5-E0EDC0CE9EA5}" dt="2025-02-17T21:43:25.380" v="157" actId="20577"/>
          <ac:spMkLst>
            <pc:docMk/>
            <pc:sldMk cId="2111481417" sldId="332"/>
            <ac:spMk id="40" creationId="{BF6B4924-361A-1873-E6CF-E1D066C0D6B2}"/>
          </ac:spMkLst>
        </pc:spChg>
      </pc:sldChg>
      <pc:sldChg chg="modSp mod">
        <pc:chgData name="Kate Chadwick" userId="a9ed301d-9102-4297-b515-99adf8a3fec8" providerId="ADAL" clId="{DD67B3BB-BF39-425B-90C5-E0EDC0CE9EA5}" dt="2025-02-17T21:56:01.538" v="449" actId="20577"/>
        <pc:sldMkLst>
          <pc:docMk/>
          <pc:sldMk cId="1148715754" sldId="336"/>
        </pc:sldMkLst>
        <pc:spChg chg="mod">
          <ac:chgData name="Kate Chadwick" userId="a9ed301d-9102-4297-b515-99adf8a3fec8" providerId="ADAL" clId="{DD67B3BB-BF39-425B-90C5-E0EDC0CE9EA5}" dt="2025-02-17T21:55:54.309" v="437" actId="20577"/>
          <ac:spMkLst>
            <pc:docMk/>
            <pc:sldMk cId="1148715754" sldId="336"/>
            <ac:spMk id="15" creationId="{D37C3623-5483-4234-923E-7E025AA957B1}"/>
          </ac:spMkLst>
        </pc:spChg>
        <pc:spChg chg="mod">
          <ac:chgData name="Kate Chadwick" userId="a9ed301d-9102-4297-b515-99adf8a3fec8" providerId="ADAL" clId="{DD67B3BB-BF39-425B-90C5-E0EDC0CE9EA5}" dt="2025-02-17T21:56:01.538" v="449" actId="20577"/>
          <ac:spMkLst>
            <pc:docMk/>
            <pc:sldMk cId="1148715754" sldId="336"/>
            <ac:spMk id="21" creationId="{558CC452-B8C8-09ED-04CC-37F990E6D244}"/>
          </ac:spMkLst>
        </pc:spChg>
      </pc:sldChg>
      <pc:sldChg chg="modSp mod">
        <pc:chgData name="Kate Chadwick" userId="a9ed301d-9102-4297-b515-99adf8a3fec8" providerId="ADAL" clId="{DD67B3BB-BF39-425B-90C5-E0EDC0CE9EA5}" dt="2025-02-17T22:15:05.058" v="1009" actId="20577"/>
        <pc:sldMkLst>
          <pc:docMk/>
          <pc:sldMk cId="3733743774" sldId="2147470126"/>
        </pc:sldMkLst>
        <pc:spChg chg="mod">
          <ac:chgData name="Kate Chadwick" userId="a9ed301d-9102-4297-b515-99adf8a3fec8" providerId="ADAL" clId="{DD67B3BB-BF39-425B-90C5-E0EDC0CE9EA5}" dt="2025-02-17T22:14:42.536" v="1001" actId="20577"/>
          <ac:spMkLst>
            <pc:docMk/>
            <pc:sldMk cId="3733743774" sldId="2147470126"/>
            <ac:spMk id="69" creationId="{D7062F23-A0C2-D325-2D3B-61E20F2D86D0}"/>
          </ac:spMkLst>
        </pc:spChg>
        <pc:spChg chg="mod">
          <ac:chgData name="Kate Chadwick" userId="a9ed301d-9102-4297-b515-99adf8a3fec8" providerId="ADAL" clId="{DD67B3BB-BF39-425B-90C5-E0EDC0CE9EA5}" dt="2025-02-17T22:14:27.808" v="993" actId="20577"/>
          <ac:spMkLst>
            <pc:docMk/>
            <pc:sldMk cId="3733743774" sldId="2147470126"/>
            <ac:spMk id="198" creationId="{BD5A77FC-FC66-0554-995F-8E1419A4A77B}"/>
          </ac:spMkLst>
        </pc:spChg>
        <pc:spChg chg="mod">
          <ac:chgData name="Kate Chadwick" userId="a9ed301d-9102-4297-b515-99adf8a3fec8" providerId="ADAL" clId="{DD67B3BB-BF39-425B-90C5-E0EDC0CE9EA5}" dt="2025-02-17T22:14:37.349" v="997" actId="20577"/>
          <ac:spMkLst>
            <pc:docMk/>
            <pc:sldMk cId="3733743774" sldId="2147470126"/>
            <ac:spMk id="225" creationId="{5D4D4667-0869-28E0-84AB-D804061BCF1D}"/>
          </ac:spMkLst>
        </pc:spChg>
        <pc:spChg chg="mod">
          <ac:chgData name="Kate Chadwick" userId="a9ed301d-9102-4297-b515-99adf8a3fec8" providerId="ADAL" clId="{DD67B3BB-BF39-425B-90C5-E0EDC0CE9EA5}" dt="2025-02-17T22:14:35.121" v="995" actId="20577"/>
          <ac:spMkLst>
            <pc:docMk/>
            <pc:sldMk cId="3733743774" sldId="2147470126"/>
            <ac:spMk id="252" creationId="{E824933F-4F2E-061B-2671-5CFAE6347989}"/>
          </ac:spMkLst>
        </pc:spChg>
        <pc:spChg chg="mod">
          <ac:chgData name="Kate Chadwick" userId="a9ed301d-9102-4297-b515-99adf8a3fec8" providerId="ADAL" clId="{DD67B3BB-BF39-425B-90C5-E0EDC0CE9EA5}" dt="2025-02-17T22:14:55.094" v="1005" actId="20577"/>
          <ac:spMkLst>
            <pc:docMk/>
            <pc:sldMk cId="3733743774" sldId="2147470126"/>
            <ac:spMk id="305" creationId="{08FD8200-B1DC-1212-6F39-2E80A211EEEE}"/>
          </ac:spMkLst>
        </pc:spChg>
        <pc:spChg chg="mod">
          <ac:chgData name="Kate Chadwick" userId="a9ed301d-9102-4297-b515-99adf8a3fec8" providerId="ADAL" clId="{DD67B3BB-BF39-425B-90C5-E0EDC0CE9EA5}" dt="2025-02-17T22:15:05.058" v="1009" actId="20577"/>
          <ac:spMkLst>
            <pc:docMk/>
            <pc:sldMk cId="3733743774" sldId="2147470126"/>
            <ac:spMk id="323" creationId="{0F5EB2C4-013A-6F14-8D0D-CB7DE66E0178}"/>
          </ac:spMkLst>
        </pc:spChg>
      </pc:sldChg>
      <pc:sldChg chg="modSp mod">
        <pc:chgData name="Kate Chadwick" userId="a9ed301d-9102-4297-b515-99adf8a3fec8" providerId="ADAL" clId="{DD67B3BB-BF39-425B-90C5-E0EDC0CE9EA5}" dt="2025-02-17T22:14:15.742" v="991" actId="20577"/>
        <pc:sldMkLst>
          <pc:docMk/>
          <pc:sldMk cId="1912209658" sldId="2147481623"/>
        </pc:sldMkLst>
        <pc:spChg chg="mod">
          <ac:chgData name="Kate Chadwick" userId="a9ed301d-9102-4297-b515-99adf8a3fec8" providerId="ADAL" clId="{DD67B3BB-BF39-425B-90C5-E0EDC0CE9EA5}" dt="2025-02-17T22:14:00.576" v="990" actId="20577"/>
          <ac:spMkLst>
            <pc:docMk/>
            <pc:sldMk cId="1912209658" sldId="2147481623"/>
            <ac:spMk id="2" creationId="{DD02B608-CCB3-3D61-72B8-33A9243159B2}"/>
          </ac:spMkLst>
        </pc:spChg>
        <pc:spChg chg="mod">
          <ac:chgData name="Kate Chadwick" userId="a9ed301d-9102-4297-b515-99adf8a3fec8" providerId="ADAL" clId="{DD67B3BB-BF39-425B-90C5-E0EDC0CE9EA5}" dt="2025-02-17T22:13:44.518" v="988" actId="20577"/>
          <ac:spMkLst>
            <pc:docMk/>
            <pc:sldMk cId="1912209658" sldId="2147481623"/>
            <ac:spMk id="33" creationId="{BB1F1663-9D03-7B41-E5D7-26FC6D2EB563}"/>
          </ac:spMkLst>
        </pc:spChg>
        <pc:spChg chg="mod">
          <ac:chgData name="Kate Chadwick" userId="a9ed301d-9102-4297-b515-99adf8a3fec8" providerId="ADAL" clId="{DD67B3BB-BF39-425B-90C5-E0EDC0CE9EA5}" dt="2025-02-17T22:14:15.742" v="991" actId="20577"/>
          <ac:spMkLst>
            <pc:docMk/>
            <pc:sldMk cId="1912209658" sldId="2147481623"/>
            <ac:spMk id="38" creationId="{538AA04D-2622-5AD1-1EB5-1FB34B6C15FA}"/>
          </ac:spMkLst>
        </pc:spChg>
      </pc:sldChg>
      <pc:sldChg chg="modSp mod">
        <pc:chgData name="Kate Chadwick" userId="a9ed301d-9102-4297-b515-99adf8a3fec8" providerId="ADAL" clId="{DD67B3BB-BF39-425B-90C5-E0EDC0CE9EA5}" dt="2025-02-17T21:59:00.955" v="514" actId="20577"/>
        <pc:sldMkLst>
          <pc:docMk/>
          <pc:sldMk cId="3592894518" sldId="2147482496"/>
        </pc:sldMkLst>
        <pc:spChg chg="mod">
          <ac:chgData name="Kate Chadwick" userId="a9ed301d-9102-4297-b515-99adf8a3fec8" providerId="ADAL" clId="{DD67B3BB-BF39-425B-90C5-E0EDC0CE9EA5}" dt="2025-02-17T21:58:19.446" v="488" actId="20577"/>
          <ac:spMkLst>
            <pc:docMk/>
            <pc:sldMk cId="3592894518" sldId="2147482496"/>
            <ac:spMk id="5" creationId="{1A25B7F0-90B9-0E19-0E18-E811FF50EA77}"/>
          </ac:spMkLst>
        </pc:spChg>
        <pc:spChg chg="mod">
          <ac:chgData name="Kate Chadwick" userId="a9ed301d-9102-4297-b515-99adf8a3fec8" providerId="ADAL" clId="{DD67B3BB-BF39-425B-90C5-E0EDC0CE9EA5}" dt="2025-02-17T21:58:32.633" v="497" actId="20577"/>
          <ac:spMkLst>
            <pc:docMk/>
            <pc:sldMk cId="3592894518" sldId="2147482496"/>
            <ac:spMk id="14" creationId="{DE9F8F84-C853-4C99-9478-F980A987AC89}"/>
          </ac:spMkLst>
        </pc:spChg>
        <pc:spChg chg="mod">
          <ac:chgData name="Kate Chadwick" userId="a9ed301d-9102-4297-b515-99adf8a3fec8" providerId="ADAL" clId="{DD67B3BB-BF39-425B-90C5-E0EDC0CE9EA5}" dt="2025-02-17T21:58:34.639" v="499" actId="20577"/>
          <ac:spMkLst>
            <pc:docMk/>
            <pc:sldMk cId="3592894518" sldId="2147482496"/>
            <ac:spMk id="19" creationId="{282773DF-94A0-DC20-3A5A-5C85747EDAAB}"/>
          </ac:spMkLst>
        </pc:spChg>
        <pc:spChg chg="mod">
          <ac:chgData name="Kate Chadwick" userId="a9ed301d-9102-4297-b515-99adf8a3fec8" providerId="ADAL" clId="{DD67B3BB-BF39-425B-90C5-E0EDC0CE9EA5}" dt="2025-02-17T21:58:36.559" v="501" actId="20577"/>
          <ac:spMkLst>
            <pc:docMk/>
            <pc:sldMk cId="3592894518" sldId="2147482496"/>
            <ac:spMk id="20" creationId="{90BBE4BB-D843-B7B6-7FD1-E65C55C51C50}"/>
          </ac:spMkLst>
        </pc:spChg>
        <pc:spChg chg="mod">
          <ac:chgData name="Kate Chadwick" userId="a9ed301d-9102-4297-b515-99adf8a3fec8" providerId="ADAL" clId="{DD67B3BB-BF39-425B-90C5-E0EDC0CE9EA5}" dt="2025-02-17T21:58:42.379" v="510" actId="20577"/>
          <ac:spMkLst>
            <pc:docMk/>
            <pc:sldMk cId="3592894518" sldId="2147482496"/>
            <ac:spMk id="21" creationId="{C1A2C45F-20B3-885E-0055-B6972A29090B}"/>
          </ac:spMkLst>
        </pc:spChg>
        <pc:spChg chg="mod">
          <ac:chgData name="Kate Chadwick" userId="a9ed301d-9102-4297-b515-99adf8a3fec8" providerId="ADAL" clId="{DD67B3BB-BF39-425B-90C5-E0EDC0CE9EA5}" dt="2025-02-17T21:59:00.955" v="514" actId="20577"/>
          <ac:spMkLst>
            <pc:docMk/>
            <pc:sldMk cId="3592894518" sldId="2147482496"/>
            <ac:spMk id="1025" creationId="{DBE402EC-6843-DD65-84F4-C0D36477CFEB}"/>
          </ac:spMkLst>
        </pc:spChg>
      </pc:sldChg>
      <pc:sldChg chg="modSp mod modCm">
        <pc:chgData name="Kate Chadwick" userId="a9ed301d-9102-4297-b515-99adf8a3fec8" providerId="ADAL" clId="{DD67B3BB-BF39-425B-90C5-E0EDC0CE9EA5}" dt="2025-02-17T21:42:09.042" v="126" actId="20577"/>
        <pc:sldMkLst>
          <pc:docMk/>
          <pc:sldMk cId="2554546269" sldId="2147482637"/>
        </pc:sldMkLst>
        <pc:extLst>
          <p:ext xmlns:p="http://schemas.openxmlformats.org/presentationml/2006/main" uri="{D6D511B9-2390-475A-947B-AFAB55BFBCF1}">
            <pc226:cmChg xmlns:pc226="http://schemas.microsoft.com/office/powerpoint/2022/06/main/command" chg="mod">
              <pc226:chgData name="Kate Chadwick" userId="a9ed301d-9102-4297-b515-99adf8a3fec8" providerId="ADAL" clId="{DD67B3BB-BF39-425B-90C5-E0EDC0CE9EA5}" dt="2025-02-17T21:42:09.042" v="126" actId="20577"/>
              <pc2:cmMkLst xmlns:pc2="http://schemas.microsoft.com/office/powerpoint/2019/9/main/command">
                <pc:docMk/>
                <pc:sldMk cId="2554546269" sldId="2147482637"/>
                <pc2:cmMk id="{C777E85C-061A-4B79-B1B7-5E44DB67E631}"/>
              </pc2:cmMkLst>
            </pc226:cmChg>
            <pc226:cmChg xmlns:pc226="http://schemas.microsoft.com/office/powerpoint/2022/06/main/command" chg="mod">
              <pc226:chgData name="Kate Chadwick" userId="a9ed301d-9102-4297-b515-99adf8a3fec8" providerId="ADAL" clId="{DD67B3BB-BF39-425B-90C5-E0EDC0CE9EA5}" dt="2025-02-17T21:41:42.689" v="120" actId="20577"/>
              <pc2:cmMkLst xmlns:pc2="http://schemas.microsoft.com/office/powerpoint/2019/9/main/command">
                <pc:docMk/>
                <pc:sldMk cId="2554546269" sldId="2147482637"/>
                <pc2:cmMk id="{75AEBFD5-377D-4415-8679-C0499034D45A}"/>
              </pc2:cmMkLst>
            </pc226:cmChg>
          </p:ext>
        </pc:extLst>
      </pc:sldChg>
      <pc:sldChg chg="modSp mod">
        <pc:chgData name="Kate Chadwick" userId="a9ed301d-9102-4297-b515-99adf8a3fec8" providerId="ADAL" clId="{DD67B3BB-BF39-425B-90C5-E0EDC0CE9EA5}" dt="2025-02-17T21:43:02.901" v="151" actId="20577"/>
        <pc:sldMkLst>
          <pc:docMk/>
          <pc:sldMk cId="4830752" sldId="2147483347"/>
        </pc:sldMkLst>
        <pc:spChg chg="mod">
          <ac:chgData name="Kate Chadwick" userId="a9ed301d-9102-4297-b515-99adf8a3fec8" providerId="ADAL" clId="{DD67B3BB-BF39-425B-90C5-E0EDC0CE9EA5}" dt="2025-02-17T21:43:02.901" v="151" actId="20577"/>
          <ac:spMkLst>
            <pc:docMk/>
            <pc:sldMk cId="4830752" sldId="2147483347"/>
            <ac:spMk id="3" creationId="{60CF0053-8549-7068-CFC8-55BB543B635A}"/>
          </ac:spMkLst>
        </pc:spChg>
      </pc:sldChg>
      <pc:sldChg chg="modSp mod">
        <pc:chgData name="Kate Chadwick" userId="a9ed301d-9102-4297-b515-99adf8a3fec8" providerId="ADAL" clId="{DD67B3BB-BF39-425B-90C5-E0EDC0CE9EA5}" dt="2025-02-17T21:42:56.060" v="147" actId="20577"/>
        <pc:sldMkLst>
          <pc:docMk/>
          <pc:sldMk cId="1738711925" sldId="2147483430"/>
        </pc:sldMkLst>
        <pc:graphicFrameChg chg="modGraphic">
          <ac:chgData name="Kate Chadwick" userId="a9ed301d-9102-4297-b515-99adf8a3fec8" providerId="ADAL" clId="{DD67B3BB-BF39-425B-90C5-E0EDC0CE9EA5}" dt="2025-02-17T21:42:56.060" v="147" actId="20577"/>
          <ac:graphicFrameMkLst>
            <pc:docMk/>
            <pc:sldMk cId="1738711925" sldId="2147483430"/>
            <ac:graphicFrameMk id="3" creationId="{660B755A-9B95-5356-1831-9FDA9B962F6C}"/>
          </ac:graphicFrameMkLst>
        </pc:graphicFrameChg>
      </pc:sldChg>
      <pc:sldChg chg="modSp">
        <pc:chgData name="Kate Chadwick" userId="a9ed301d-9102-4297-b515-99adf8a3fec8" providerId="ADAL" clId="{DD67B3BB-BF39-425B-90C5-E0EDC0CE9EA5}" dt="2025-02-17T21:50:40.367" v="351" actId="20577"/>
        <pc:sldMkLst>
          <pc:docMk/>
          <pc:sldMk cId="2326354261" sldId="2147483438"/>
        </pc:sldMkLst>
        <pc:spChg chg="mod">
          <ac:chgData name="Kate Chadwick" userId="a9ed301d-9102-4297-b515-99adf8a3fec8" providerId="ADAL" clId="{DD67B3BB-BF39-425B-90C5-E0EDC0CE9EA5}" dt="2025-02-17T21:49:13.255" v="315" actId="20577"/>
          <ac:spMkLst>
            <pc:docMk/>
            <pc:sldMk cId="2326354261" sldId="2147483438"/>
            <ac:spMk id="29" creationId="{B380112A-CFE3-09B6-9F26-F90C8AFF4272}"/>
          </ac:spMkLst>
        </pc:spChg>
        <pc:spChg chg="mod">
          <ac:chgData name="Kate Chadwick" userId="a9ed301d-9102-4297-b515-99adf8a3fec8" providerId="ADAL" clId="{DD67B3BB-BF39-425B-90C5-E0EDC0CE9EA5}" dt="2025-02-17T21:49:19.802" v="322" actId="20577"/>
          <ac:spMkLst>
            <pc:docMk/>
            <pc:sldMk cId="2326354261" sldId="2147483438"/>
            <ac:spMk id="41" creationId="{376729D2-CDCA-D0AF-AAAA-4780D193B763}"/>
          </ac:spMkLst>
        </pc:spChg>
        <pc:spChg chg="mod">
          <ac:chgData name="Kate Chadwick" userId="a9ed301d-9102-4297-b515-99adf8a3fec8" providerId="ADAL" clId="{DD67B3BB-BF39-425B-90C5-E0EDC0CE9EA5}" dt="2025-02-17T21:50:28.377" v="348" actId="20577"/>
          <ac:spMkLst>
            <pc:docMk/>
            <pc:sldMk cId="2326354261" sldId="2147483438"/>
            <ac:spMk id="42" creationId="{21EA2933-0F1C-D508-CD1F-5A304E0937BA}"/>
          </ac:spMkLst>
        </pc:spChg>
        <pc:spChg chg="mod">
          <ac:chgData name="Kate Chadwick" userId="a9ed301d-9102-4297-b515-99adf8a3fec8" providerId="ADAL" clId="{DD67B3BB-BF39-425B-90C5-E0EDC0CE9EA5}" dt="2025-02-17T21:50:40.367" v="351" actId="20577"/>
          <ac:spMkLst>
            <pc:docMk/>
            <pc:sldMk cId="2326354261" sldId="2147483438"/>
            <ac:spMk id="45" creationId="{0294428B-E2E4-7A38-6C15-C563847F44A3}"/>
          </ac:spMkLst>
        </pc:spChg>
      </pc:sldChg>
      <pc:sldChg chg="modSp mod">
        <pc:chgData name="Kate Chadwick" userId="a9ed301d-9102-4297-b515-99adf8a3fec8" providerId="ADAL" clId="{DD67B3BB-BF39-425B-90C5-E0EDC0CE9EA5}" dt="2025-02-17T21:48:57.648" v="305" actId="20577"/>
        <pc:sldMkLst>
          <pc:docMk/>
          <pc:sldMk cId="4079702303" sldId="2147483439"/>
        </pc:sldMkLst>
        <pc:spChg chg="mod">
          <ac:chgData name="Kate Chadwick" userId="a9ed301d-9102-4297-b515-99adf8a3fec8" providerId="ADAL" clId="{DD67B3BB-BF39-425B-90C5-E0EDC0CE9EA5}" dt="2025-02-17T21:48:57.648" v="305" actId="20577"/>
          <ac:spMkLst>
            <pc:docMk/>
            <pc:sldMk cId="4079702303" sldId="2147483439"/>
            <ac:spMk id="8" creationId="{BB643820-7581-8174-DA3F-3D29918C2142}"/>
          </ac:spMkLst>
        </pc:spChg>
        <pc:spChg chg="mod">
          <ac:chgData name="Kate Chadwick" userId="a9ed301d-9102-4297-b515-99adf8a3fec8" providerId="ADAL" clId="{DD67B3BB-BF39-425B-90C5-E0EDC0CE9EA5}" dt="2025-02-17T21:48:54.652" v="303" actId="20577"/>
          <ac:spMkLst>
            <pc:docMk/>
            <pc:sldMk cId="4079702303" sldId="2147483439"/>
            <ac:spMk id="50" creationId="{92EA9CFF-22CC-6EF3-5DA5-DD4704930F92}"/>
          </ac:spMkLst>
        </pc:spChg>
      </pc:sldChg>
      <pc:sldChg chg="modSp">
        <pc:chgData name="Kate Chadwick" userId="a9ed301d-9102-4297-b515-99adf8a3fec8" providerId="ADAL" clId="{DD67B3BB-BF39-425B-90C5-E0EDC0CE9EA5}" dt="2025-02-17T21:43:14.787" v="155" actId="20577"/>
        <pc:sldMkLst>
          <pc:docMk/>
          <pc:sldMk cId="3199435467" sldId="2147483542"/>
        </pc:sldMkLst>
        <pc:spChg chg="mod">
          <ac:chgData name="Kate Chadwick" userId="a9ed301d-9102-4297-b515-99adf8a3fec8" providerId="ADAL" clId="{DD67B3BB-BF39-425B-90C5-E0EDC0CE9EA5}" dt="2025-02-17T21:43:10.923" v="153" actId="20577"/>
          <ac:spMkLst>
            <pc:docMk/>
            <pc:sldMk cId="3199435467" sldId="2147483542"/>
            <ac:spMk id="26" creationId="{C9E83167-F09C-7AC9-C800-8D0CC3FB0A0E}"/>
          </ac:spMkLst>
        </pc:spChg>
        <pc:spChg chg="mod">
          <ac:chgData name="Kate Chadwick" userId="a9ed301d-9102-4297-b515-99adf8a3fec8" providerId="ADAL" clId="{DD67B3BB-BF39-425B-90C5-E0EDC0CE9EA5}" dt="2025-02-17T21:43:14.787" v="155" actId="20577"/>
          <ac:spMkLst>
            <pc:docMk/>
            <pc:sldMk cId="3199435467" sldId="2147483542"/>
            <ac:spMk id="30" creationId="{013A1BFD-B393-4EA3-65E0-25F7E013A5E1}"/>
          </ac:spMkLst>
        </pc:spChg>
      </pc:sldChg>
      <pc:sldChg chg="modSp mod modNotesTx">
        <pc:chgData name="Kate Chadwick" userId="a9ed301d-9102-4297-b515-99adf8a3fec8" providerId="ADAL" clId="{DD67B3BB-BF39-425B-90C5-E0EDC0CE9EA5}" dt="2025-02-17T21:49:54.205" v="324" actId="20577"/>
        <pc:sldMkLst>
          <pc:docMk/>
          <pc:sldMk cId="1495539277" sldId="2147483547"/>
        </pc:sldMkLst>
        <pc:spChg chg="mod">
          <ac:chgData name="Kate Chadwick" userId="a9ed301d-9102-4297-b515-99adf8a3fec8" providerId="ADAL" clId="{DD67B3BB-BF39-425B-90C5-E0EDC0CE9EA5}" dt="2025-02-17T21:47:11.786" v="266" actId="20577"/>
          <ac:spMkLst>
            <pc:docMk/>
            <pc:sldMk cId="1495539277" sldId="2147483547"/>
            <ac:spMk id="11" creationId="{FB544E27-A804-E302-36A3-9052AC64E943}"/>
          </ac:spMkLst>
        </pc:spChg>
        <pc:spChg chg="mod">
          <ac:chgData name="Kate Chadwick" userId="a9ed301d-9102-4297-b515-99adf8a3fec8" providerId="ADAL" clId="{DD67B3BB-BF39-425B-90C5-E0EDC0CE9EA5}" dt="2025-02-17T21:45:10.817" v="201" actId="20577"/>
          <ac:spMkLst>
            <pc:docMk/>
            <pc:sldMk cId="1495539277" sldId="2147483547"/>
            <ac:spMk id="12" creationId="{1937E1E2-8FE2-57A4-EFBC-91C2604653B3}"/>
          </ac:spMkLst>
        </pc:spChg>
        <pc:spChg chg="mod">
          <ac:chgData name="Kate Chadwick" userId="a9ed301d-9102-4297-b515-99adf8a3fec8" providerId="ADAL" clId="{DD67B3BB-BF39-425B-90C5-E0EDC0CE9EA5}" dt="2025-02-17T21:45:23.008" v="207" actId="20577"/>
          <ac:spMkLst>
            <pc:docMk/>
            <pc:sldMk cId="1495539277" sldId="2147483547"/>
            <ac:spMk id="26" creationId="{9C42B3B4-F3DC-C9AD-9792-E116D1FF0D0E}"/>
          </ac:spMkLst>
        </pc:spChg>
        <pc:spChg chg="mod">
          <ac:chgData name="Kate Chadwick" userId="a9ed301d-9102-4297-b515-99adf8a3fec8" providerId="ADAL" clId="{DD67B3BB-BF39-425B-90C5-E0EDC0CE9EA5}" dt="2025-02-17T21:45:33.811" v="209" actId="20577"/>
          <ac:spMkLst>
            <pc:docMk/>
            <pc:sldMk cId="1495539277" sldId="2147483547"/>
            <ac:spMk id="49" creationId="{95EE0FF4-8A38-F82A-9C41-D53CF8DAF754}"/>
          </ac:spMkLst>
        </pc:spChg>
        <pc:spChg chg="mod">
          <ac:chgData name="Kate Chadwick" userId="a9ed301d-9102-4297-b515-99adf8a3fec8" providerId="ADAL" clId="{DD67B3BB-BF39-425B-90C5-E0EDC0CE9EA5}" dt="2025-02-17T21:47:19.562" v="271" actId="20577"/>
          <ac:spMkLst>
            <pc:docMk/>
            <pc:sldMk cId="1495539277" sldId="2147483547"/>
            <ac:spMk id="50" creationId="{C51BE744-3C0C-A473-6078-6AEBD00694AD}"/>
          </ac:spMkLst>
        </pc:spChg>
        <pc:spChg chg="mod">
          <ac:chgData name="Kate Chadwick" userId="a9ed301d-9102-4297-b515-99adf8a3fec8" providerId="ADAL" clId="{DD67B3BB-BF39-425B-90C5-E0EDC0CE9EA5}" dt="2025-02-17T21:48:11.134" v="301" actId="20577"/>
          <ac:spMkLst>
            <pc:docMk/>
            <pc:sldMk cId="1495539277" sldId="2147483547"/>
            <ac:spMk id="65" creationId="{32B12991-27A8-954F-1007-A506797F0706}"/>
          </ac:spMkLst>
        </pc:spChg>
        <pc:spChg chg="mod">
          <ac:chgData name="Kate Chadwick" userId="a9ed301d-9102-4297-b515-99adf8a3fec8" providerId="ADAL" clId="{DD67B3BB-BF39-425B-90C5-E0EDC0CE9EA5}" dt="2025-02-17T21:45:58.851" v="228" actId="20577"/>
          <ac:spMkLst>
            <pc:docMk/>
            <pc:sldMk cId="1495539277" sldId="2147483547"/>
            <ac:spMk id="70" creationId="{492665B3-CB9F-FB90-077C-9BD824DAAA1C}"/>
          </ac:spMkLst>
        </pc:spChg>
        <pc:spChg chg="mod">
          <ac:chgData name="Kate Chadwick" userId="a9ed301d-9102-4297-b515-99adf8a3fec8" providerId="ADAL" clId="{DD67B3BB-BF39-425B-90C5-E0EDC0CE9EA5}" dt="2025-02-17T21:47:53.678" v="284" actId="20577"/>
          <ac:spMkLst>
            <pc:docMk/>
            <pc:sldMk cId="1495539277" sldId="2147483547"/>
            <ac:spMk id="71" creationId="{E2C2E2B2-5B2C-4814-E7B1-1BE1856A9AAA}"/>
          </ac:spMkLst>
        </pc:spChg>
        <pc:spChg chg="mod">
          <ac:chgData name="Kate Chadwick" userId="a9ed301d-9102-4297-b515-99adf8a3fec8" providerId="ADAL" clId="{DD67B3BB-BF39-425B-90C5-E0EDC0CE9EA5}" dt="2025-02-17T21:46:54.533" v="265" actId="20577"/>
          <ac:spMkLst>
            <pc:docMk/>
            <pc:sldMk cId="1495539277" sldId="2147483547"/>
            <ac:spMk id="76" creationId="{979BA3D8-1A29-6C5A-3D4B-01F14BC1B28B}"/>
          </ac:spMkLst>
        </pc:spChg>
      </pc:sldChg>
      <pc:sldChg chg="modSp">
        <pc:chgData name="Kate Chadwick" userId="a9ed301d-9102-4297-b515-99adf8a3fec8" providerId="ADAL" clId="{DD67B3BB-BF39-425B-90C5-E0EDC0CE9EA5}" dt="2025-02-17T21:51:15.865" v="372" actId="20577"/>
        <pc:sldMkLst>
          <pc:docMk/>
          <pc:sldMk cId="363686470" sldId="2147483551"/>
        </pc:sldMkLst>
        <pc:spChg chg="mod">
          <ac:chgData name="Kate Chadwick" userId="a9ed301d-9102-4297-b515-99adf8a3fec8" providerId="ADAL" clId="{DD67B3BB-BF39-425B-90C5-E0EDC0CE9EA5}" dt="2025-02-17T21:50:57.599" v="364" actId="20577"/>
          <ac:spMkLst>
            <pc:docMk/>
            <pc:sldMk cId="363686470" sldId="2147483551"/>
            <ac:spMk id="16" creationId="{BFBF00F3-B961-7E14-0F81-978192A7BE51}"/>
          </ac:spMkLst>
        </pc:spChg>
        <pc:spChg chg="mod">
          <ac:chgData name="Kate Chadwick" userId="a9ed301d-9102-4297-b515-99adf8a3fec8" providerId="ADAL" clId="{DD67B3BB-BF39-425B-90C5-E0EDC0CE9EA5}" dt="2025-02-17T21:51:15.865" v="372" actId="20577"/>
          <ac:spMkLst>
            <pc:docMk/>
            <pc:sldMk cId="363686470" sldId="2147483551"/>
            <ac:spMk id="20" creationId="{A34BDD12-E0F8-EB62-C058-D6AA841A239A}"/>
          </ac:spMkLst>
        </pc:spChg>
      </pc:sldChg>
      <pc:sldChg chg="modSp">
        <pc:chgData name="Kate Chadwick" userId="a9ed301d-9102-4297-b515-99adf8a3fec8" providerId="ADAL" clId="{DD67B3BB-BF39-425B-90C5-E0EDC0CE9EA5}" dt="2025-02-17T22:01:17.632" v="548" actId="20577"/>
        <pc:sldMkLst>
          <pc:docMk/>
          <pc:sldMk cId="4096027289" sldId="2147483556"/>
        </pc:sldMkLst>
        <pc:spChg chg="mod">
          <ac:chgData name="Kate Chadwick" userId="a9ed301d-9102-4297-b515-99adf8a3fec8" providerId="ADAL" clId="{DD67B3BB-BF39-425B-90C5-E0EDC0CE9EA5}" dt="2025-02-17T22:00:55.094" v="535" actId="20577"/>
          <ac:spMkLst>
            <pc:docMk/>
            <pc:sldMk cId="4096027289" sldId="2147483556"/>
            <ac:spMk id="5" creationId="{DCE33193-1E4F-711E-52EC-6C965C455E92}"/>
          </ac:spMkLst>
        </pc:spChg>
        <pc:spChg chg="mod">
          <ac:chgData name="Kate Chadwick" userId="a9ed301d-9102-4297-b515-99adf8a3fec8" providerId="ADAL" clId="{DD67B3BB-BF39-425B-90C5-E0EDC0CE9EA5}" dt="2025-02-17T22:01:03.039" v="539" actId="20577"/>
          <ac:spMkLst>
            <pc:docMk/>
            <pc:sldMk cId="4096027289" sldId="2147483556"/>
            <ac:spMk id="31" creationId="{91668212-E959-A76A-F626-BAA03745A407}"/>
          </ac:spMkLst>
        </pc:spChg>
        <pc:spChg chg="mod">
          <ac:chgData name="Kate Chadwick" userId="a9ed301d-9102-4297-b515-99adf8a3fec8" providerId="ADAL" clId="{DD67B3BB-BF39-425B-90C5-E0EDC0CE9EA5}" dt="2025-02-17T22:01:17.632" v="548" actId="20577"/>
          <ac:spMkLst>
            <pc:docMk/>
            <pc:sldMk cId="4096027289" sldId="2147483556"/>
            <ac:spMk id="45" creationId="{0A7CCF00-1401-C104-570D-93C103DF1FE5}"/>
          </ac:spMkLst>
        </pc:spChg>
      </pc:sldChg>
      <pc:sldChg chg="modSp">
        <pc:chgData name="Kate Chadwick" userId="a9ed301d-9102-4297-b515-99adf8a3fec8" providerId="ADAL" clId="{DD67B3BB-BF39-425B-90C5-E0EDC0CE9EA5}" dt="2025-02-17T22:02:27.501" v="560" actId="20577"/>
        <pc:sldMkLst>
          <pc:docMk/>
          <pc:sldMk cId="1342111833" sldId="2147483557"/>
        </pc:sldMkLst>
        <pc:spChg chg="mod">
          <ac:chgData name="Kate Chadwick" userId="a9ed301d-9102-4297-b515-99adf8a3fec8" providerId="ADAL" clId="{DD67B3BB-BF39-425B-90C5-E0EDC0CE9EA5}" dt="2025-02-17T22:02:27.501" v="560" actId="20577"/>
          <ac:spMkLst>
            <pc:docMk/>
            <pc:sldMk cId="1342111833" sldId="2147483557"/>
            <ac:spMk id="8" creationId="{7630E771-F527-827C-F680-EAA95DB40434}"/>
          </ac:spMkLst>
        </pc:spChg>
        <pc:spChg chg="mod">
          <ac:chgData name="Kate Chadwick" userId="a9ed301d-9102-4297-b515-99adf8a3fec8" providerId="ADAL" clId="{DD67B3BB-BF39-425B-90C5-E0EDC0CE9EA5}" dt="2025-02-17T22:01:52.711" v="551" actId="20577"/>
          <ac:spMkLst>
            <pc:docMk/>
            <pc:sldMk cId="1342111833" sldId="2147483557"/>
            <ac:spMk id="16" creationId="{8BB158DC-8E29-F7B3-990F-C02EE00CE0CF}"/>
          </ac:spMkLst>
        </pc:spChg>
        <pc:spChg chg="mod">
          <ac:chgData name="Kate Chadwick" userId="a9ed301d-9102-4297-b515-99adf8a3fec8" providerId="ADAL" clId="{DD67B3BB-BF39-425B-90C5-E0EDC0CE9EA5}" dt="2025-02-17T22:01:54.996" v="552" actId="20577"/>
          <ac:spMkLst>
            <pc:docMk/>
            <pc:sldMk cId="1342111833" sldId="2147483557"/>
            <ac:spMk id="17" creationId="{95110F7E-EDEF-B641-58A3-A5E50DA5E535}"/>
          </ac:spMkLst>
        </pc:spChg>
        <pc:spChg chg="mod">
          <ac:chgData name="Kate Chadwick" userId="a9ed301d-9102-4297-b515-99adf8a3fec8" providerId="ADAL" clId="{DD67B3BB-BF39-425B-90C5-E0EDC0CE9EA5}" dt="2025-02-17T22:01:58.374" v="553" actId="20577"/>
          <ac:spMkLst>
            <pc:docMk/>
            <pc:sldMk cId="1342111833" sldId="2147483557"/>
            <ac:spMk id="18" creationId="{4FC570AB-F8E2-931D-EBB6-4E6234F5353E}"/>
          </ac:spMkLst>
        </pc:spChg>
        <pc:spChg chg="mod">
          <ac:chgData name="Kate Chadwick" userId="a9ed301d-9102-4297-b515-99adf8a3fec8" providerId="ADAL" clId="{DD67B3BB-BF39-425B-90C5-E0EDC0CE9EA5}" dt="2025-02-17T22:02:01.358" v="554" actId="20577"/>
          <ac:spMkLst>
            <pc:docMk/>
            <pc:sldMk cId="1342111833" sldId="2147483557"/>
            <ac:spMk id="19" creationId="{8141FC41-02DE-34CF-969B-689CC9AC3963}"/>
          </ac:spMkLst>
        </pc:spChg>
      </pc:sldChg>
      <pc:sldChg chg="modSp mod">
        <pc:chgData name="Kate Chadwick" userId="a9ed301d-9102-4297-b515-99adf8a3fec8" providerId="ADAL" clId="{DD67B3BB-BF39-425B-90C5-E0EDC0CE9EA5}" dt="2025-02-17T22:13:32.609" v="985" actId="20577"/>
        <pc:sldMkLst>
          <pc:docMk/>
          <pc:sldMk cId="3094574488" sldId="2147483560"/>
        </pc:sldMkLst>
        <pc:spChg chg="mod">
          <ac:chgData name="Kate Chadwick" userId="a9ed301d-9102-4297-b515-99adf8a3fec8" providerId="ADAL" clId="{DD67B3BB-BF39-425B-90C5-E0EDC0CE9EA5}" dt="2025-02-17T22:12:12.247" v="909" actId="20577"/>
          <ac:spMkLst>
            <pc:docMk/>
            <pc:sldMk cId="3094574488" sldId="2147483560"/>
            <ac:spMk id="8" creationId="{95315E58-28E0-17F5-74C1-1F6B6C347A01}"/>
          </ac:spMkLst>
        </pc:spChg>
        <pc:spChg chg="mod">
          <ac:chgData name="Kate Chadwick" userId="a9ed301d-9102-4297-b515-99adf8a3fec8" providerId="ADAL" clId="{DD67B3BB-BF39-425B-90C5-E0EDC0CE9EA5}" dt="2025-02-17T22:11:53.627" v="900" actId="20577"/>
          <ac:spMkLst>
            <pc:docMk/>
            <pc:sldMk cId="3094574488" sldId="2147483560"/>
            <ac:spMk id="33" creationId="{0414F8E2-074C-A2A9-E565-4FD015B157F7}"/>
          </ac:spMkLst>
        </pc:spChg>
        <pc:spChg chg="mod">
          <ac:chgData name="Kate Chadwick" userId="a9ed301d-9102-4297-b515-99adf8a3fec8" providerId="ADAL" clId="{DD67B3BB-BF39-425B-90C5-E0EDC0CE9EA5}" dt="2025-02-17T22:13:03.090" v="961" actId="20577"/>
          <ac:spMkLst>
            <pc:docMk/>
            <pc:sldMk cId="3094574488" sldId="2147483560"/>
            <ac:spMk id="52" creationId="{1D91E9E2-4F42-4657-23A1-066CB26A3206}"/>
          </ac:spMkLst>
        </pc:spChg>
        <pc:spChg chg="mod">
          <ac:chgData name="Kate Chadwick" userId="a9ed301d-9102-4297-b515-99adf8a3fec8" providerId="ADAL" clId="{DD67B3BB-BF39-425B-90C5-E0EDC0CE9EA5}" dt="2025-02-17T22:13:32.609" v="985" actId="20577"/>
          <ac:spMkLst>
            <pc:docMk/>
            <pc:sldMk cId="3094574488" sldId="2147483560"/>
            <ac:spMk id="64" creationId="{35A59ADF-D87D-7F04-C834-2F27B90B360C}"/>
          </ac:spMkLst>
        </pc:spChg>
      </pc:sldChg>
      <pc:sldChg chg="modSp">
        <pc:chgData name="Kate Chadwick" userId="a9ed301d-9102-4297-b515-99adf8a3fec8" providerId="ADAL" clId="{DD67B3BB-BF39-425B-90C5-E0EDC0CE9EA5}" dt="2025-02-17T22:02:47.655" v="571" actId="20577"/>
        <pc:sldMkLst>
          <pc:docMk/>
          <pc:sldMk cId="3583570165" sldId="2147483562"/>
        </pc:sldMkLst>
        <pc:spChg chg="mod">
          <ac:chgData name="Kate Chadwick" userId="a9ed301d-9102-4297-b515-99adf8a3fec8" providerId="ADAL" clId="{DD67B3BB-BF39-425B-90C5-E0EDC0CE9EA5}" dt="2025-02-17T22:02:47.655" v="571" actId="20577"/>
          <ac:spMkLst>
            <pc:docMk/>
            <pc:sldMk cId="3583570165" sldId="2147483562"/>
            <ac:spMk id="45" creationId="{189167BD-0835-2C1D-F635-3DB954357018}"/>
          </ac:spMkLst>
        </pc:spChg>
        <pc:spChg chg="mod">
          <ac:chgData name="Kate Chadwick" userId="a9ed301d-9102-4297-b515-99adf8a3fec8" providerId="ADAL" clId="{DD67B3BB-BF39-425B-90C5-E0EDC0CE9EA5}" dt="2025-02-17T22:02:43.084" v="569" actId="20577"/>
          <ac:spMkLst>
            <pc:docMk/>
            <pc:sldMk cId="3583570165" sldId="2147483562"/>
            <ac:spMk id="50" creationId="{BED84B52-991B-2540-0995-334166C4428B}"/>
          </ac:spMkLst>
        </pc:spChg>
        <pc:spChg chg="mod">
          <ac:chgData name="Kate Chadwick" userId="a9ed301d-9102-4297-b515-99adf8a3fec8" providerId="ADAL" clId="{DD67B3BB-BF39-425B-90C5-E0EDC0CE9EA5}" dt="2025-02-17T22:02:37.723" v="568" actId="404"/>
          <ac:spMkLst>
            <pc:docMk/>
            <pc:sldMk cId="3583570165" sldId="2147483562"/>
            <ac:spMk id="51" creationId="{E97CD525-7E14-DF87-7F97-2DACB305DF4C}"/>
          </ac:spMkLst>
        </pc:spChg>
      </pc:sldChg>
      <pc:sldChg chg="modSp">
        <pc:chgData name="Kate Chadwick" userId="a9ed301d-9102-4297-b515-99adf8a3fec8" providerId="ADAL" clId="{DD67B3BB-BF39-425B-90C5-E0EDC0CE9EA5}" dt="2025-02-17T21:44:31.227" v="188" actId="20577"/>
        <pc:sldMkLst>
          <pc:docMk/>
          <pc:sldMk cId="890462169" sldId="2147483564"/>
        </pc:sldMkLst>
        <pc:spChg chg="mod">
          <ac:chgData name="Kate Chadwick" userId="a9ed301d-9102-4297-b515-99adf8a3fec8" providerId="ADAL" clId="{DD67B3BB-BF39-425B-90C5-E0EDC0CE9EA5}" dt="2025-02-17T21:44:31.227" v="188" actId="20577"/>
          <ac:spMkLst>
            <pc:docMk/>
            <pc:sldMk cId="890462169" sldId="2147483564"/>
            <ac:spMk id="2" creationId="{76D8CB63-0155-F682-AC98-8F022A4B1226}"/>
          </ac:spMkLst>
        </pc:spChg>
        <pc:spChg chg="mod">
          <ac:chgData name="Kate Chadwick" userId="a9ed301d-9102-4297-b515-99adf8a3fec8" providerId="ADAL" clId="{DD67B3BB-BF39-425B-90C5-E0EDC0CE9EA5}" dt="2025-02-17T21:44:04.954" v="172" actId="20577"/>
          <ac:spMkLst>
            <pc:docMk/>
            <pc:sldMk cId="890462169" sldId="2147483564"/>
            <ac:spMk id="5" creationId="{D72CB9ED-4191-BDF0-2FED-3673DA7B669B}"/>
          </ac:spMkLst>
        </pc:spChg>
      </pc:sldChg>
      <pc:sldChg chg="modSp mod">
        <pc:chgData name="Kate Chadwick" userId="a9ed301d-9102-4297-b515-99adf8a3fec8" providerId="ADAL" clId="{DD67B3BB-BF39-425B-90C5-E0EDC0CE9EA5}" dt="2025-02-17T21:44:44.857" v="190" actId="20577"/>
        <pc:sldMkLst>
          <pc:docMk/>
          <pc:sldMk cId="2851620350" sldId="2147483565"/>
        </pc:sldMkLst>
        <pc:spChg chg="mod">
          <ac:chgData name="Kate Chadwick" userId="a9ed301d-9102-4297-b515-99adf8a3fec8" providerId="ADAL" clId="{DD67B3BB-BF39-425B-90C5-E0EDC0CE9EA5}" dt="2025-02-17T21:44:44.857" v="190" actId="20577"/>
          <ac:spMkLst>
            <pc:docMk/>
            <pc:sldMk cId="2851620350" sldId="2147483565"/>
            <ac:spMk id="40" creationId="{C1214F16-1A94-89BD-B689-A5DBB1CC9F33}"/>
          </ac:spMkLst>
        </pc:spChg>
      </pc:sldChg>
      <pc:sldChg chg="modSp">
        <pc:chgData name="Kate Chadwick" userId="a9ed301d-9102-4297-b515-99adf8a3fec8" providerId="ADAL" clId="{DD67B3BB-BF39-425B-90C5-E0EDC0CE9EA5}" dt="2025-02-17T21:52:46.949" v="394" actId="20577"/>
        <pc:sldMkLst>
          <pc:docMk/>
          <pc:sldMk cId="1113480340" sldId="2147483566"/>
        </pc:sldMkLst>
        <pc:spChg chg="mod">
          <ac:chgData name="Kate Chadwick" userId="a9ed301d-9102-4297-b515-99adf8a3fec8" providerId="ADAL" clId="{DD67B3BB-BF39-425B-90C5-E0EDC0CE9EA5}" dt="2025-02-17T21:52:38.247" v="391" actId="20577"/>
          <ac:spMkLst>
            <pc:docMk/>
            <pc:sldMk cId="1113480340" sldId="2147483566"/>
            <ac:spMk id="6" creationId="{F6506D56-EA59-9D98-F3DB-19DF5EC7F864}"/>
          </ac:spMkLst>
        </pc:spChg>
        <pc:spChg chg="mod">
          <ac:chgData name="Kate Chadwick" userId="a9ed301d-9102-4297-b515-99adf8a3fec8" providerId="ADAL" clId="{DD67B3BB-BF39-425B-90C5-E0EDC0CE9EA5}" dt="2025-02-17T21:52:46.949" v="394" actId="20577"/>
          <ac:spMkLst>
            <pc:docMk/>
            <pc:sldMk cId="1113480340" sldId="2147483566"/>
            <ac:spMk id="96" creationId="{9834DA3E-0427-1DED-3893-B8E0FBF1FCC1}"/>
          </ac:spMkLst>
        </pc:spChg>
      </pc:sldChg>
      <pc:sldChg chg="modSp mod">
        <pc:chgData name="Kate Chadwick" userId="a9ed301d-9102-4297-b515-99adf8a3fec8" providerId="ADAL" clId="{DD67B3BB-BF39-425B-90C5-E0EDC0CE9EA5}" dt="2025-02-17T21:58:07.033" v="484" actId="20577"/>
        <pc:sldMkLst>
          <pc:docMk/>
          <pc:sldMk cId="127014622" sldId="2147483581"/>
        </pc:sldMkLst>
        <pc:spChg chg="mod">
          <ac:chgData name="Kate Chadwick" userId="a9ed301d-9102-4297-b515-99adf8a3fec8" providerId="ADAL" clId="{DD67B3BB-BF39-425B-90C5-E0EDC0CE9EA5}" dt="2025-02-17T21:57:00.940" v="461" actId="20577"/>
          <ac:spMkLst>
            <pc:docMk/>
            <pc:sldMk cId="127014622" sldId="2147483581"/>
            <ac:spMk id="2" creationId="{11FFA54E-581B-3F74-ADB4-3A97A0F6B483}"/>
          </ac:spMkLst>
        </pc:spChg>
        <pc:spChg chg="mod">
          <ac:chgData name="Kate Chadwick" userId="a9ed301d-9102-4297-b515-99adf8a3fec8" providerId="ADAL" clId="{DD67B3BB-BF39-425B-90C5-E0EDC0CE9EA5}" dt="2025-02-17T21:57:11.366" v="463" actId="20577"/>
          <ac:spMkLst>
            <pc:docMk/>
            <pc:sldMk cId="127014622" sldId="2147483581"/>
            <ac:spMk id="26" creationId="{4FBC3494-7376-2436-2F8F-5DE4E7AA9A69}"/>
          </ac:spMkLst>
        </pc:spChg>
        <pc:spChg chg="mod">
          <ac:chgData name="Kate Chadwick" userId="a9ed301d-9102-4297-b515-99adf8a3fec8" providerId="ADAL" clId="{DD67B3BB-BF39-425B-90C5-E0EDC0CE9EA5}" dt="2025-02-17T21:57:19.105" v="466" actId="20577"/>
          <ac:spMkLst>
            <pc:docMk/>
            <pc:sldMk cId="127014622" sldId="2147483581"/>
            <ac:spMk id="173" creationId="{33BC543E-F355-44DF-7C97-24C999EFFFA1}"/>
          </ac:spMkLst>
        </pc:spChg>
        <pc:spChg chg="mod">
          <ac:chgData name="Kate Chadwick" userId="a9ed301d-9102-4297-b515-99adf8a3fec8" providerId="ADAL" clId="{DD67B3BB-BF39-425B-90C5-E0EDC0CE9EA5}" dt="2025-02-17T21:57:50.891" v="473" actId="20577"/>
          <ac:spMkLst>
            <pc:docMk/>
            <pc:sldMk cId="127014622" sldId="2147483581"/>
            <ac:spMk id="184" creationId="{79C19DE4-6383-4E5A-DDD3-FCBE718BACE3}"/>
          </ac:spMkLst>
        </pc:spChg>
        <pc:spChg chg="mod">
          <ac:chgData name="Kate Chadwick" userId="a9ed301d-9102-4297-b515-99adf8a3fec8" providerId="ADAL" clId="{DD67B3BB-BF39-425B-90C5-E0EDC0CE9EA5}" dt="2025-02-17T21:58:02.085" v="482" actId="20577"/>
          <ac:spMkLst>
            <pc:docMk/>
            <pc:sldMk cId="127014622" sldId="2147483581"/>
            <ac:spMk id="195" creationId="{628A00E4-CA3A-1131-E968-5487284FB885}"/>
          </ac:spMkLst>
        </pc:spChg>
        <pc:spChg chg="mod">
          <ac:chgData name="Kate Chadwick" userId="a9ed301d-9102-4297-b515-99adf8a3fec8" providerId="ADAL" clId="{DD67B3BB-BF39-425B-90C5-E0EDC0CE9EA5}" dt="2025-02-17T21:58:07.033" v="484" actId="20577"/>
          <ac:spMkLst>
            <pc:docMk/>
            <pc:sldMk cId="127014622" sldId="2147483581"/>
            <ac:spMk id="206" creationId="{C5B98A29-3047-6FF7-3D19-342F798152B0}"/>
          </ac:spMkLst>
        </pc:spChg>
      </pc:sldChg>
      <pc:sldChg chg="modSp mod">
        <pc:chgData name="Kate Chadwick" userId="a9ed301d-9102-4297-b515-99adf8a3fec8" providerId="ADAL" clId="{DD67B3BB-BF39-425B-90C5-E0EDC0CE9EA5}" dt="2025-02-17T21:54:41.291" v="407" actId="20577"/>
        <pc:sldMkLst>
          <pc:docMk/>
          <pc:sldMk cId="1401601138" sldId="2147483588"/>
        </pc:sldMkLst>
        <pc:spChg chg="mod">
          <ac:chgData name="Kate Chadwick" userId="a9ed301d-9102-4297-b515-99adf8a3fec8" providerId="ADAL" clId="{DD67B3BB-BF39-425B-90C5-E0EDC0CE9EA5}" dt="2025-02-17T21:53:01.581" v="396" actId="20577"/>
          <ac:spMkLst>
            <pc:docMk/>
            <pc:sldMk cId="1401601138" sldId="2147483588"/>
            <ac:spMk id="10" creationId="{061A83A7-F99A-5894-EF78-F2834A5A6578}"/>
          </ac:spMkLst>
        </pc:spChg>
        <pc:spChg chg="mod">
          <ac:chgData name="Kate Chadwick" userId="a9ed301d-9102-4297-b515-99adf8a3fec8" providerId="ADAL" clId="{DD67B3BB-BF39-425B-90C5-E0EDC0CE9EA5}" dt="2025-02-17T21:53:34.077" v="399" actId="20577"/>
          <ac:spMkLst>
            <pc:docMk/>
            <pc:sldMk cId="1401601138" sldId="2147483588"/>
            <ac:spMk id="28" creationId="{E7B2FE5A-BCBD-1C60-C41B-D2E2B832E3FB}"/>
          </ac:spMkLst>
        </pc:spChg>
        <pc:spChg chg="mod">
          <ac:chgData name="Kate Chadwick" userId="a9ed301d-9102-4297-b515-99adf8a3fec8" providerId="ADAL" clId="{DD67B3BB-BF39-425B-90C5-E0EDC0CE9EA5}" dt="2025-02-17T21:53:38.604" v="400" actId="20577"/>
          <ac:spMkLst>
            <pc:docMk/>
            <pc:sldMk cId="1401601138" sldId="2147483588"/>
            <ac:spMk id="32" creationId="{5FDA0A96-160C-7A85-927C-04EA0399FD79}"/>
          </ac:spMkLst>
        </pc:spChg>
        <pc:spChg chg="mod">
          <ac:chgData name="Kate Chadwick" userId="a9ed301d-9102-4297-b515-99adf8a3fec8" providerId="ADAL" clId="{DD67B3BB-BF39-425B-90C5-E0EDC0CE9EA5}" dt="2025-02-17T21:54:41.291" v="407" actId="20577"/>
          <ac:spMkLst>
            <pc:docMk/>
            <pc:sldMk cId="1401601138" sldId="2147483588"/>
            <ac:spMk id="35" creationId="{9521D5A1-F241-6C4B-81E3-00B6350945C3}"/>
          </ac:spMkLst>
        </pc:spChg>
      </pc:sldChg>
      <pc:sldChg chg="modSp">
        <pc:chgData name="Kate Chadwick" userId="a9ed301d-9102-4297-b515-99adf8a3fec8" providerId="ADAL" clId="{DD67B3BB-BF39-425B-90C5-E0EDC0CE9EA5}" dt="2025-02-17T21:56:50.127" v="455" actId="20577"/>
        <pc:sldMkLst>
          <pc:docMk/>
          <pc:sldMk cId="25923601" sldId="2147483593"/>
        </pc:sldMkLst>
        <pc:spChg chg="mod">
          <ac:chgData name="Kate Chadwick" userId="a9ed301d-9102-4297-b515-99adf8a3fec8" providerId="ADAL" clId="{DD67B3BB-BF39-425B-90C5-E0EDC0CE9EA5}" dt="2025-02-17T21:56:32.773" v="450" actId="20577"/>
          <ac:spMkLst>
            <pc:docMk/>
            <pc:sldMk cId="25923601" sldId="2147483593"/>
            <ac:spMk id="22" creationId="{6FC120A7-C82A-C1B3-0E61-3C8E40A1CEC6}"/>
          </ac:spMkLst>
        </pc:spChg>
        <pc:spChg chg="mod">
          <ac:chgData name="Kate Chadwick" userId="a9ed301d-9102-4297-b515-99adf8a3fec8" providerId="ADAL" clId="{DD67B3BB-BF39-425B-90C5-E0EDC0CE9EA5}" dt="2025-02-17T21:56:38.610" v="452" actId="20577"/>
          <ac:spMkLst>
            <pc:docMk/>
            <pc:sldMk cId="25923601" sldId="2147483593"/>
            <ac:spMk id="23" creationId="{D8B04BE2-EABE-8ECD-C4B2-3D241FA6D7B6}"/>
          </ac:spMkLst>
        </pc:spChg>
        <pc:spChg chg="mod">
          <ac:chgData name="Kate Chadwick" userId="a9ed301d-9102-4297-b515-99adf8a3fec8" providerId="ADAL" clId="{DD67B3BB-BF39-425B-90C5-E0EDC0CE9EA5}" dt="2025-02-17T21:56:42.279" v="453" actId="20577"/>
          <ac:spMkLst>
            <pc:docMk/>
            <pc:sldMk cId="25923601" sldId="2147483593"/>
            <ac:spMk id="24" creationId="{35ADF5AF-058E-9CE7-D787-CD90FEF30E67}"/>
          </ac:spMkLst>
        </pc:spChg>
        <pc:spChg chg="mod">
          <ac:chgData name="Kate Chadwick" userId="a9ed301d-9102-4297-b515-99adf8a3fec8" providerId="ADAL" clId="{DD67B3BB-BF39-425B-90C5-E0EDC0CE9EA5}" dt="2025-02-17T21:56:45.833" v="454" actId="20577"/>
          <ac:spMkLst>
            <pc:docMk/>
            <pc:sldMk cId="25923601" sldId="2147483593"/>
            <ac:spMk id="25" creationId="{4FA7F955-BE08-5B93-3BDE-C545BDF49752}"/>
          </ac:spMkLst>
        </pc:spChg>
        <pc:spChg chg="mod">
          <ac:chgData name="Kate Chadwick" userId="a9ed301d-9102-4297-b515-99adf8a3fec8" providerId="ADAL" clId="{DD67B3BB-BF39-425B-90C5-E0EDC0CE9EA5}" dt="2025-02-17T21:56:50.127" v="455" actId="20577"/>
          <ac:spMkLst>
            <pc:docMk/>
            <pc:sldMk cId="25923601" sldId="2147483593"/>
            <ac:spMk id="26" creationId="{0F0391C6-DBD0-326E-8B50-CAEF01CBCDA0}"/>
          </ac:spMkLst>
        </pc:spChg>
      </pc:sldChg>
      <pc:sldChg chg="modSp mod">
        <pc:chgData name="Kate Chadwick" userId="a9ed301d-9102-4297-b515-99adf8a3fec8" providerId="ADAL" clId="{DD67B3BB-BF39-425B-90C5-E0EDC0CE9EA5}" dt="2025-02-17T21:52:18.578" v="384"/>
        <pc:sldMkLst>
          <pc:docMk/>
          <pc:sldMk cId="2877540951" sldId="2147483627"/>
        </pc:sldMkLst>
        <pc:spChg chg="mod">
          <ac:chgData name="Kate Chadwick" userId="a9ed301d-9102-4297-b515-99adf8a3fec8" providerId="ADAL" clId="{DD67B3BB-BF39-425B-90C5-E0EDC0CE9EA5}" dt="2025-02-17T21:52:18.578" v="384"/>
          <ac:spMkLst>
            <pc:docMk/>
            <pc:sldMk cId="2877540951" sldId="2147483627"/>
            <ac:spMk id="14" creationId="{6D317204-6CFB-1FBA-D6EA-791ADC325619}"/>
          </ac:spMkLst>
        </pc:spChg>
        <pc:spChg chg="mod">
          <ac:chgData name="Kate Chadwick" userId="a9ed301d-9102-4297-b515-99adf8a3fec8" providerId="ADAL" clId="{DD67B3BB-BF39-425B-90C5-E0EDC0CE9EA5}" dt="2025-02-17T21:52:01.934" v="379"/>
          <ac:spMkLst>
            <pc:docMk/>
            <pc:sldMk cId="2877540951" sldId="2147483627"/>
            <ac:spMk id="1066" creationId="{79B4A0BF-637C-1AF8-777E-149D1A693D1E}"/>
          </ac:spMkLst>
        </pc:spChg>
      </pc:sldChg>
      <pc:sldChg chg="modSp mod">
        <pc:chgData name="Kate Chadwick" userId="a9ed301d-9102-4297-b515-99adf8a3fec8" providerId="ADAL" clId="{DD67B3BB-BF39-425B-90C5-E0EDC0CE9EA5}" dt="2025-02-17T22:00:03.802" v="524"/>
        <pc:sldMkLst>
          <pc:docMk/>
          <pc:sldMk cId="529757254" sldId="2147483628"/>
        </pc:sldMkLst>
        <pc:spChg chg="mod">
          <ac:chgData name="Kate Chadwick" userId="a9ed301d-9102-4297-b515-99adf8a3fec8" providerId="ADAL" clId="{DD67B3BB-BF39-425B-90C5-E0EDC0CE9EA5}" dt="2025-02-17T22:00:03.802" v="524"/>
          <ac:spMkLst>
            <pc:docMk/>
            <pc:sldMk cId="529757254" sldId="2147483628"/>
            <ac:spMk id="14" creationId="{CFE8A02D-611C-8BBA-9D4D-3330A063817C}"/>
          </ac:spMkLst>
        </pc:spChg>
        <pc:spChg chg="mod">
          <ac:chgData name="Kate Chadwick" userId="a9ed301d-9102-4297-b515-99adf8a3fec8" providerId="ADAL" clId="{DD67B3BB-BF39-425B-90C5-E0EDC0CE9EA5}" dt="2025-02-17T21:59:59.756" v="521" actId="20577"/>
          <ac:spMkLst>
            <pc:docMk/>
            <pc:sldMk cId="529757254" sldId="2147483628"/>
            <ac:spMk id="1066" creationId="{C63EBF19-E704-63DE-D356-D7D393ECA5D9}"/>
          </ac:spMkLst>
        </pc:spChg>
      </pc:sldChg>
      <pc:sldChg chg="modSp mod">
        <pc:chgData name="Kate Chadwick" userId="a9ed301d-9102-4297-b515-99adf8a3fec8" providerId="ADAL" clId="{DD67B3BB-BF39-425B-90C5-E0EDC0CE9EA5}" dt="2025-02-17T22:03:33.618" v="582" actId="20577"/>
        <pc:sldMkLst>
          <pc:docMk/>
          <pc:sldMk cId="4036017946" sldId="2147483629"/>
        </pc:sldMkLst>
        <pc:spChg chg="mod">
          <ac:chgData name="Kate Chadwick" userId="a9ed301d-9102-4297-b515-99adf8a3fec8" providerId="ADAL" clId="{DD67B3BB-BF39-425B-90C5-E0EDC0CE9EA5}" dt="2025-02-17T22:03:10.558" v="580" actId="20577"/>
          <ac:spMkLst>
            <pc:docMk/>
            <pc:sldMk cId="4036017946" sldId="2147483629"/>
            <ac:spMk id="14" creationId="{3D5F91A9-1AF6-D2F4-10BB-846F89E3E46D}"/>
          </ac:spMkLst>
        </pc:spChg>
        <pc:spChg chg="mod">
          <ac:chgData name="Kate Chadwick" userId="a9ed301d-9102-4297-b515-99adf8a3fec8" providerId="ADAL" clId="{DD67B3BB-BF39-425B-90C5-E0EDC0CE9EA5}" dt="2025-02-17T22:03:33.618" v="582" actId="20577"/>
          <ac:spMkLst>
            <pc:docMk/>
            <pc:sldMk cId="4036017946" sldId="2147483629"/>
            <ac:spMk id="1038" creationId="{0EFEC82C-DA55-E648-7F37-B2587AA1639E}"/>
          </ac:spMkLst>
        </pc:spChg>
        <pc:spChg chg="mod">
          <ac:chgData name="Kate Chadwick" userId="a9ed301d-9102-4297-b515-99adf8a3fec8" providerId="ADAL" clId="{DD67B3BB-BF39-425B-90C5-E0EDC0CE9EA5}" dt="2025-02-17T22:03:03.828" v="574" actId="20577"/>
          <ac:spMkLst>
            <pc:docMk/>
            <pc:sldMk cId="4036017946" sldId="2147483629"/>
            <ac:spMk id="1066" creationId="{33CCBD32-E56D-777E-1CAF-300C76E92EAD}"/>
          </ac:spMkLst>
        </pc:spChg>
      </pc:sldChg>
      <pc:sldChg chg="modSp">
        <pc:chgData name="Kate Chadwick" userId="a9ed301d-9102-4297-b515-99adf8a3fec8" providerId="ADAL" clId="{DD67B3BB-BF39-425B-90C5-E0EDC0CE9EA5}" dt="2025-02-17T21:51:35.476" v="374" actId="20577"/>
        <pc:sldMkLst>
          <pc:docMk/>
          <pc:sldMk cId="3856508248" sldId="2147483630"/>
        </pc:sldMkLst>
        <pc:spChg chg="mod">
          <ac:chgData name="Kate Chadwick" userId="a9ed301d-9102-4297-b515-99adf8a3fec8" providerId="ADAL" clId="{DD67B3BB-BF39-425B-90C5-E0EDC0CE9EA5}" dt="2025-02-17T21:51:31.901" v="373" actId="20577"/>
          <ac:spMkLst>
            <pc:docMk/>
            <pc:sldMk cId="3856508248" sldId="2147483630"/>
            <ac:spMk id="45" creationId="{EE06AD15-041C-B3C4-9EFD-A35674F37C3E}"/>
          </ac:spMkLst>
        </pc:spChg>
        <pc:spChg chg="mod">
          <ac:chgData name="Kate Chadwick" userId="a9ed301d-9102-4297-b515-99adf8a3fec8" providerId="ADAL" clId="{DD67B3BB-BF39-425B-90C5-E0EDC0CE9EA5}" dt="2025-02-17T21:51:35.476" v="374" actId="20577"/>
          <ac:spMkLst>
            <pc:docMk/>
            <pc:sldMk cId="3856508248" sldId="2147483630"/>
            <ac:spMk id="47" creationId="{FA780AC0-5069-D0C7-9134-BBE560193F67}"/>
          </ac:spMkLst>
        </pc:spChg>
      </pc:sldChg>
      <pc:sldChg chg="modSp">
        <pc:chgData name="Kate Chadwick" userId="a9ed301d-9102-4297-b515-99adf8a3fec8" providerId="ADAL" clId="{DD67B3BB-BF39-425B-90C5-E0EDC0CE9EA5}" dt="2025-02-17T21:59:23.226" v="515" actId="20577"/>
        <pc:sldMkLst>
          <pc:docMk/>
          <pc:sldMk cId="3788221389" sldId="2147483631"/>
        </pc:sldMkLst>
        <pc:spChg chg="mod">
          <ac:chgData name="Kate Chadwick" userId="a9ed301d-9102-4297-b515-99adf8a3fec8" providerId="ADAL" clId="{DD67B3BB-BF39-425B-90C5-E0EDC0CE9EA5}" dt="2025-02-17T21:59:23.226" v="515" actId="20577"/>
          <ac:spMkLst>
            <pc:docMk/>
            <pc:sldMk cId="3788221389" sldId="2147483631"/>
            <ac:spMk id="3" creationId="{FA9F0DD2-9494-0F40-BC6A-1D00B81E6C2C}"/>
          </ac:spMkLst>
        </pc:spChg>
      </pc:sldChg>
      <pc:sldChg chg="modSp mod">
        <pc:chgData name="Kate Chadwick" userId="a9ed301d-9102-4297-b515-99adf8a3fec8" providerId="ADAL" clId="{DD67B3BB-BF39-425B-90C5-E0EDC0CE9EA5}" dt="2025-02-17T22:04:30.453" v="611" actId="20577"/>
        <pc:sldMkLst>
          <pc:docMk/>
          <pc:sldMk cId="583081635" sldId="2147483632"/>
        </pc:sldMkLst>
        <pc:spChg chg="mod">
          <ac:chgData name="Kate Chadwick" userId="a9ed301d-9102-4297-b515-99adf8a3fec8" providerId="ADAL" clId="{DD67B3BB-BF39-425B-90C5-E0EDC0CE9EA5}" dt="2025-02-17T22:04:30.453" v="611" actId="20577"/>
          <ac:spMkLst>
            <pc:docMk/>
            <pc:sldMk cId="583081635" sldId="2147483632"/>
            <ac:spMk id="12" creationId="{FAE6EAAE-0F50-7022-0CA1-953E6524B6BA}"/>
          </ac:spMkLst>
        </pc:spChg>
        <pc:spChg chg="mod">
          <ac:chgData name="Kate Chadwick" userId="a9ed301d-9102-4297-b515-99adf8a3fec8" providerId="ADAL" clId="{DD67B3BB-BF39-425B-90C5-E0EDC0CE9EA5}" dt="2025-02-17T22:04:25.231" v="605" actId="20577"/>
          <ac:spMkLst>
            <pc:docMk/>
            <pc:sldMk cId="583081635" sldId="2147483632"/>
            <ac:spMk id="13" creationId="{07AF8A9E-02A6-AE2A-AB32-27F225038CAC}"/>
          </ac:spMkLst>
        </pc:spChg>
      </pc:sldChg>
      <pc:sldChg chg="modSp mod">
        <pc:chgData name="Kate Chadwick" userId="a9ed301d-9102-4297-b515-99adf8a3fec8" providerId="ADAL" clId="{DD67B3BB-BF39-425B-90C5-E0EDC0CE9EA5}" dt="2025-02-17T22:10:30.678" v="872" actId="20577"/>
        <pc:sldMkLst>
          <pc:docMk/>
          <pc:sldMk cId="6016801" sldId="2147483633"/>
        </pc:sldMkLst>
        <pc:spChg chg="mod">
          <ac:chgData name="Kate Chadwick" userId="a9ed301d-9102-4297-b515-99adf8a3fec8" providerId="ADAL" clId="{DD67B3BB-BF39-425B-90C5-E0EDC0CE9EA5}" dt="2025-02-17T22:04:51.451" v="636" actId="20577"/>
          <ac:spMkLst>
            <pc:docMk/>
            <pc:sldMk cId="6016801" sldId="2147483633"/>
            <ac:spMk id="7" creationId="{CF5EB657-C29D-AB75-825B-11AB8673A006}"/>
          </ac:spMkLst>
        </pc:spChg>
        <pc:spChg chg="mod">
          <ac:chgData name="Kate Chadwick" userId="a9ed301d-9102-4297-b515-99adf8a3fec8" providerId="ADAL" clId="{DD67B3BB-BF39-425B-90C5-E0EDC0CE9EA5}" dt="2025-02-17T22:10:10.276" v="856" actId="20577"/>
          <ac:spMkLst>
            <pc:docMk/>
            <pc:sldMk cId="6016801" sldId="2147483633"/>
            <ac:spMk id="35" creationId="{45E8713B-09B6-7ECA-AE49-D8F852620139}"/>
          </ac:spMkLst>
        </pc:spChg>
        <pc:spChg chg="mod">
          <ac:chgData name="Kate Chadwick" userId="a9ed301d-9102-4297-b515-99adf8a3fec8" providerId="ADAL" clId="{DD67B3BB-BF39-425B-90C5-E0EDC0CE9EA5}" dt="2025-02-17T22:10:06.763" v="847" actId="20577"/>
          <ac:spMkLst>
            <pc:docMk/>
            <pc:sldMk cId="6016801" sldId="2147483633"/>
            <ac:spMk id="39" creationId="{CBF65A51-ADE1-C0D4-7526-667920672165}"/>
          </ac:spMkLst>
        </pc:spChg>
        <pc:spChg chg="mod">
          <ac:chgData name="Kate Chadwick" userId="a9ed301d-9102-4297-b515-99adf8a3fec8" providerId="ADAL" clId="{DD67B3BB-BF39-425B-90C5-E0EDC0CE9EA5}" dt="2025-02-17T22:10:02.925" v="838" actId="20577"/>
          <ac:spMkLst>
            <pc:docMk/>
            <pc:sldMk cId="6016801" sldId="2147483633"/>
            <ac:spMk id="43" creationId="{FEC3351A-AD61-3ED4-5863-533858D4D827}"/>
          </ac:spMkLst>
        </pc:spChg>
        <pc:spChg chg="mod">
          <ac:chgData name="Kate Chadwick" userId="a9ed301d-9102-4297-b515-99adf8a3fec8" providerId="ADAL" clId="{DD67B3BB-BF39-425B-90C5-E0EDC0CE9EA5}" dt="2025-02-17T22:09:56.632" v="829" actId="20577"/>
          <ac:spMkLst>
            <pc:docMk/>
            <pc:sldMk cId="6016801" sldId="2147483633"/>
            <ac:spMk id="48" creationId="{70892C4D-7EAD-C486-31F1-09F520F200B6}"/>
          </ac:spMkLst>
        </pc:spChg>
        <pc:spChg chg="mod">
          <ac:chgData name="Kate Chadwick" userId="a9ed301d-9102-4297-b515-99adf8a3fec8" providerId="ADAL" clId="{DD67B3BB-BF39-425B-90C5-E0EDC0CE9EA5}" dt="2025-02-17T22:10:30.678" v="872" actId="20577"/>
          <ac:spMkLst>
            <pc:docMk/>
            <pc:sldMk cId="6016801" sldId="2147483633"/>
            <ac:spMk id="52" creationId="{4E2171BC-D2B3-4DD4-3AC2-14E5211B0DB9}"/>
          </ac:spMkLst>
        </pc:spChg>
        <pc:spChg chg="mod">
          <ac:chgData name="Kate Chadwick" userId="a9ed301d-9102-4297-b515-99adf8a3fec8" providerId="ADAL" clId="{DD67B3BB-BF39-425B-90C5-E0EDC0CE9EA5}" dt="2025-02-17T22:07:03.071" v="757" actId="20577"/>
          <ac:spMkLst>
            <pc:docMk/>
            <pc:sldMk cId="6016801" sldId="2147483633"/>
            <ac:spMk id="56" creationId="{88A1E98E-0298-8EA8-084F-2265012A49E3}"/>
          </ac:spMkLst>
        </pc:spChg>
        <pc:spChg chg="mod">
          <ac:chgData name="Kate Chadwick" userId="a9ed301d-9102-4297-b515-99adf8a3fec8" providerId="ADAL" clId="{DD67B3BB-BF39-425B-90C5-E0EDC0CE9EA5}" dt="2025-02-17T22:10:14.583" v="867" actId="20577"/>
          <ac:spMkLst>
            <pc:docMk/>
            <pc:sldMk cId="6016801" sldId="2147483633"/>
            <ac:spMk id="58" creationId="{BA648892-2426-D49C-8EDC-A14C485D37B1}"/>
          </ac:spMkLst>
        </pc:spChg>
        <pc:spChg chg="mod">
          <ac:chgData name="Kate Chadwick" userId="a9ed301d-9102-4297-b515-99adf8a3fec8" providerId="ADAL" clId="{DD67B3BB-BF39-425B-90C5-E0EDC0CE9EA5}" dt="2025-02-17T22:10:20.380" v="868" actId="14100"/>
          <ac:spMkLst>
            <pc:docMk/>
            <pc:sldMk cId="6016801" sldId="2147483633"/>
            <ac:spMk id="61" creationId="{AC369DB2-61A2-CB73-1C3E-BAC2E165ABA7}"/>
          </ac:spMkLst>
        </pc:spChg>
      </pc:sldChg>
    </pc:docChg>
  </pc:docChgLst>
  <pc:docChgLst>
    <pc:chgData name="Tim Comstock" userId="c102f1ea-1e11-49fb-83cc-8b97d430d399" providerId="ADAL" clId="{834BBDB5-66B5-3443-A7CB-CDCC72740A02}"/>
    <pc:docChg chg="undo custSel modSld">
      <pc:chgData name="Tim Comstock" userId="c102f1ea-1e11-49fb-83cc-8b97d430d399" providerId="ADAL" clId="{834BBDB5-66B5-3443-A7CB-CDCC72740A02}" dt="2025-03-03T23:45:47.426" v="51" actId="33553"/>
      <pc:docMkLst>
        <pc:docMk/>
      </pc:docMkLst>
      <pc:sldChg chg="modSp mod">
        <pc:chgData name="Tim Comstock" userId="c102f1ea-1e11-49fb-83cc-8b97d430d399" providerId="ADAL" clId="{834BBDB5-66B5-3443-A7CB-CDCC72740A02}" dt="2025-03-03T23:44:52.052" v="45" actId="962"/>
        <pc:sldMkLst>
          <pc:docMk/>
          <pc:sldMk cId="2423006597" sldId="258"/>
        </pc:sldMkLst>
        <pc:spChg chg="mod">
          <ac:chgData name="Tim Comstock" userId="c102f1ea-1e11-49fb-83cc-8b97d430d399" providerId="ADAL" clId="{834BBDB5-66B5-3443-A7CB-CDCC72740A02}" dt="2025-03-03T23:44:52.052" v="45" actId="962"/>
          <ac:spMkLst>
            <pc:docMk/>
            <pc:sldMk cId="2423006597" sldId="258"/>
            <ac:spMk id="3" creationId="{73DCD8BE-41EE-8F7D-247E-789260ECC218}"/>
          </ac:spMkLst>
        </pc:spChg>
      </pc:sldChg>
      <pc:sldChg chg="modSp mod">
        <pc:chgData name="Tim Comstock" userId="c102f1ea-1e11-49fb-83cc-8b97d430d399" providerId="ADAL" clId="{834BBDB5-66B5-3443-A7CB-CDCC72740A02}" dt="2025-03-03T23:44:49.479" v="44" actId="962"/>
        <pc:sldMkLst>
          <pc:docMk/>
          <pc:sldMk cId="3983423797" sldId="290"/>
        </pc:sldMkLst>
        <pc:picChg chg="mod">
          <ac:chgData name="Tim Comstock" userId="c102f1ea-1e11-49fb-83cc-8b97d430d399" providerId="ADAL" clId="{834BBDB5-66B5-3443-A7CB-CDCC72740A02}" dt="2025-03-03T23:44:49.479" v="44" actId="962"/>
          <ac:picMkLst>
            <pc:docMk/>
            <pc:sldMk cId="3983423797" sldId="290"/>
            <ac:picMk id="8" creationId="{D2493E23-AF88-0E43-AEA9-AC352FE2E65F}"/>
          </ac:picMkLst>
        </pc:picChg>
      </pc:sldChg>
      <pc:sldChg chg="modSp mod">
        <pc:chgData name="Tim Comstock" userId="c102f1ea-1e11-49fb-83cc-8b97d430d399" providerId="ADAL" clId="{834BBDB5-66B5-3443-A7CB-CDCC72740A02}" dt="2025-03-03T23:43:35.089" v="15" actId="962"/>
        <pc:sldMkLst>
          <pc:docMk/>
          <pc:sldMk cId="4079702303" sldId="2147483439"/>
        </pc:sldMkLst>
        <pc:spChg chg="mod">
          <ac:chgData name="Tim Comstock" userId="c102f1ea-1e11-49fb-83cc-8b97d430d399" providerId="ADAL" clId="{834BBDB5-66B5-3443-A7CB-CDCC72740A02}" dt="2025-03-03T23:43:17.395" v="3" actId="1076"/>
          <ac:spMkLst>
            <pc:docMk/>
            <pc:sldMk cId="4079702303" sldId="2147483439"/>
            <ac:spMk id="3" creationId="{BF982346-8103-5277-6ACD-081928E788FA}"/>
          </ac:spMkLst>
        </pc:spChg>
        <pc:grpChg chg="mod">
          <ac:chgData name="Tim Comstock" userId="c102f1ea-1e11-49fb-83cc-8b97d430d399" providerId="ADAL" clId="{834BBDB5-66B5-3443-A7CB-CDCC72740A02}" dt="2025-03-03T23:43:35.089" v="15" actId="962"/>
          <ac:grpSpMkLst>
            <pc:docMk/>
            <pc:sldMk cId="4079702303" sldId="2147483439"/>
            <ac:grpSpMk id="9" creationId="{B2AC7BBA-FB96-7897-484B-8037DBABF573}"/>
          </ac:grpSpMkLst>
        </pc:grpChg>
      </pc:sldChg>
      <pc:sldChg chg="modSp mod">
        <pc:chgData name="Tim Comstock" userId="c102f1ea-1e11-49fb-83cc-8b97d430d399" providerId="ADAL" clId="{834BBDB5-66B5-3443-A7CB-CDCC72740A02}" dt="2025-03-03T23:44:54.166" v="46" actId="962"/>
        <pc:sldMkLst>
          <pc:docMk/>
          <pc:sldMk cId="1895625200" sldId="2147483532"/>
        </pc:sldMkLst>
        <pc:picChg chg="mod">
          <ac:chgData name="Tim Comstock" userId="c102f1ea-1e11-49fb-83cc-8b97d430d399" providerId="ADAL" clId="{834BBDB5-66B5-3443-A7CB-CDCC72740A02}" dt="2025-03-03T23:44:54.166" v="46" actId="962"/>
          <ac:picMkLst>
            <pc:docMk/>
            <pc:sldMk cId="1895625200" sldId="2147483532"/>
            <ac:picMk id="7" creationId="{F1F9B2CB-2397-C92E-0716-90E9B82F59A9}"/>
          </ac:picMkLst>
        </pc:picChg>
      </pc:sldChg>
      <pc:sldChg chg="modSp mod">
        <pc:chgData name="Tim Comstock" userId="c102f1ea-1e11-49fb-83cc-8b97d430d399" providerId="ADAL" clId="{834BBDB5-66B5-3443-A7CB-CDCC72740A02}" dt="2025-03-03T23:45:38.969" v="49" actId="20577"/>
        <pc:sldMkLst>
          <pc:docMk/>
          <pc:sldMk cId="1113480340" sldId="2147483566"/>
        </pc:sldMkLst>
        <pc:spChg chg="mod">
          <ac:chgData name="Tim Comstock" userId="c102f1ea-1e11-49fb-83cc-8b97d430d399" providerId="ADAL" clId="{834BBDB5-66B5-3443-A7CB-CDCC72740A02}" dt="2025-03-03T23:45:38.969" v="49" actId="20577"/>
          <ac:spMkLst>
            <pc:docMk/>
            <pc:sldMk cId="1113480340" sldId="2147483566"/>
            <ac:spMk id="10" creationId="{99E9E8EC-B19F-C9F7-3130-494EA1FAAEBE}"/>
          </ac:spMkLst>
        </pc:spChg>
      </pc:sldChg>
      <pc:sldChg chg="modSp mod">
        <pc:chgData name="Tim Comstock" userId="c102f1ea-1e11-49fb-83cc-8b97d430d399" providerId="ADAL" clId="{834BBDB5-66B5-3443-A7CB-CDCC72740A02}" dt="2025-03-03T23:43:09.348" v="1" actId="962"/>
        <pc:sldMkLst>
          <pc:docMk/>
          <pc:sldMk cId="2654727320" sldId="2147483626"/>
        </pc:sldMkLst>
        <pc:picChg chg="mod">
          <ac:chgData name="Tim Comstock" userId="c102f1ea-1e11-49fb-83cc-8b97d430d399" providerId="ADAL" clId="{834BBDB5-66B5-3443-A7CB-CDCC72740A02}" dt="2025-03-03T23:43:08.341" v="0" actId="962"/>
          <ac:picMkLst>
            <pc:docMk/>
            <pc:sldMk cId="2654727320" sldId="2147483626"/>
            <ac:picMk id="2" creationId="{FCC81F9B-0B52-00E0-B108-A27CF416668A}"/>
          </ac:picMkLst>
        </pc:picChg>
        <pc:picChg chg="mod">
          <ac:chgData name="Tim Comstock" userId="c102f1ea-1e11-49fb-83cc-8b97d430d399" providerId="ADAL" clId="{834BBDB5-66B5-3443-A7CB-CDCC72740A02}" dt="2025-03-03T23:43:09.348" v="1" actId="962"/>
          <ac:picMkLst>
            <pc:docMk/>
            <pc:sldMk cId="2654727320" sldId="2147483626"/>
            <ac:picMk id="7" creationId="{7DD657C2-3BA4-BBA5-94CC-4781547D07B1}"/>
          </ac:picMkLst>
        </pc:picChg>
      </pc:sldChg>
      <pc:sldChg chg="modSp mod">
        <pc:chgData name="Tim Comstock" userId="c102f1ea-1e11-49fb-83cc-8b97d430d399" providerId="ADAL" clId="{834BBDB5-66B5-3443-A7CB-CDCC72740A02}" dt="2025-03-03T23:43:44.735" v="19" actId="962"/>
        <pc:sldMkLst>
          <pc:docMk/>
          <pc:sldMk cId="3856508248" sldId="2147483630"/>
        </pc:sldMkLst>
        <pc:spChg chg="mod">
          <ac:chgData name="Tim Comstock" userId="c102f1ea-1e11-49fb-83cc-8b97d430d399" providerId="ADAL" clId="{834BBDB5-66B5-3443-A7CB-CDCC72740A02}" dt="2025-03-03T23:43:44.735" v="19" actId="962"/>
          <ac:spMkLst>
            <pc:docMk/>
            <pc:sldMk cId="3856508248" sldId="2147483630"/>
            <ac:spMk id="3" creationId="{6D4203AC-237B-0FED-E520-7ADCB958A735}"/>
          </ac:spMkLst>
        </pc:spChg>
      </pc:sldChg>
      <pc:sldChg chg="modSp">
        <pc:chgData name="Tim Comstock" userId="c102f1ea-1e11-49fb-83cc-8b97d430d399" providerId="ADAL" clId="{834BBDB5-66B5-3443-A7CB-CDCC72740A02}" dt="2025-03-03T23:43:47.052" v="20" actId="962"/>
        <pc:sldMkLst>
          <pc:docMk/>
          <pc:sldMk cId="583081635" sldId="2147483632"/>
        </pc:sldMkLst>
        <pc:grpChg chg="mod">
          <ac:chgData name="Tim Comstock" userId="c102f1ea-1e11-49fb-83cc-8b97d430d399" providerId="ADAL" clId="{834BBDB5-66B5-3443-A7CB-CDCC72740A02}" dt="2025-03-03T23:43:47.052" v="20" actId="962"/>
          <ac:grpSpMkLst>
            <pc:docMk/>
            <pc:sldMk cId="583081635" sldId="2147483632"/>
            <ac:grpSpMk id="15" creationId="{3FFA831C-5DB0-663E-60A9-38468495E162}"/>
          </ac:grpSpMkLst>
        </pc:grpChg>
      </pc:sldChg>
      <pc:sldChg chg="delSp modSp mod">
        <pc:chgData name="Tim Comstock" userId="c102f1ea-1e11-49fb-83cc-8b97d430d399" providerId="ADAL" clId="{834BBDB5-66B5-3443-A7CB-CDCC72740A02}" dt="2025-03-03T23:45:47.426" v="51" actId="33553"/>
        <pc:sldMkLst>
          <pc:docMk/>
          <pc:sldMk cId="6016801" sldId="2147483633"/>
        </pc:sldMkLst>
        <pc:spChg chg="mod">
          <ac:chgData name="Tim Comstock" userId="c102f1ea-1e11-49fb-83cc-8b97d430d399" providerId="ADAL" clId="{834BBDB5-66B5-3443-A7CB-CDCC72740A02}" dt="2025-03-03T23:45:47.426" v="51" actId="33553"/>
          <ac:spMkLst>
            <pc:docMk/>
            <pc:sldMk cId="6016801" sldId="2147483633"/>
            <ac:spMk id="6" creationId="{2611525B-6C57-2404-F8A9-C89845BF2998}"/>
          </ac:spMkLst>
        </pc:spChg>
        <pc:spChg chg="topLvl">
          <ac:chgData name="Tim Comstock" userId="c102f1ea-1e11-49fb-83cc-8b97d430d399" providerId="ADAL" clId="{834BBDB5-66B5-3443-A7CB-CDCC72740A02}" dt="2025-03-03T23:44:04.233" v="25" actId="165"/>
          <ac:spMkLst>
            <pc:docMk/>
            <pc:sldMk cId="6016801" sldId="2147483633"/>
            <ac:spMk id="30" creationId="{7EEEBBBD-2DA4-06D5-25CF-2A723DF867D0}"/>
          </ac:spMkLst>
        </pc:spChg>
        <pc:spChg chg="topLvl">
          <ac:chgData name="Tim Comstock" userId="c102f1ea-1e11-49fb-83cc-8b97d430d399" providerId="ADAL" clId="{834BBDB5-66B5-3443-A7CB-CDCC72740A02}" dt="2025-03-03T23:44:23.562" v="28" actId="165"/>
          <ac:spMkLst>
            <pc:docMk/>
            <pc:sldMk cId="6016801" sldId="2147483633"/>
            <ac:spMk id="33" creationId="{82C866B7-B2FC-BB32-1351-B688E137ECD5}"/>
          </ac:spMkLst>
        </pc:spChg>
        <pc:spChg chg="mod topLvl">
          <ac:chgData name="Tim Comstock" userId="c102f1ea-1e11-49fb-83cc-8b97d430d399" providerId="ADAL" clId="{834BBDB5-66B5-3443-A7CB-CDCC72740A02}" dt="2025-03-03T23:44:39.625" v="38" actId="962"/>
          <ac:spMkLst>
            <pc:docMk/>
            <pc:sldMk cId="6016801" sldId="2147483633"/>
            <ac:spMk id="34" creationId="{4DA9B5E9-2E68-8674-A26F-032ACC4A16AE}"/>
          </ac:spMkLst>
        </pc:spChg>
        <pc:spChg chg="topLvl">
          <ac:chgData name="Tim Comstock" userId="c102f1ea-1e11-49fb-83cc-8b97d430d399" providerId="ADAL" clId="{834BBDB5-66B5-3443-A7CB-CDCC72740A02}" dt="2025-03-03T23:44:27.209" v="29" actId="165"/>
          <ac:spMkLst>
            <pc:docMk/>
            <pc:sldMk cId="6016801" sldId="2147483633"/>
            <ac:spMk id="35" creationId="{45E8713B-09B6-7ECA-AE49-D8F852620139}"/>
          </ac:spMkLst>
        </pc:spChg>
        <pc:spChg chg="topLvl">
          <ac:chgData name="Tim Comstock" userId="c102f1ea-1e11-49fb-83cc-8b97d430d399" providerId="ADAL" clId="{834BBDB5-66B5-3443-A7CB-CDCC72740A02}" dt="2025-03-03T23:44:23.562" v="28" actId="165"/>
          <ac:spMkLst>
            <pc:docMk/>
            <pc:sldMk cId="6016801" sldId="2147483633"/>
            <ac:spMk id="37" creationId="{71D926C7-B4EF-3C8E-CEE7-3232F0F85E95}"/>
          </ac:spMkLst>
        </pc:spChg>
        <pc:spChg chg="mod topLvl">
          <ac:chgData name="Tim Comstock" userId="c102f1ea-1e11-49fb-83cc-8b97d430d399" providerId="ADAL" clId="{834BBDB5-66B5-3443-A7CB-CDCC72740A02}" dt="2025-03-03T23:44:39.166" v="37" actId="962"/>
          <ac:spMkLst>
            <pc:docMk/>
            <pc:sldMk cId="6016801" sldId="2147483633"/>
            <ac:spMk id="38" creationId="{FF69E131-75FB-5B59-7C71-39CFE57965FE}"/>
          </ac:spMkLst>
        </pc:spChg>
        <pc:spChg chg="topLvl">
          <ac:chgData name="Tim Comstock" userId="c102f1ea-1e11-49fb-83cc-8b97d430d399" providerId="ADAL" clId="{834BBDB5-66B5-3443-A7CB-CDCC72740A02}" dt="2025-03-03T23:44:27.209" v="29" actId="165"/>
          <ac:spMkLst>
            <pc:docMk/>
            <pc:sldMk cId="6016801" sldId="2147483633"/>
            <ac:spMk id="39" creationId="{CBF65A51-ADE1-C0D4-7526-667920672165}"/>
          </ac:spMkLst>
        </pc:spChg>
        <pc:spChg chg="topLvl">
          <ac:chgData name="Tim Comstock" userId="c102f1ea-1e11-49fb-83cc-8b97d430d399" providerId="ADAL" clId="{834BBDB5-66B5-3443-A7CB-CDCC72740A02}" dt="2025-03-03T23:44:23.562" v="28" actId="165"/>
          <ac:spMkLst>
            <pc:docMk/>
            <pc:sldMk cId="6016801" sldId="2147483633"/>
            <ac:spMk id="41" creationId="{D2BCA82E-9E41-E62E-6E9F-CAEA4402697F}"/>
          </ac:spMkLst>
        </pc:spChg>
        <pc:spChg chg="mod topLvl">
          <ac:chgData name="Tim Comstock" userId="c102f1ea-1e11-49fb-83cc-8b97d430d399" providerId="ADAL" clId="{834BBDB5-66B5-3443-A7CB-CDCC72740A02}" dt="2025-03-03T23:44:38.648" v="36" actId="962"/>
          <ac:spMkLst>
            <pc:docMk/>
            <pc:sldMk cId="6016801" sldId="2147483633"/>
            <ac:spMk id="42" creationId="{3B291216-CF3C-D4BF-4469-BA8509F7C29B}"/>
          </ac:spMkLst>
        </pc:spChg>
        <pc:spChg chg="topLvl">
          <ac:chgData name="Tim Comstock" userId="c102f1ea-1e11-49fb-83cc-8b97d430d399" providerId="ADAL" clId="{834BBDB5-66B5-3443-A7CB-CDCC72740A02}" dt="2025-03-03T23:44:27.209" v="29" actId="165"/>
          <ac:spMkLst>
            <pc:docMk/>
            <pc:sldMk cId="6016801" sldId="2147483633"/>
            <ac:spMk id="43" creationId="{FEC3351A-AD61-3ED4-5863-533858D4D827}"/>
          </ac:spMkLst>
        </pc:spChg>
        <pc:spChg chg="topLvl">
          <ac:chgData name="Tim Comstock" userId="c102f1ea-1e11-49fb-83cc-8b97d430d399" providerId="ADAL" clId="{834BBDB5-66B5-3443-A7CB-CDCC72740A02}" dt="2025-03-03T23:44:23.562" v="28" actId="165"/>
          <ac:spMkLst>
            <pc:docMk/>
            <pc:sldMk cId="6016801" sldId="2147483633"/>
            <ac:spMk id="45" creationId="{0F817EAA-2DA6-BC93-B44C-6F0BD2A3A0D6}"/>
          </ac:spMkLst>
        </pc:spChg>
        <pc:spChg chg="mod topLvl">
          <ac:chgData name="Tim Comstock" userId="c102f1ea-1e11-49fb-83cc-8b97d430d399" providerId="ADAL" clId="{834BBDB5-66B5-3443-A7CB-CDCC72740A02}" dt="2025-03-03T23:44:38.079" v="35" actId="962"/>
          <ac:spMkLst>
            <pc:docMk/>
            <pc:sldMk cId="6016801" sldId="2147483633"/>
            <ac:spMk id="46" creationId="{C50273B5-C0D5-A23C-16D1-CD9194D4EF41}"/>
          </ac:spMkLst>
        </pc:spChg>
        <pc:spChg chg="topLvl">
          <ac:chgData name="Tim Comstock" userId="c102f1ea-1e11-49fb-83cc-8b97d430d399" providerId="ADAL" clId="{834BBDB5-66B5-3443-A7CB-CDCC72740A02}" dt="2025-03-03T23:44:27.209" v="29" actId="165"/>
          <ac:spMkLst>
            <pc:docMk/>
            <pc:sldMk cId="6016801" sldId="2147483633"/>
            <ac:spMk id="48" creationId="{70892C4D-7EAD-C486-31F1-09F520F200B6}"/>
          </ac:spMkLst>
        </pc:spChg>
        <pc:spChg chg="topLvl">
          <ac:chgData name="Tim Comstock" userId="c102f1ea-1e11-49fb-83cc-8b97d430d399" providerId="ADAL" clId="{834BBDB5-66B5-3443-A7CB-CDCC72740A02}" dt="2025-03-03T23:44:16.441" v="27" actId="165"/>
          <ac:spMkLst>
            <pc:docMk/>
            <pc:sldMk cId="6016801" sldId="2147483633"/>
            <ac:spMk id="50" creationId="{64E8FBFC-C4D6-6B45-B725-103D5778489B}"/>
          </ac:spMkLst>
        </pc:spChg>
        <pc:spChg chg="mod topLvl">
          <ac:chgData name="Tim Comstock" userId="c102f1ea-1e11-49fb-83cc-8b97d430d399" providerId="ADAL" clId="{834BBDB5-66B5-3443-A7CB-CDCC72740A02}" dt="2025-03-03T23:44:37.593" v="34" actId="962"/>
          <ac:spMkLst>
            <pc:docMk/>
            <pc:sldMk cId="6016801" sldId="2147483633"/>
            <ac:spMk id="51" creationId="{C137D693-9578-016A-2EC7-4A11B8A8FF8E}"/>
          </ac:spMkLst>
        </pc:spChg>
        <pc:spChg chg="topLvl">
          <ac:chgData name="Tim Comstock" userId="c102f1ea-1e11-49fb-83cc-8b97d430d399" providerId="ADAL" clId="{834BBDB5-66B5-3443-A7CB-CDCC72740A02}" dt="2025-03-03T23:44:23.562" v="28" actId="165"/>
          <ac:spMkLst>
            <pc:docMk/>
            <pc:sldMk cId="6016801" sldId="2147483633"/>
            <ac:spMk id="52" creationId="{4E2171BC-D2B3-4DD4-3AC2-14E5211B0DB9}"/>
          </ac:spMkLst>
        </pc:spChg>
        <pc:spChg chg="topLvl">
          <ac:chgData name="Tim Comstock" userId="c102f1ea-1e11-49fb-83cc-8b97d430d399" providerId="ADAL" clId="{834BBDB5-66B5-3443-A7CB-CDCC72740A02}" dt="2025-03-03T23:44:12.182" v="26" actId="165"/>
          <ac:spMkLst>
            <pc:docMk/>
            <pc:sldMk cId="6016801" sldId="2147483633"/>
            <ac:spMk id="53" creationId="{82741737-83BB-EC27-1C1F-34953834D3DD}"/>
          </ac:spMkLst>
        </pc:spChg>
        <pc:spChg chg="mod topLvl">
          <ac:chgData name="Tim Comstock" userId="c102f1ea-1e11-49fb-83cc-8b97d430d399" providerId="ADAL" clId="{834BBDB5-66B5-3443-A7CB-CDCC72740A02}" dt="2025-03-03T23:44:36.999" v="33" actId="962"/>
          <ac:spMkLst>
            <pc:docMk/>
            <pc:sldMk cId="6016801" sldId="2147483633"/>
            <ac:spMk id="55" creationId="{3A8DA7CD-BE51-E581-8236-14450019C739}"/>
          </ac:spMkLst>
        </pc:spChg>
        <pc:spChg chg="topLvl">
          <ac:chgData name="Tim Comstock" userId="c102f1ea-1e11-49fb-83cc-8b97d430d399" providerId="ADAL" clId="{834BBDB5-66B5-3443-A7CB-CDCC72740A02}" dt="2025-03-03T23:44:23.562" v="28" actId="165"/>
          <ac:spMkLst>
            <pc:docMk/>
            <pc:sldMk cId="6016801" sldId="2147483633"/>
            <ac:spMk id="56" creationId="{88A1E98E-0298-8EA8-084F-2265012A49E3}"/>
          </ac:spMkLst>
        </pc:spChg>
        <pc:spChg chg="mod topLvl">
          <ac:chgData name="Tim Comstock" userId="c102f1ea-1e11-49fb-83cc-8b97d430d399" providerId="ADAL" clId="{834BBDB5-66B5-3443-A7CB-CDCC72740A02}" dt="2025-03-03T23:44:40.171" v="39" actId="962"/>
          <ac:spMkLst>
            <pc:docMk/>
            <pc:sldMk cId="6016801" sldId="2147483633"/>
            <ac:spMk id="57" creationId="{1C7A7D5B-2A4B-068A-0998-450B879B02A2}"/>
          </ac:spMkLst>
        </pc:spChg>
        <pc:spChg chg="topLvl">
          <ac:chgData name="Tim Comstock" userId="c102f1ea-1e11-49fb-83cc-8b97d430d399" providerId="ADAL" clId="{834BBDB5-66B5-3443-A7CB-CDCC72740A02}" dt="2025-03-03T23:43:59.448" v="24" actId="165"/>
          <ac:spMkLst>
            <pc:docMk/>
            <pc:sldMk cId="6016801" sldId="2147483633"/>
            <ac:spMk id="58" creationId="{BA648892-2426-D49C-8EDC-A14C485D37B1}"/>
          </ac:spMkLst>
        </pc:spChg>
        <pc:spChg chg="topLvl">
          <ac:chgData name="Tim Comstock" userId="c102f1ea-1e11-49fb-83cc-8b97d430d399" providerId="ADAL" clId="{834BBDB5-66B5-3443-A7CB-CDCC72740A02}" dt="2025-03-03T23:43:59.448" v="24" actId="165"/>
          <ac:spMkLst>
            <pc:docMk/>
            <pc:sldMk cId="6016801" sldId="2147483633"/>
            <ac:spMk id="59" creationId="{AB95DA21-2777-BDFA-16ED-03A2AC950A19}"/>
          </ac:spMkLst>
        </pc:spChg>
        <pc:spChg chg="mod topLvl">
          <ac:chgData name="Tim Comstock" userId="c102f1ea-1e11-49fb-83cc-8b97d430d399" providerId="ADAL" clId="{834BBDB5-66B5-3443-A7CB-CDCC72740A02}" dt="2025-03-03T23:44:40.674" v="40" actId="962"/>
          <ac:spMkLst>
            <pc:docMk/>
            <pc:sldMk cId="6016801" sldId="2147483633"/>
            <ac:spMk id="60" creationId="{8359AF7D-352F-DE6D-BCC4-0FE8B18A758C}"/>
          </ac:spMkLst>
        </pc:spChg>
        <pc:spChg chg="topLvl">
          <ac:chgData name="Tim Comstock" userId="c102f1ea-1e11-49fb-83cc-8b97d430d399" providerId="ADAL" clId="{834BBDB5-66B5-3443-A7CB-CDCC72740A02}" dt="2025-03-03T23:43:59.448" v="24" actId="165"/>
          <ac:spMkLst>
            <pc:docMk/>
            <pc:sldMk cId="6016801" sldId="2147483633"/>
            <ac:spMk id="61" creationId="{AC369DB2-61A2-CB73-1C3E-BAC2E165ABA7}"/>
          </ac:spMkLst>
        </pc:spChg>
        <pc:spChg chg="topLvl">
          <ac:chgData name="Tim Comstock" userId="c102f1ea-1e11-49fb-83cc-8b97d430d399" providerId="ADAL" clId="{834BBDB5-66B5-3443-A7CB-CDCC72740A02}" dt="2025-03-03T23:43:59.448" v="24" actId="165"/>
          <ac:spMkLst>
            <pc:docMk/>
            <pc:sldMk cId="6016801" sldId="2147483633"/>
            <ac:spMk id="62" creationId="{CE393F1A-6140-BE34-53AA-0E3984308141}"/>
          </ac:spMkLst>
        </pc:spChg>
        <pc:grpChg chg="mod">
          <ac:chgData name="Tim Comstock" userId="c102f1ea-1e11-49fb-83cc-8b97d430d399" providerId="ADAL" clId="{834BBDB5-66B5-3443-A7CB-CDCC72740A02}" dt="2025-03-03T23:44:34.413" v="30" actId="962"/>
          <ac:grpSpMkLst>
            <pc:docMk/>
            <pc:sldMk cId="6016801" sldId="2147483633"/>
            <ac:grpSpMk id="16" creationId="{8C902645-F12F-B687-95D1-06AF90756E05}"/>
          </ac:grpSpMkLst>
        </pc:grpChg>
        <pc:grpChg chg="mod topLvl">
          <ac:chgData name="Tim Comstock" userId="c102f1ea-1e11-49fb-83cc-8b97d430d399" providerId="ADAL" clId="{834BBDB5-66B5-3443-A7CB-CDCC72740A02}" dt="2025-03-03T23:44:35.427" v="31" actId="962"/>
          <ac:grpSpMkLst>
            <pc:docMk/>
            <pc:sldMk cId="6016801" sldId="2147483633"/>
            <ac:grpSpMk id="18" creationId="{694BF343-C415-86FB-D4EB-4007620CBD0E}"/>
          </ac:grpSpMkLst>
        </pc:grpChg>
        <pc:grpChg chg="mod">
          <ac:chgData name="Tim Comstock" userId="c102f1ea-1e11-49fb-83cc-8b97d430d399" providerId="ADAL" clId="{834BBDB5-66B5-3443-A7CB-CDCC72740A02}" dt="2025-03-03T23:44:36.168" v="32" actId="962"/>
          <ac:grpSpMkLst>
            <pc:docMk/>
            <pc:sldMk cId="6016801" sldId="2147483633"/>
            <ac:grpSpMk id="19" creationId="{7D4DB85E-3AAF-C56C-52B9-CB0BEC724D2A}"/>
          </ac:grpSpMkLst>
        </pc:grpChg>
      </pc:sldChg>
    </pc:docChg>
  </pc:docChgLst>
  <pc:docChgLst>
    <pc:chgData name="Marisa Emdin" userId="S::memdin@bridge.partners::141585e4-2f4c-4cfc-af77-b4c3d19cf2f1" providerId="AD" clId="Web-{C43E6A64-FFCB-02B0-29CC-45DAF6B2B377}"/>
    <pc:docChg chg="mod modSld">
      <pc:chgData name="Marisa Emdin" userId="S::memdin@bridge.partners::141585e4-2f4c-4cfc-af77-b4c3d19cf2f1" providerId="AD" clId="Web-{C43E6A64-FFCB-02B0-29CC-45DAF6B2B377}" dt="2025-02-05T19:25:37.709" v="8"/>
      <pc:docMkLst>
        <pc:docMk/>
      </pc:docMkLst>
      <pc:sldChg chg="addSp delSp modSp">
        <pc:chgData name="Marisa Emdin" userId="S::memdin@bridge.partners::141585e4-2f4c-4cfc-af77-b4c3d19cf2f1" providerId="AD" clId="Web-{C43E6A64-FFCB-02B0-29CC-45DAF6B2B377}" dt="2025-02-05T19:23:56.299" v="7"/>
        <pc:sldMkLst>
          <pc:docMk/>
          <pc:sldMk cId="1895625200" sldId="2147483532"/>
        </pc:sldMkLst>
        <pc:spChg chg="add mod">
          <ac:chgData name="Marisa Emdin" userId="S::memdin@bridge.partners::141585e4-2f4c-4cfc-af77-b4c3d19cf2f1" providerId="AD" clId="Web-{C43E6A64-FFCB-02B0-29CC-45DAF6B2B377}" dt="2025-02-05T19:23:54.518" v="6" actId="1076"/>
          <ac:spMkLst>
            <pc:docMk/>
            <pc:sldMk cId="1895625200" sldId="2147483532"/>
            <ac:spMk id="6" creationId="{3451C1F5-1D9E-00A3-B06A-2CCB1042D33C}"/>
          </ac:spMkLst>
        </pc:spChg>
      </pc:sldChg>
      <pc:sldChg chg="addSp delSp modSp">
        <pc:chgData name="Marisa Emdin" userId="S::memdin@bridge.partners::141585e4-2f4c-4cfc-af77-b4c3d19cf2f1" providerId="AD" clId="Web-{C43E6A64-FFCB-02B0-29CC-45DAF6B2B377}" dt="2025-02-05T19:23:30.892" v="4" actId="1076"/>
        <pc:sldMkLst>
          <pc:docMk/>
          <pc:sldMk cId="2654727320" sldId="2147483626"/>
        </pc:sldMkLst>
        <pc:spChg chg="add mod">
          <ac:chgData name="Marisa Emdin" userId="S::memdin@bridge.partners::141585e4-2f4c-4cfc-af77-b4c3d19cf2f1" providerId="AD" clId="Web-{C43E6A64-FFCB-02B0-29CC-45DAF6B2B377}" dt="2025-02-05T19:23:18.532" v="3" actId="1076"/>
          <ac:spMkLst>
            <pc:docMk/>
            <pc:sldMk cId="2654727320" sldId="2147483626"/>
            <ac:spMk id="3" creationId="{1BFAC576-4FBA-18A3-61FB-847CE107358E}"/>
          </ac:spMkLst>
        </pc:spChg>
        <pc:picChg chg="ord">
          <ac:chgData name="Marisa Emdin" userId="S::memdin@bridge.partners::141585e4-2f4c-4cfc-af77-b4c3d19cf2f1" providerId="AD" clId="Web-{C43E6A64-FFCB-02B0-29CC-45DAF6B2B377}" dt="2025-02-05T19:21:47.529" v="0"/>
          <ac:picMkLst>
            <pc:docMk/>
            <pc:sldMk cId="2654727320" sldId="2147483626"/>
            <ac:picMk id="2" creationId="{FCC81F9B-0B52-00E0-B108-A27CF416668A}"/>
          </ac:picMkLst>
        </pc:picChg>
        <pc:cxnChg chg="mod">
          <ac:chgData name="Marisa Emdin" userId="S::memdin@bridge.partners::141585e4-2f4c-4cfc-af77-b4c3d19cf2f1" providerId="AD" clId="Web-{C43E6A64-FFCB-02B0-29CC-45DAF6B2B377}" dt="2025-02-05T19:23:30.892" v="4" actId="1076"/>
          <ac:cxnSpMkLst>
            <pc:docMk/>
            <pc:sldMk cId="2654727320" sldId="2147483626"/>
            <ac:cxnSpMk id="5" creationId="{7328FB33-6970-ACAB-DBD4-578323FF0CCD}"/>
          </ac:cxnSpMkLst>
        </pc:cxnChg>
      </pc:sldChg>
    </pc:docChg>
  </pc:docChgLst>
  <pc:docChgLst>
    <pc:chgData name="Myka Martin (BRIDGE PARTNERS LLC)" userId="3ac706e6-8e73-4082-b190-779d797ea833" providerId="ADAL" clId="{90F6D9D1-3939-441C-B9F9-5944957F79B6}"/>
    <pc:docChg chg="sldOrd">
      <pc:chgData name="Myka Martin (BRIDGE PARTNERS LLC)" userId="3ac706e6-8e73-4082-b190-779d797ea833" providerId="ADAL" clId="{90F6D9D1-3939-441C-B9F9-5944957F79B6}" dt="2025-03-05T18:50:41.097" v="0" actId="20578"/>
      <pc:docMkLst>
        <pc:docMk/>
      </pc:docMkLst>
      <pc:sldChg chg="ord">
        <pc:chgData name="Myka Martin (BRIDGE PARTNERS LLC)" userId="3ac706e6-8e73-4082-b190-779d797ea833" providerId="ADAL" clId="{90F6D9D1-3939-441C-B9F9-5944957F79B6}" dt="2025-03-05T18:50:41.097" v="0" actId="20578"/>
        <pc:sldMkLst>
          <pc:docMk/>
          <pc:sldMk cId="2654727320" sldId="2147483626"/>
        </pc:sldMkLst>
      </pc:sldChg>
    </pc:docChg>
  </pc:docChgLst>
  <pc:docChgLst>
    <pc:chgData name="Alan Woods" userId="S::awoods@bridge.partners::cd53aa78-7306-451f-a0ad-cfc48a5d8503" providerId="AD" clId="Web-{59E19D3B-BA8A-99C2-41F7-DEC092E8AB4B}"/>
    <pc:docChg chg="modSld">
      <pc:chgData name="Alan Woods" userId="S::awoods@bridge.partners::cd53aa78-7306-451f-a0ad-cfc48a5d8503" providerId="AD" clId="Web-{59E19D3B-BA8A-99C2-41F7-DEC092E8AB4B}" dt="2025-02-13T18:40:04.469" v="1" actId="20577"/>
      <pc:docMkLst>
        <pc:docMk/>
      </pc:docMkLst>
      <pc:sldChg chg="modSp">
        <pc:chgData name="Alan Woods" userId="S::awoods@bridge.partners::cd53aa78-7306-451f-a0ad-cfc48a5d8503" providerId="AD" clId="Web-{59E19D3B-BA8A-99C2-41F7-DEC092E8AB4B}" dt="2025-02-13T18:40:04.469" v="1" actId="20577"/>
        <pc:sldMkLst>
          <pc:docMk/>
          <pc:sldMk cId="2654727320" sldId="2147483626"/>
        </pc:sldMkLst>
        <pc:spChg chg="mod">
          <ac:chgData name="Alan Woods" userId="S::awoods@bridge.partners::cd53aa78-7306-451f-a0ad-cfc48a5d8503" providerId="AD" clId="Web-{59E19D3B-BA8A-99C2-41F7-DEC092E8AB4B}" dt="2025-02-13T18:40:04.469" v="1" actId="20577"/>
          <ac:spMkLst>
            <pc:docMk/>
            <pc:sldMk cId="2654727320" sldId="2147483626"/>
            <ac:spMk id="9" creationId="{BBD48D86-37BD-6758-7B0F-1583C7CE542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376B86-7A74-41C3-94B9-3C3FE4D6CD9C}" type="datetimeFigureOut">
              <a:rPr lang="en-US" smtClean="0"/>
              <a:t>3/5/2025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08AB7F-07C4-455E-B62C-7C2E0E5319F4}" type="slidenum">
              <a:rPr lang="en-US" smtClean="0"/>
              <a:t>‹#›</a:t>
            </a:fld>
            <a:endParaRPr lang="en-US"/>
          </a:p>
        </p:txBody>
      </p:sp>
    </p:spTree>
    <p:extLst>
      <p:ext uri="{BB962C8B-B14F-4D97-AF65-F5344CB8AC3E}">
        <p14:creationId xmlns:p14="http://schemas.microsoft.com/office/powerpoint/2010/main" val="825375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learn.microsoft.com/en-us/defender-endpoint/defender-endpoint-plan-1#centralized-management" TargetMode="External"/><Relationship Id="rId3" Type="http://schemas.openxmlformats.org/officeDocument/2006/relationships/hyperlink" Target="https://learn.microsoft.com/en-us/defender-endpoint/defender-endpoint-plan-1#attack-surface-reduction" TargetMode="External"/><Relationship Id="rId7" Type="http://schemas.openxmlformats.org/officeDocument/2006/relationships/hyperlink" Target="https://learn.microsoft.com/en-us/defender-endpoint/respond-file-alerts"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learn.microsoft.com/en-us/defender-endpoint/respond-machine-alerts" TargetMode="External"/><Relationship Id="rId5" Type="http://schemas.openxmlformats.org/officeDocument/2006/relationships/hyperlink" Target="https://learn.microsoft.com/en-us/defender-endpoint/defender-endpoint-plan-1#manual-response-actions" TargetMode="External"/><Relationship Id="rId4" Type="http://schemas.openxmlformats.org/officeDocument/2006/relationships/hyperlink" Target="https://learn.microsoft.com/en-us/defender-endpoint/defender-endpoint-plan-1#next-generation-protection" TargetMode="External"/><Relationship Id="rId9" Type="http://schemas.openxmlformats.org/officeDocument/2006/relationships/hyperlink" Target="https://learn.microsoft.com/en-us/defender-endpoint/defender-endpoint-plan-1#cross-platform-support"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learn.microsoft.com/en-us/purview/sensitivity-labels"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learn.microsoft.com/en-us/mem/intune/apps/app-protection-policy"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microsoft.com/en-us/security/business/microsoft-intune"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customers.microsoft.com/en-us/story/1683252944405589807-westpac-banking-capital-markets"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0000"/>
              </a:solidFill>
              <a:effectLst/>
              <a:uLnTx/>
              <a:uFillTx/>
              <a:latin typeface="+mn-lt"/>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C7BA68-4D22-4900-A5DD-8FB787704A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17559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115000"/>
              </a:lnSpc>
              <a:spcBef>
                <a:spcPts val="0"/>
              </a:spcBef>
              <a:spcAft>
                <a:spcPts val="800"/>
              </a:spcAft>
              <a:buClrTx/>
              <a:buSzTx/>
              <a:buFontTx/>
              <a:buNone/>
              <a:tabLst/>
              <a:defRPr/>
            </a:pPr>
            <a:r>
              <a:rPr lang="en-US" sz="900" kern="100">
                <a:effectLst/>
                <a:latin typeface="Aptos" panose="020B0004020202020204" pitchFamily="34" charset="0"/>
                <a:ea typeface="Aptos" panose="020B0004020202020204" pitchFamily="34" charset="0"/>
                <a:cs typeface="Times New Roman" panose="02020603050405020304" pitchFamily="18" charset="0"/>
              </a:rPr>
              <a:t>Microsoft 365 E3 is a cloud-first platform that provides a comprehensive suite of tools that helps you build a secure, AI-ready foundation to reduce security risks and optimize your infrastructure – all while increasing performance and reliability across all of your identities and endpoints.  </a:t>
            </a:r>
            <a:r>
              <a:rPr lang="en-US" sz="900" kern="100">
                <a:effectLst/>
                <a:latin typeface="Aptos" panose="020B0004020202020204" pitchFamily="34" charset="0"/>
                <a:ea typeface="Aptos" panose="020B0004020202020204" pitchFamily="34" charset="0"/>
                <a:cs typeface="Arial" panose="020B0604020202020204" pitchFamily="34" charset="0"/>
              </a:rPr>
              <a:t>With Microsoft 365 E3, you will be able to overcome many challenges you are facing as you protect and prepare your organization for AI adoption. </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900" kern="100">
              <a:effectLst/>
              <a:latin typeface="Segoe UI" panose="020B0502040204020203"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900" kern="100">
                <a:effectLst/>
                <a:latin typeface="Segoe UI" panose="020B0502040204020203" pitchFamily="34" charset="0"/>
                <a:ea typeface="Aptos" panose="020B0004020202020204" pitchFamily="34" charset="0"/>
                <a:cs typeface="Arial" panose="020B0604020202020204" pitchFamily="34" charset="0"/>
              </a:rPr>
              <a:t>We can help you equip Microsoft 365 E3 so your organization can securely harness the power of productivity tools and AI</a:t>
            </a:r>
            <a:r>
              <a:rPr lang="en-US" sz="900" kern="100">
                <a:effectLst/>
                <a:highlight>
                  <a:srgbClr val="FFFF00"/>
                </a:highlight>
                <a:latin typeface="Segoe UI" panose="020B0502040204020203" pitchFamily="34" charset="0"/>
                <a:ea typeface="Aptos" panose="020B0004020202020204" pitchFamily="34" charset="0"/>
                <a:cs typeface="Arial" panose="020B0604020202020204" pitchFamily="34" charset="0"/>
              </a:rPr>
              <a:t>. </a:t>
            </a: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First, you unlock secure productivity. You will enable teams to transform how they work while reducing security risks with productivity apps and web-grounded AI experiences. Furthermore, you can adopt generative AI technology, securely with the benefits of enterprise data protection now extended to Microsoft Copilot. </a:t>
            </a: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Next, you will be equipped with AI-ready business protection, enabling you to build a zero-trust foundation that protects your organization and business data while ensuring employees have access to all the tools, resources, and applications they need. </a:t>
            </a: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Finally, with optimized IT enablement, you empower IT to enhance business performance with a comprehensive suite of tools and optimized cloud infrastructure control that boosts performance, reliability, and safety. At the same time you will also be able to reduce IT costs and complexities by having one solution that streamlines app, endpoint, and identity management across your organization – in the cloud, on-prem, and for both company owned and personal devices.</a:t>
            </a: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17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2FEC6-E306-7204-5425-8E24D39B5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519FC0-CCE6-E5F2-EA0A-6160D0D8DE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7BE4CF-8BDA-DB02-6F4C-6F748923E89E}"/>
              </a:ext>
            </a:extLst>
          </p:cNvPr>
          <p:cNvSpPr>
            <a:spLocks noGrp="1"/>
          </p:cNvSpPr>
          <p:nvPr>
            <p:ph type="body" idx="1"/>
          </p:nvPr>
        </p:nvSpPr>
        <p:spPr/>
        <p:txBody>
          <a:bodyPr/>
          <a:lstStyle/>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Let’s start with Secure productivity.</a:t>
            </a:r>
          </a:p>
        </p:txBody>
      </p:sp>
      <p:sp>
        <p:nvSpPr>
          <p:cNvPr id="4" name="Slide Number Placeholder 3">
            <a:extLst>
              <a:ext uri="{FF2B5EF4-FFF2-40B4-BE49-F238E27FC236}">
                <a16:creationId xmlns:a16="http://schemas.microsoft.com/office/drawing/2014/main" id="{E47A3185-2BFD-0794-862F-64514E29D8D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0117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pPr>
            <a:r>
              <a:rPr lang="en-US" sz="1200" b="0" kern="100">
                <a:effectLst/>
                <a:latin typeface="Segoe UI" panose="020B0502040204020203" pitchFamily="34" charset="0"/>
                <a:ea typeface="Aptos" panose="020B0004020202020204" pitchFamily="34" charset="0"/>
                <a:cs typeface="Arial" panose="020B0604020202020204" pitchFamily="34" charset="0"/>
              </a:rPr>
              <a:t>As I mentioned earlier, we know that increased flexibility and hybrid work has provide great benefits to people. Yet we are also struggling to keep pace with the volume of work as we are more connected then ever before. Additionally, 75% of people are already using AI at work, whether it is sanctioned or not, helping organizations realizing the benefits to productivity that it can bring. </a:t>
            </a:r>
          </a:p>
          <a:p>
            <a:pPr marL="0" marR="0">
              <a:lnSpc>
                <a:spcPct val="115000"/>
              </a:lnSpc>
              <a:spcAft>
                <a:spcPts val="800"/>
              </a:spcAft>
            </a:pPr>
            <a:endParaRPr lang="en-US" sz="1200" b="0" kern="100">
              <a:effectLst/>
              <a:latin typeface="Segoe UI" panose="020B0502040204020203"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1200" b="0" kern="100">
                <a:effectLst/>
                <a:latin typeface="Segoe UI" panose="020B0502040204020203" pitchFamily="34" charset="0"/>
                <a:ea typeface="Aptos" panose="020B0004020202020204" pitchFamily="34" charset="0"/>
                <a:cs typeface="Arial" panose="020B0604020202020204" pitchFamily="34" charset="0"/>
              </a:rPr>
              <a:t>But AI is just one of the many tools that people are using to get work done. It starts with having the right productivity tools that can be amplified with AI, as well as security controls to ensure the right people can access the right information and applications, when they need it. </a:t>
            </a:r>
          </a:p>
        </p:txBody>
      </p:sp>
      <p:sp>
        <p:nvSpPr>
          <p:cNvPr id="4" name="Slide Number Placeholder 3"/>
          <p:cNvSpPr>
            <a:spLocks noGrp="1"/>
          </p:cNvSpPr>
          <p:nvPr>
            <p:ph type="sldNum" sz="quarter" idx="5"/>
          </p:nvPr>
        </p:nvSpPr>
        <p:spPr/>
        <p:txBody>
          <a:bodyPr/>
          <a:lstStyle/>
          <a:p>
            <a:fld id="{6308AB7F-07C4-455E-B62C-7C2E0E5319F4}" type="slidenum">
              <a:rPr lang="en-US" smtClean="0"/>
              <a:t>12</a:t>
            </a:fld>
            <a:endParaRPr lang="en-US"/>
          </a:p>
        </p:txBody>
      </p:sp>
    </p:spTree>
    <p:extLst>
      <p:ext uri="{BB962C8B-B14F-4D97-AF65-F5344CB8AC3E}">
        <p14:creationId xmlns:p14="http://schemas.microsoft.com/office/powerpoint/2010/main" val="1274478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solidFill>
                  <a:srgbClr val="242424"/>
                </a:solidFill>
                <a:effectLst/>
                <a:latin typeface="Segoe UI" panose="020B0502040204020203" pitchFamily="34" charset="0"/>
              </a:rPr>
              <a:t>With Microsoft 365 you will have a comprehensive suite of tools that will help your organization transform the way you work with productivity applications and accessibility features. </a:t>
            </a:r>
          </a:p>
          <a:p>
            <a:pPr algn="l"/>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You will be able to better empower teams to create and collaborate on content with ease to drive business results with a variety of Microsoft 365 productivity applications like Outlook, Word, PowerPoint, Excel, Loop, Clipchamp and more. </a:t>
            </a:r>
          </a:p>
          <a:p>
            <a:pPr algn="l"/>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You will be able to ensure that everyone can access what they need to get work done both fast and securely – without impacting their flow of work – enabled by Microsoft Entra ID P1 and a variety of easy sign-in methods like SSO, </a:t>
            </a:r>
            <a:r>
              <a:rPr lang="en-US" b="0" i="0" err="1">
                <a:solidFill>
                  <a:srgbClr val="242424"/>
                </a:solidFill>
                <a:effectLst/>
                <a:latin typeface="Segoe UI" panose="020B0502040204020203" pitchFamily="34" charset="0"/>
              </a:rPr>
              <a:t>Passwordless</a:t>
            </a:r>
            <a:r>
              <a:rPr lang="en-US" b="0" i="0">
                <a:solidFill>
                  <a:srgbClr val="242424"/>
                </a:solidFill>
                <a:effectLst/>
                <a:latin typeface="Segoe UI" panose="020B0502040204020203" pitchFamily="34" charset="0"/>
              </a:rPr>
              <a:t> options like Windows Hello, and more. </a:t>
            </a:r>
          </a:p>
          <a:p>
            <a:pPr algn="l"/>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Finally, to enhance the user experience, especially for individuals with disabilities, you will be able to enable a range of accessibility features with Windows 11 Enterprise and leverage tools available in many of the M365 applications. Some of the features as a part of Windows include Narrator (a screen reader to read text on screen aloud), Magnifier to enlarge text and images on screen, High-contrast mode, Speech recognition to allow users to control their PC and dictate text using their voice, closed captions, and so much more. </a:t>
            </a:r>
          </a:p>
          <a:p>
            <a:pPr algn="l"/>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With these benefits enabled with the tools in Microsoft 365 E3, your organization will be able to boost productivity for all employees. </a:t>
            </a:r>
          </a:p>
        </p:txBody>
      </p:sp>
      <p:sp>
        <p:nvSpPr>
          <p:cNvPr id="4" name="Slide Number Placeholder 3"/>
          <p:cNvSpPr>
            <a:spLocks noGrp="1"/>
          </p:cNvSpPr>
          <p:nvPr>
            <p:ph type="sldNum" sz="quarter" idx="5"/>
          </p:nvPr>
        </p:nvSpPr>
        <p:spPr/>
        <p:txBody>
          <a:bodyPr/>
          <a:lstStyle/>
          <a:p>
            <a:fld id="{6308AB7F-07C4-455E-B62C-7C2E0E5319F4}" type="slidenum">
              <a:rPr lang="en-US" smtClean="0"/>
              <a:t>13</a:t>
            </a:fld>
            <a:endParaRPr lang="en-US"/>
          </a:p>
        </p:txBody>
      </p:sp>
    </p:spTree>
    <p:extLst>
      <p:ext uri="{BB962C8B-B14F-4D97-AF65-F5344CB8AC3E}">
        <p14:creationId xmlns:p14="http://schemas.microsoft.com/office/powerpoint/2010/main" val="662607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596A2-F8C7-E818-E070-4235AF2479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1C647C-ED83-3B5A-F47A-C99669A981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F25890-5BD8-ECE4-6645-96D4DBF9EDD4}"/>
              </a:ext>
            </a:extLst>
          </p:cNvPr>
          <p:cNvSpPr>
            <a:spLocks noGrp="1"/>
          </p:cNvSpPr>
          <p:nvPr>
            <p:ph type="body" idx="1"/>
          </p:nvPr>
        </p:nvSpPr>
        <p:spPr/>
        <p:txBody>
          <a:bodyPr/>
          <a:lstStyle/>
          <a:p>
            <a:pPr defTabSz="310831">
              <a:spcBef>
                <a:spcPct val="0"/>
              </a:spcBef>
            </a:pPr>
            <a:r>
              <a:rPr lang="en-US" sz="1200" b="0" spc="-16">
                <a:ln w="3175">
                  <a:noFill/>
                </a:ln>
                <a:gradFill flip="none" rotWithShape="1">
                  <a:gsLst>
                    <a:gs pos="0">
                      <a:schemeClr val="accent3"/>
                    </a:gs>
                    <a:gs pos="100000">
                      <a:schemeClr val="accent2"/>
                    </a:gs>
                  </a:gsLst>
                  <a:lin ang="13500000" scaled="1"/>
                  <a:tileRect/>
                </a:gradFill>
                <a:latin typeface="+mj-lt"/>
              </a:rPr>
              <a:t>You can start your secure AI adoption with Microsoft 365 Copilot Chat. When you are logged in with an Entra account your experience is protected with the benefits of Enterprise Data Protection. What does this mean? It means that your prompts and responses are protected. Your data is encrypted at rest and in transit. And your data is not used to train the foundation models. </a:t>
            </a:r>
          </a:p>
          <a:p>
            <a:pPr defTabSz="310831">
              <a:spcBef>
                <a:spcPct val="0"/>
              </a:spcBef>
            </a:pPr>
            <a:endParaRPr lang="en-US" sz="1200" b="1" spc="-16">
              <a:ln w="3175">
                <a:noFill/>
              </a:ln>
              <a:gradFill flip="none" rotWithShape="1">
                <a:gsLst>
                  <a:gs pos="0">
                    <a:schemeClr val="accent3"/>
                  </a:gs>
                  <a:gs pos="100000">
                    <a:schemeClr val="accent2"/>
                  </a:gs>
                </a:gsLst>
                <a:lin ang="13500000" scaled="1"/>
                <a:tileRect/>
              </a:gradFill>
              <a:latin typeface="+mj-lt"/>
            </a:endParaRPr>
          </a:p>
          <a:p>
            <a:pPr marL="0" indent="0" defTabSz="466143" fontAlgn="base">
              <a:spcBef>
                <a:spcPts val="1200"/>
              </a:spcBef>
              <a:spcAft>
                <a:spcPct val="0"/>
              </a:spcAft>
              <a:buFont typeface="Arial" panose="020B0604020202020204" pitchFamily="34" charset="0"/>
              <a:buNone/>
            </a:pPr>
            <a:r>
              <a:rPr lang="en-US" sz="1200"/>
              <a:t>Using natural language, you can prompt Copilot to help you draft content, get answers to questions, summarize PDFs using Copilot in Edge, generate new custom images and more. It leverages web-based grounding, not your Microsoft Graph and work context, to answer questions and displays the sources of its answers from the web. </a:t>
            </a:r>
          </a:p>
          <a:p>
            <a:pPr marL="0" indent="0" defTabSz="466143" fontAlgn="base">
              <a:spcBef>
                <a:spcPts val="1200"/>
              </a:spcBef>
              <a:spcAft>
                <a:spcPct val="0"/>
              </a:spcAft>
              <a:buFont typeface="Arial" panose="020B0604020202020204" pitchFamily="34" charset="0"/>
              <a:buNone/>
            </a:pPr>
            <a:endParaRPr lang="en-US" sz="1200"/>
          </a:p>
          <a:p>
            <a:pPr marL="0" indent="0" defTabSz="466143" fontAlgn="base">
              <a:spcBef>
                <a:spcPts val="1200"/>
              </a:spcBef>
              <a:spcAft>
                <a:spcPct val="0"/>
              </a:spcAft>
              <a:buFont typeface="Arial" panose="020B0604020202020204" pitchFamily="34" charset="0"/>
              <a:buNone/>
            </a:pPr>
            <a:r>
              <a:rPr lang="en-US" sz="1200"/>
              <a:t>You can also now upload files to get summaries, insights, and suggestions right in the chat. In addition, you’ll be able to collaborate live with people and AI in Copilot pages.</a:t>
            </a:r>
          </a:p>
          <a:p>
            <a:pPr marL="0" indent="0" defTabSz="466143" fontAlgn="base">
              <a:spcBef>
                <a:spcPts val="1200"/>
              </a:spcBef>
              <a:spcAft>
                <a:spcPct val="0"/>
              </a:spcAft>
              <a:buFont typeface="Arial" panose="020B0604020202020204" pitchFamily="34" charset="0"/>
              <a:buNone/>
            </a:pPr>
            <a:endParaRPr lang="en-US" sz="1200"/>
          </a:p>
          <a:p>
            <a:pPr marL="0" indent="0" defTabSz="466143" fontAlgn="base">
              <a:spcBef>
                <a:spcPts val="1200"/>
              </a:spcBef>
              <a:spcAft>
                <a:spcPct val="0"/>
              </a:spcAft>
              <a:buFont typeface="Arial" panose="020B0604020202020204" pitchFamily="34" charset="0"/>
              <a:buNone/>
            </a:pPr>
            <a:r>
              <a:rPr lang="en-US" sz="1200"/>
              <a:t>With pay-as-you-go agents you can use natural language to create agents that automate repetitive tasks and business processes right in Copilot Chat. </a:t>
            </a:r>
          </a:p>
          <a:p>
            <a:pPr marL="0" indent="0" defTabSz="466143" fontAlgn="base">
              <a:spcBef>
                <a:spcPts val="1200"/>
              </a:spcBef>
              <a:spcAft>
                <a:spcPct val="0"/>
              </a:spcAft>
              <a:buFont typeface="Arial" panose="020B0604020202020204" pitchFamily="34" charset="0"/>
              <a:buNone/>
            </a:pPr>
            <a:endParaRPr lang="en-US" sz="1200"/>
          </a:p>
          <a:p>
            <a:pPr marL="0" indent="0" defTabSz="466143" fontAlgn="base">
              <a:spcBef>
                <a:spcPts val="1200"/>
              </a:spcBef>
              <a:spcAft>
                <a:spcPct val="0"/>
              </a:spcAft>
              <a:buFont typeface="Arial" panose="020B0604020202020204" pitchFamily="34" charset="0"/>
              <a:buNone/>
            </a:pPr>
            <a:r>
              <a:rPr lang="en-US" sz="1200"/>
              <a:t>Then, with the foundational capabilities of the Copilot control system you will be able to govern access, manage usage and the lifecycle of Copilot chat as well as agents, and get reporting as well as measurement. </a:t>
            </a:r>
          </a:p>
          <a:p>
            <a:pPr marL="0" indent="0" defTabSz="466143" fontAlgn="base">
              <a:spcBef>
                <a:spcPts val="1200"/>
              </a:spcBef>
              <a:spcAft>
                <a:spcPct val="0"/>
              </a:spcAft>
              <a:buFont typeface="Arial" panose="020B0604020202020204" pitchFamily="34" charset="0"/>
              <a:buNone/>
            </a:pPr>
            <a:endParaRPr lang="en-US" sz="1200"/>
          </a:p>
          <a:p>
            <a:pPr marL="0" indent="0" defTabSz="466143" fontAlgn="base">
              <a:spcBef>
                <a:spcPts val="1200"/>
              </a:spcBef>
              <a:spcAft>
                <a:spcPct val="0"/>
              </a:spcAft>
              <a:buFont typeface="Arial" panose="020B0604020202020204" pitchFamily="34" charset="0"/>
              <a:buNone/>
            </a:pPr>
            <a:r>
              <a:rPr lang="en-US" sz="1200"/>
              <a:t>To further amplify productivity add-on Microsoft 365 Copilot licenses for your organization. This allows Copilot to reason over your work data leveraging the Microsoft graph, and leverage Copilot in Microsoft 365 applications. This unlocks new possibilities to transform work productivity and business processes. You’ll also </a:t>
            </a:r>
            <a:r>
              <a:rPr lang="en-US" b="0" i="0">
                <a:solidFill>
                  <a:srgbClr val="000000"/>
                </a:solidFill>
                <a:effectLst/>
                <a:latin typeface="Segoe UI" panose="020B0502040204020203" pitchFamily="34" charset="0"/>
              </a:rPr>
              <a:t>empower every IT team to lead and manage at scale with the Copilot Control System and Copilot Analytics to measure the impact and ROI of your Copilot investment.</a:t>
            </a:r>
            <a:endParaRPr lang="en-US" sz="1200"/>
          </a:p>
          <a:p>
            <a:endParaRPr lang="en-US" sz="1200" kern="100">
              <a:solidFill>
                <a:srgbClr val="7030A0"/>
              </a:solidFill>
              <a:effectLst/>
              <a:latin typeface="Calibri"/>
              <a:ea typeface="Calibri" panose="020F0502020204030204" pitchFamily="34" charset="0"/>
              <a:cs typeface="Calibri"/>
            </a:endParaRPr>
          </a:p>
        </p:txBody>
      </p:sp>
      <p:sp>
        <p:nvSpPr>
          <p:cNvPr id="4" name="Slide Number Placeholder 3">
            <a:extLst>
              <a:ext uri="{FF2B5EF4-FFF2-40B4-BE49-F238E27FC236}">
                <a16:creationId xmlns:a16="http://schemas.microsoft.com/office/drawing/2014/main" id="{309CDC44-173C-56F2-5DBB-F49BC6F7AE25}"/>
              </a:ext>
            </a:extLst>
          </p:cNvPr>
          <p:cNvSpPr>
            <a:spLocks noGrp="1"/>
          </p:cNvSpPr>
          <p:nvPr>
            <p:ph type="sldNum" sz="quarter" idx="5"/>
          </p:nvPr>
        </p:nvSpPr>
        <p:spPr/>
        <p:txBody>
          <a:bodyPr/>
          <a:lstStyle/>
          <a:p>
            <a:fld id="{6308AB7F-07C4-455E-B62C-7C2E0E5319F4}" type="slidenum">
              <a:rPr lang="en-US" smtClean="0"/>
              <a:t>14</a:t>
            </a:fld>
            <a:endParaRPr lang="en-US"/>
          </a:p>
        </p:txBody>
      </p:sp>
    </p:spTree>
    <p:extLst>
      <p:ext uri="{BB962C8B-B14F-4D97-AF65-F5344CB8AC3E}">
        <p14:creationId xmlns:p14="http://schemas.microsoft.com/office/powerpoint/2010/main" val="16343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B4B2F-DF8A-CEBF-743B-7C12889F8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91473D-E878-FE3F-CBC1-BDFD984FB4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6A1EC5-2B02-3AC6-0383-C741003919C0}"/>
              </a:ext>
            </a:extLst>
          </p:cNvPr>
          <p:cNvSpPr>
            <a:spLocks noGrp="1"/>
          </p:cNvSpPr>
          <p:nvPr>
            <p:ph type="body" idx="1"/>
          </p:nvPr>
        </p:nvSpPr>
        <p:spPr/>
        <p:txBody>
          <a:bodyPr/>
          <a:lstStyle/>
          <a:p>
            <a:pPr marL="0" marR="0">
              <a:lnSpc>
                <a:spcPct val="107000"/>
              </a:lnSpc>
              <a:spcBef>
                <a:spcPts val="0"/>
              </a:spcBef>
              <a:spcAft>
                <a:spcPts val="800"/>
              </a:spcAft>
            </a:pPr>
            <a:r>
              <a:rPr lang="en-US" sz="3200" b="0">
                <a:effectLst/>
                <a:latin typeface="Calibri" panose="020F0502020204030204" pitchFamily="34" charset="0"/>
                <a:ea typeface="Calibri" panose="020F0502020204030204" pitchFamily="34" charset="0"/>
                <a:cs typeface="Times New Roman" panose="02020603050405020304" pitchFamily="18" charset="0"/>
              </a:rPr>
              <a:t>And there is a very real, economic impact of deploying Microsoft 365 E3. </a:t>
            </a:r>
          </a:p>
          <a:p>
            <a:pPr marL="0" marR="0">
              <a:lnSpc>
                <a:spcPct val="107000"/>
              </a:lnSpc>
              <a:spcBef>
                <a:spcPts val="0"/>
              </a:spcBef>
              <a:spcAft>
                <a:spcPts val="800"/>
              </a:spcAft>
            </a:pPr>
            <a:endParaRPr lang="en-US" sz="3200" b="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200" b="0">
                <a:effectLst/>
                <a:latin typeface="Calibri" panose="020F0502020204030204" pitchFamily="34" charset="0"/>
                <a:ea typeface="Calibri" panose="020F0502020204030204" pitchFamily="34" charset="0"/>
                <a:cs typeface="Times New Roman" panose="02020603050405020304" pitchFamily="18" charset="0"/>
              </a:rPr>
              <a:t>A</a:t>
            </a:r>
            <a:r>
              <a:rPr lang="en-US" sz="3200">
                <a:effectLst/>
                <a:latin typeface="Calibri" panose="020F0502020204030204" pitchFamily="34" charset="0"/>
                <a:ea typeface="Calibri" panose="020F0502020204030204" pitchFamily="34" charset="0"/>
                <a:cs typeface="Times New Roman" panose="02020603050405020304" pitchFamily="18" charset="0"/>
              </a:rPr>
              <a:t>ccording to Forrester Consulting research on the Total Economic Impact of Microsoft 365 E3, commissioned by Microsoft in December 2024 customers report: </a:t>
            </a:r>
          </a:p>
          <a:p>
            <a:pPr marL="0" marR="0">
              <a:lnSpc>
                <a:spcPct val="107000"/>
              </a:lnSpc>
              <a:spcBef>
                <a:spcPts val="0"/>
              </a:spcBef>
              <a:spcAft>
                <a:spcPts val="800"/>
              </a:spcAft>
            </a:pPr>
            <a:endParaRPr lang="en-US" sz="3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End user productivity savings of over 70 hours per year. + additional savings of 108 hours per year for Microsoft 365 Copilot users. </a:t>
            </a:r>
          </a:p>
          <a:p>
            <a:pPr marL="342900" marR="0" lvl="0" indent="-342900">
              <a:lnSpc>
                <a:spcPct val="107000"/>
              </a:lnSpc>
              <a:spcBef>
                <a:spcPts val="0"/>
              </a:spcBef>
              <a:spcAft>
                <a:spcPts val="0"/>
              </a:spcAft>
              <a:buFont typeface="Symbol" panose="05050102010706020507" pitchFamily="18" charset="2"/>
              <a:buChar cha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A52C6648-C390-BB57-7DB8-807A6D428108}"/>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75421483-F3F2-6D22-C701-8ECBFEDCE450}"/>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54DA47A0-FA4B-1CE9-13A3-94F4018F6A6E}"/>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18CB2D3E-A70B-FEC1-AE28-9E7AE2046C7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78486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3D943-C8BB-4A40-300B-535853B276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73D1D7-54BF-D14E-9053-44D2CC67C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AC8075-4FF8-361C-5C75-3F423DB323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Having a secure, productivity tools can empower teams to t</a:t>
            </a:r>
            <a:r>
              <a:rPr kumimoji="0" lang="en-US" sz="1200" b="0" i="0" u="none" strike="noStrike" kern="1200" cap="none" spc="0" normalizeH="0" baseline="0" noProof="0" err="1">
                <a:ln>
                  <a:noFill/>
                </a:ln>
                <a:solidFill>
                  <a:srgbClr val="000000"/>
                </a:solidFill>
                <a:effectLst/>
                <a:uLnTx/>
                <a:uFillTx/>
                <a:latin typeface="Segoe UI"/>
                <a:cs typeface="Segoe UI" pitchFamily="34" charset="0"/>
              </a:rPr>
              <a:t>ransform</a:t>
            </a:r>
            <a:r>
              <a:rPr kumimoji="0" lang="en-US" sz="1200" b="0" i="0" u="none" strike="noStrike" kern="1200" cap="none" spc="0" normalizeH="0" baseline="0" noProof="0">
                <a:ln>
                  <a:noFill/>
                </a:ln>
                <a:solidFill>
                  <a:srgbClr val="000000"/>
                </a:solidFill>
                <a:effectLst/>
                <a:uLnTx/>
                <a:uFillTx/>
                <a:latin typeface="Segoe UI"/>
                <a:cs typeface="Segoe UI" pitchFamily="34" charset="0"/>
              </a:rPr>
              <a:t> the way they work while reducing security risks.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cs typeface="Segoe UI" pitchFamily="34" charset="0"/>
              </a:rPr>
              <a:t>Let’s take a quick look at </a:t>
            </a:r>
            <a:r>
              <a:rPr kumimoji="0" lang="en-US" sz="1200" b="0" i="0" u="none" strike="noStrike" kern="1200" cap="none" spc="0" normalizeH="0" baseline="0" noProof="0" err="1">
                <a:ln>
                  <a:noFill/>
                </a:ln>
                <a:solidFill>
                  <a:srgbClr val="000000"/>
                </a:solidFill>
                <a:effectLst/>
                <a:uLnTx/>
                <a:uFillTx/>
                <a:latin typeface="Segoe UI"/>
                <a:cs typeface="Segoe UI" pitchFamily="34" charset="0"/>
              </a:rPr>
              <a:t>Solistica</a:t>
            </a:r>
            <a:r>
              <a:rPr kumimoji="0" lang="en-US" sz="1200" b="0" i="0" u="none" strike="noStrike" kern="1200" cap="none" spc="0" normalizeH="0" baseline="0" noProof="0">
                <a:ln>
                  <a:noFill/>
                </a:ln>
                <a:solidFill>
                  <a:srgbClr val="000000"/>
                </a:solidFill>
                <a:effectLst/>
                <a:uLnTx/>
                <a:uFillTx/>
                <a:latin typeface="Segoe UI"/>
                <a:cs typeface="Segoe UI"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err="1">
                <a:effectLst/>
                <a:latin typeface="SegoeUI"/>
              </a:rPr>
              <a:t>Solistica</a:t>
            </a:r>
            <a:r>
              <a:rPr lang="en-US" b="0" i="0">
                <a:effectLst/>
                <a:latin typeface="SegoeUI"/>
              </a:rPr>
              <a:t> is a multinational company originating in Monterrey, Nuevo León, Mexico. Its goal is to become a strategic partner to its customers for the ability to comprehensively manage its supply chain with value solutions and technology – offering comprehensive 3PL logistics solutions, with operations in three main regions: Mexico, Brazil, and Central America. Its growing expansion and unification of six companies in seven countries in Latin America drove their need to standardize and unify its collaboration system for more than 7,000 employees.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err="1">
                <a:effectLst/>
                <a:latin typeface="SegoeUI"/>
              </a:rPr>
              <a:t>Solistica's</a:t>
            </a:r>
            <a:r>
              <a:rPr lang="en-US" b="0" i="0">
                <a:effectLst/>
                <a:latin typeface="SegoeUI"/>
              </a:rPr>
              <a:t> growing organic and inorganic expansion brought about the need to unify its ways of working as part of the digital transformation strategy. This was achieved through basic principles such as the deployment of the Microsoft 365 productivity cloud that includes smart services and security technologies to protect businesses.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effectLst/>
                <a:latin typeface="SegoeUI"/>
              </a:rPr>
              <a:t> Ivonne Escobar, IT Strategy and Transformation Manager, says: "The company had been growing inorganically through the acquisition of other companies; however, many of them already had IT environments, ways of working, and their own practices. In some cases, this made it difficult to collaborate and adopt the business strategy." In this situation, there was a need to standardize the technology of its communication, collaboration, and security tools.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tx1"/>
              </a:solidFill>
              <a:effectLst/>
              <a:uLnTx/>
              <a:uFillTx/>
              <a:latin typeface="Segoe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tx1"/>
              </a:solidFill>
              <a:effectLst/>
              <a:uLnTx/>
              <a:uFillTx/>
              <a:latin typeface="Segoe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effectLst/>
                <a:latin typeface="SegoeUI"/>
              </a:rPr>
              <a:t>Next, let’s see what </a:t>
            </a:r>
            <a:r>
              <a:rPr lang="en-US" b="0" i="0" err="1">
                <a:effectLst/>
                <a:latin typeface="SegoeUI"/>
              </a:rPr>
              <a:t>L’Oreal</a:t>
            </a:r>
            <a:r>
              <a:rPr lang="en-US" b="0" i="0">
                <a:effectLst/>
                <a:latin typeface="SegoeUI"/>
              </a:rPr>
              <a:t> has experienced.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effectLst/>
                <a:latin typeface="SegoeUI"/>
              </a:rPr>
              <a:t>L’Oréal is committed to delivering a secure and consistent IT experience based on the latest available technology for employees located around the world. To establish a firm foundation for this commitment, it deployed Windows 11 Enterprise across the entire company in just four months. Windows 11 Enterprise, along with Microsoft Intune, now forms the basis of a rapid, repeatable update process that makes it possible to support the flexible and hybrid work required at L’Oréal while still maintaining high levels of security.</a:t>
            </a:r>
          </a:p>
          <a:p>
            <a:endParaRPr lang="en-US" sz="1200">
              <a:latin typeface="SegoeUI"/>
            </a:endParaRPr>
          </a:p>
          <a:p>
            <a:r>
              <a:rPr lang="en-US" sz="1200" b="0" i="0">
                <a:effectLst/>
                <a:latin typeface="SegoeUI"/>
              </a:rPr>
              <a:t>“At L’Oréal, selecting Windows 11 Enterprise was a no-brainer. We’ve made it the foundation of everything we deliver, using it to create seamless connectivity between applications our users depend on every day, such as Microsoft Teams, Microsoft 365 Apps, OneDrive, and, of course, Edge,” says Gustavo </a:t>
            </a:r>
            <a:r>
              <a:rPr lang="en-US" sz="1200" b="0" i="0" err="1">
                <a:effectLst/>
                <a:latin typeface="SegoeUI"/>
              </a:rPr>
              <a:t>Peuriot</a:t>
            </a:r>
            <a:r>
              <a:rPr lang="en-US" sz="1200" b="0" i="0">
                <a:effectLst/>
                <a:latin typeface="SegoeUI"/>
              </a:rPr>
              <a:t>, Global Endpoint Manager at L’Oréal.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a:p>
            <a:r>
              <a:rPr lang="en-US" sz="1200" b="0" i="0">
                <a:effectLst/>
                <a:latin typeface="SegoeUI"/>
              </a:rPr>
              <a:t> “Our employees are not only using Windows 11 Enterprise, they’re embracing all the features that come with it,” says </a:t>
            </a:r>
            <a:r>
              <a:rPr lang="en-US" sz="1200" b="0" i="0" err="1">
                <a:effectLst/>
                <a:latin typeface="SegoeUI"/>
              </a:rPr>
              <a:t>Peuriot</a:t>
            </a:r>
            <a:r>
              <a:rPr lang="en-US" sz="1200" b="0" i="0">
                <a:effectLst/>
                <a:latin typeface="SegoeUI"/>
              </a:rPr>
              <a:t>. “The ability to multitask, use different desktops, and do quick searches has been a game-changer for our users, who especially appreciate how Windows 11 Enterprise integrates in a seamless way with our environment.”</a:t>
            </a:r>
            <a:endParaRPr lang="en-US" sz="1800"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tx1"/>
              </a:solidFill>
              <a:effectLst/>
              <a:uLnTx/>
              <a:uFillTx/>
              <a:latin typeface="Segoe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p:txBody>
      </p:sp>
      <p:sp>
        <p:nvSpPr>
          <p:cNvPr id="4" name="Slide Number Placeholder 3">
            <a:extLst>
              <a:ext uri="{FF2B5EF4-FFF2-40B4-BE49-F238E27FC236}">
                <a16:creationId xmlns:a16="http://schemas.microsoft.com/office/drawing/2014/main" id="{F652626D-414D-E031-F87B-702B4D1AE8BD}"/>
              </a:ext>
            </a:extLst>
          </p:cNvPr>
          <p:cNvSpPr>
            <a:spLocks noGrp="1"/>
          </p:cNvSpPr>
          <p:nvPr>
            <p:ph type="sldNum" sz="quarter" idx="5"/>
          </p:nvPr>
        </p:nvSpPr>
        <p:spPr/>
        <p:txBody>
          <a:bodyPr/>
          <a:lstStyle/>
          <a:p>
            <a:fld id="{53004FF6-27C1-45FC-AE90-1CEB68258FD2}" type="slidenum">
              <a:rPr lang="en-US" smtClean="0"/>
              <a:t>16</a:t>
            </a:fld>
            <a:endParaRPr lang="en-US"/>
          </a:p>
        </p:txBody>
      </p:sp>
    </p:spTree>
    <p:extLst>
      <p:ext uri="{BB962C8B-B14F-4D97-AF65-F5344CB8AC3E}">
        <p14:creationId xmlns:p14="http://schemas.microsoft.com/office/powerpoint/2010/main" val="2059516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3F6C0-4F51-0C68-3B19-3DE3760A0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97B28A-2D24-F95D-BF76-E9459347B6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4B9B09-3FB2-E246-098C-2F0B3F5A5DA8}"/>
              </a:ext>
            </a:extLst>
          </p:cNvPr>
          <p:cNvSpPr>
            <a:spLocks noGrp="1"/>
          </p:cNvSpPr>
          <p:nvPr>
            <p:ph type="body" idx="1"/>
          </p:nvPr>
        </p:nvSpPr>
        <p:spPr/>
        <p:txBody>
          <a:bodyPr/>
          <a:lstStyle/>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Now let’s talk more about the suite of tools that enables AI-ready business protection for your organization as you build a foundation based on zero-trust principles </a:t>
            </a:r>
            <a:r>
              <a:rPr lang="en-US" sz="900" b="1" kern="100">
                <a:effectLst/>
                <a:latin typeface="Aptos" panose="020B0004020202020204" pitchFamily="34" charset="0"/>
                <a:ea typeface="Aptos" panose="020B0004020202020204" pitchFamily="34" charset="0"/>
                <a:cs typeface="Arial" panose="020B0604020202020204" pitchFamily="34" charset="0"/>
              </a:rPr>
              <a:t>(insert).</a:t>
            </a:r>
          </a:p>
        </p:txBody>
      </p:sp>
      <p:sp>
        <p:nvSpPr>
          <p:cNvPr id="4" name="Slide Number Placeholder 3">
            <a:extLst>
              <a:ext uri="{FF2B5EF4-FFF2-40B4-BE49-F238E27FC236}">
                <a16:creationId xmlns:a16="http://schemas.microsoft.com/office/drawing/2014/main" id="{009856AE-AA7C-549D-6D50-433C9F9CCE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6976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4908-119D-4459-3826-B0F9F8FB7C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14D555-5D13-4004-9FA4-0648B851F2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C52106-A6BC-A096-7BDF-7273CD971953}"/>
              </a:ext>
            </a:extLst>
          </p:cNvPr>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2000">
                <a:effectLst/>
                <a:latin typeface="Aptos" panose="020B0004020202020204" pitchFamily="34" charset="0"/>
                <a:ea typeface="Aptos" panose="020B0004020202020204" pitchFamily="34" charset="0"/>
                <a:cs typeface="Times New Roman" panose="02020603050405020304" pitchFamily="18" charset="0"/>
              </a:rPr>
              <a:t>As user adoption of AI increases, with or without formal tool selections at organizations, so does the risk and exposure of sensitive data. This is why it is vital to ensure that your data is safe and you can maintain your desired security posture while you explore and adopt AI solutions, like Copilot. Your organization needs an AI-ready secure foundation to build from, so that you are protected and ready for AI adoption. </a:t>
            </a:r>
            <a:endParaRPr lang="en-US" sz="18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2000" kern="100">
                <a:effectLst/>
                <a:latin typeface="Aptos" panose="020B0004020202020204" pitchFamily="34" charset="0"/>
                <a:ea typeface="Aptos" panose="020B0004020202020204" pitchFamily="34" charset="0"/>
                <a:cs typeface="Times New Roman" panose="02020603050405020304" pitchFamily="18" charset="0"/>
              </a:rPr>
              <a:t>Getting a handle on the risks associated with AI use starts with getting visibility. </a:t>
            </a:r>
            <a:r>
              <a:rPr lang="en-US" sz="1800">
                <a:effectLst/>
                <a:latin typeface="Aptos" panose="020B0004020202020204" pitchFamily="34" charset="0"/>
                <a:ea typeface="Aptos" panose="020B0004020202020204" pitchFamily="34" charset="0"/>
                <a:cs typeface="Times New Roman" panose="02020603050405020304" pitchFamily="18" charset="0"/>
              </a:rPr>
              <a:t>60% of organizations are concerned about this lack of visibility into the unsanctioned use of generative AI. Without knowing what applications are being used at your organization, it is hard to really understand the full risk – as well as take action to limit it. </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In addition to just understanding what generative AI apps are being used at your organization, companies also want to be able to understand how data is being input into these AI apps and tools so that they can better manage it’s use. As a result, most companies (84%) express wanting to feel more confident about management of their data and want to be able to discover the data that is input into AI apps and tools. </a:t>
            </a:r>
          </a:p>
          <a:p>
            <a:pPr marL="0" marR="0" lvl="0" indent="0" algn="l" defTabSz="914367" rtl="0" eaLnBrk="1" fontAlgn="auto" latinLnBrk="0" hangingPunct="1">
              <a:lnSpc>
                <a:spcPct val="115000"/>
              </a:lnSpc>
              <a:spcBef>
                <a:spcPts val="0"/>
              </a:spcBef>
              <a:spcAft>
                <a:spcPts val="800"/>
              </a:spcAft>
              <a:buClrTx/>
              <a:buSzTx/>
              <a:buFontTx/>
              <a:buNone/>
              <a:tabLst/>
              <a:defRPr/>
            </a:pP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367" rtl="0" eaLnBrk="1" fontAlgn="auto" latinLnBrk="0" hangingPunct="1">
              <a:lnSpc>
                <a:spcPct val="115000"/>
              </a:lnSpc>
              <a:spcBef>
                <a:spcPts val="0"/>
              </a:spcBef>
              <a:spcAft>
                <a:spcPts val="800"/>
              </a:spcAft>
              <a:buClrTx/>
              <a:buSzTx/>
              <a:buFontTx/>
              <a:buNone/>
              <a:tabLst/>
              <a:defRPr/>
            </a:pPr>
            <a:r>
              <a:rPr lang="en-US" sz="1800" kern="100">
                <a:effectLst/>
                <a:latin typeface="Aptos" panose="020B0004020202020204" pitchFamily="34" charset="0"/>
                <a:ea typeface="Aptos" panose="020B0004020202020204" pitchFamily="34" charset="0"/>
                <a:cs typeface="Times New Roman" panose="02020603050405020304" pitchFamily="18" charset="0"/>
              </a:rPr>
              <a:t>But, on a more positive note, when organization deploy basic security hygiene, they can protect against 99% of the cyber-attacks that come their way. </a:t>
            </a:r>
          </a:p>
          <a:p>
            <a:pPr marL="0" marR="0" lvl="0" indent="0" algn="l" defTabSz="914367" rtl="0" eaLnBrk="1" fontAlgn="auto" latinLnBrk="0" hangingPunct="1">
              <a:lnSpc>
                <a:spcPct val="115000"/>
              </a:lnSpc>
              <a:spcBef>
                <a:spcPts val="0"/>
              </a:spcBef>
              <a:spcAft>
                <a:spcPts val="800"/>
              </a:spcAft>
              <a:buClrTx/>
              <a:buSzTx/>
              <a:buFontTx/>
              <a:buNone/>
              <a:tabLst/>
              <a:defRPr/>
            </a:pP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367" rtl="0" eaLnBrk="1" fontAlgn="auto" latinLnBrk="0" hangingPunct="1">
              <a:lnSpc>
                <a:spcPct val="115000"/>
              </a:lnSpc>
              <a:spcBef>
                <a:spcPts val="0"/>
              </a:spcBef>
              <a:spcAft>
                <a:spcPts val="800"/>
              </a:spcAft>
              <a:buClrTx/>
              <a:buSzTx/>
              <a:buFontTx/>
              <a:buNone/>
              <a:tabLst/>
              <a:defRPr/>
            </a:pPr>
            <a:r>
              <a:rPr lang="en-US" sz="1800" kern="100">
                <a:effectLst/>
                <a:latin typeface="Aptos" panose="020B0004020202020204" pitchFamily="34" charset="0"/>
                <a:ea typeface="Aptos" panose="020B0004020202020204" pitchFamily="34" charset="0"/>
                <a:cs typeface="Times New Roman" panose="02020603050405020304" pitchFamily="18" charset="0"/>
              </a:rPr>
              <a:t>This is why security and have AI-ready business protection so critical. It enables you to better protect your organization from threats, now, while you prepare for AI adoption. </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p>
            <a:endParaRPr lang="en-US" sz="16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US" sz="900" kern="10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D1DD85A4-8237-67CA-6199-468796B6E4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0900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3559E-0814-6AD5-40B1-E125AA55E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283878-EDDB-ED4B-0D89-7EAF9A336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28107D-6ACD-0A72-937F-200A41789FAF}"/>
              </a:ext>
            </a:extLst>
          </p:cNvPr>
          <p:cNvSpPr>
            <a:spLocks noGrp="1"/>
          </p:cNvSpPr>
          <p:nvPr>
            <p:ph type="body" idx="1"/>
          </p:nvPr>
        </p:nvSpPr>
        <p:spPr/>
        <p:txBody>
          <a:bodyPr/>
          <a:lstStyle/>
          <a:p>
            <a:pPr defTabSz="942289">
              <a:lnSpc>
                <a:spcPct val="115000"/>
              </a:lnSpc>
              <a:spcAft>
                <a:spcPts val="1031"/>
              </a:spcAft>
              <a:defRPr/>
            </a:pPr>
            <a:r>
              <a:rPr lang="en-US" b="0">
                <a:effectLst/>
                <a:latin typeface="Segoe UI" panose="020B0502040204020203" pitchFamily="34" charset="0"/>
                <a:ea typeface="Calibri" panose="020F0502020204030204" pitchFamily="34" charset="0"/>
                <a:cs typeface="Segoe UI" panose="020B0502040204020203" pitchFamily="34" charset="0"/>
              </a:rPr>
              <a:t>Before we get into the details of how Microsoft 365 enables you to set AI-ready business protections, I want to first ground us in the zero trust principles that are the foundation. </a:t>
            </a:r>
          </a:p>
          <a:p>
            <a:pPr defTabSz="942289">
              <a:lnSpc>
                <a:spcPct val="115000"/>
              </a:lnSpc>
              <a:spcAft>
                <a:spcPts val="1031"/>
              </a:spcAft>
              <a:defRPr/>
            </a:pPr>
            <a:endParaRPr lang="en-US" b="1">
              <a:effectLst/>
              <a:latin typeface="Segoe UI" panose="020B0502040204020203" pitchFamily="34" charset="0"/>
              <a:ea typeface="Calibri" panose="020F0502020204030204" pitchFamily="34" charset="0"/>
              <a:cs typeface="Segoe UI" panose="020B0502040204020203" pitchFamily="34" charset="0"/>
            </a:endParaRPr>
          </a:p>
          <a:p>
            <a:pPr defTabSz="942289">
              <a:lnSpc>
                <a:spcPct val="115000"/>
              </a:lnSpc>
              <a:spcAft>
                <a:spcPts val="1031"/>
              </a:spcAft>
              <a:defRPr/>
            </a:pPr>
            <a:r>
              <a:rPr lang="en-US">
                <a:effectLst/>
                <a:latin typeface="Segoe UI" panose="020B0502040204020203" pitchFamily="34" charset="0"/>
                <a:ea typeface="Calibri" panose="020F0502020204030204" pitchFamily="34" charset="0"/>
                <a:cs typeface="Segoe UI" panose="020B0502040204020203" pitchFamily="34" charset="0"/>
              </a:rPr>
              <a:t>Microsoft defines Zero Trust as a proactive, integrated approach to security that applies three core principles across all layers of your digital estate, building </a:t>
            </a:r>
            <a:r>
              <a:rPr lang="en-US" sz="1200"/>
              <a:t>on classic security and adapting it to today’s threats, platforms, and business priorities.</a:t>
            </a:r>
          </a:p>
          <a:p>
            <a:pPr defTabSz="942289">
              <a:lnSpc>
                <a:spcPct val="115000"/>
              </a:lnSpc>
              <a:spcAft>
                <a:spcPts val="1031"/>
              </a:spcAft>
              <a:defRPr/>
            </a:pPr>
            <a:endParaRPr lang="en-US" sz="1200"/>
          </a:p>
          <a:p>
            <a:pPr defTabSz="942289">
              <a:lnSpc>
                <a:spcPct val="115000"/>
              </a:lnSpc>
              <a:spcAft>
                <a:spcPts val="1031"/>
              </a:spcAft>
              <a:defRPr/>
            </a:pPr>
            <a:r>
              <a:rPr lang="en-US" sz="1200"/>
              <a:t>The first core principle is to assume compromise. You should assume that attackers can and will attack everything – identities, networks, devices, apps, and infrastructure. And that they will find a way through. That means that even with all of the right protections in place you also need to be prepared to remediate any compromise that occur. </a:t>
            </a:r>
          </a:p>
          <a:p>
            <a:pPr>
              <a:lnSpc>
                <a:spcPct val="115000"/>
              </a:lnSpc>
              <a:spcAft>
                <a:spcPts val="1031"/>
              </a:spcAft>
            </a:pPr>
            <a:endParaRPr lang="en-US">
              <a:effectLst/>
              <a:latin typeface="Segoe UI" panose="020B0502040204020203" pitchFamily="34" charset="0"/>
              <a:ea typeface="MS Mincho" panose="02020609040205080304" pitchFamily="49" charset="-128"/>
              <a:cs typeface="Segoe UI" panose="020B0502040204020203" pitchFamily="34" charset="0"/>
            </a:endParaRPr>
          </a:p>
          <a:p>
            <a:pPr>
              <a:lnSpc>
                <a:spcPct val="115000"/>
              </a:lnSpc>
              <a:spcAft>
                <a:spcPts val="1031"/>
              </a:spcAft>
            </a:pPr>
            <a:r>
              <a:rPr lang="en-US" b="0">
                <a:effectLst/>
                <a:latin typeface="Segoe UI" panose="020B0502040204020203" pitchFamily="34" charset="0"/>
                <a:ea typeface="MS Mincho" panose="02020609040205080304" pitchFamily="49" charset="-128"/>
                <a:cs typeface="Segoe UI" panose="020B0502040204020203" pitchFamily="34" charset="0"/>
              </a:rPr>
              <a:t>The second core principle is to verify explicitly. This enables you to reduce the potential attach surfaces of each asset by ensuring that all trust and security decisions are informed by all relevant and available information as well as telemetry. </a:t>
            </a:r>
          </a:p>
          <a:p>
            <a:pPr>
              <a:lnSpc>
                <a:spcPct val="115000"/>
              </a:lnSpc>
              <a:spcAft>
                <a:spcPts val="1031"/>
              </a:spcAft>
            </a:pPr>
            <a:endParaRPr lang="en-US">
              <a:effectLst/>
              <a:latin typeface="Segoe UI" panose="020B0502040204020203" pitchFamily="34" charset="0"/>
              <a:ea typeface="MS Mincho" panose="02020609040205080304" pitchFamily="49" charset="-128"/>
              <a:cs typeface="Segoe UI" panose="020B0502040204020203" pitchFamily="34" charset="0"/>
            </a:endParaRPr>
          </a:p>
          <a:p>
            <a:pPr marL="0" marR="0" lvl="0" indent="0" algn="l" defTabSz="914400" rtl="0" eaLnBrk="1" fontAlgn="auto" latinLnBrk="0" hangingPunct="1">
              <a:lnSpc>
                <a:spcPct val="115000"/>
              </a:lnSpc>
              <a:spcBef>
                <a:spcPts val="0"/>
              </a:spcBef>
              <a:spcAft>
                <a:spcPts val="1031"/>
              </a:spcAft>
              <a:buClrTx/>
              <a:buSzTx/>
              <a:buFontTx/>
              <a:buNone/>
              <a:tabLst/>
              <a:defRPr/>
            </a:pPr>
            <a:r>
              <a:rPr lang="en-US">
                <a:effectLst/>
                <a:latin typeface="Segoe UI" panose="020B0502040204020203" pitchFamily="34" charset="0"/>
                <a:ea typeface="MS Mincho" panose="02020609040205080304" pitchFamily="49" charset="-128"/>
                <a:cs typeface="Segoe UI" panose="020B0502040204020203" pitchFamily="34" charset="0"/>
              </a:rPr>
              <a:t>Because access management is a large part of security, </a:t>
            </a:r>
            <a:r>
              <a:rPr lang="en-US" b="0" i="1">
                <a:effectLst/>
                <a:latin typeface="Segoe UI" panose="020B0502040204020203" pitchFamily="34" charset="0"/>
                <a:ea typeface="MS Mincho" panose="02020609040205080304" pitchFamily="49" charset="-128"/>
                <a:cs typeface="Segoe UI" panose="020B0502040204020203" pitchFamily="34" charset="0"/>
              </a:rPr>
              <a:t>an important application of this principle is scrutinizing every access request fully and equally – </a:t>
            </a:r>
            <a:r>
              <a:rPr lang="en-US" b="0" i="1" u="sng">
                <a:effectLst/>
                <a:latin typeface="Segoe UI" panose="020B0502040204020203" pitchFamily="34" charset="0"/>
                <a:ea typeface="MS Mincho" panose="02020609040205080304" pitchFamily="49" charset="-128"/>
                <a:cs typeface="Segoe UI" panose="020B0502040204020203" pitchFamily="34" charset="0"/>
              </a:rPr>
              <a:t>every time</a:t>
            </a:r>
            <a:r>
              <a:rPr lang="en-US" b="0">
                <a:effectLst/>
                <a:latin typeface="Segoe UI" panose="020B0502040204020203" pitchFamily="34" charset="0"/>
                <a:ea typeface="MS Mincho" panose="02020609040205080304" pitchFamily="49" charset="-128"/>
                <a:cs typeface="Segoe UI" panose="020B0502040204020203" pitchFamily="34" charset="0"/>
              </a:rPr>
              <a:t>. This means explicitly</a:t>
            </a:r>
            <a:r>
              <a:rPr lang="en-US">
                <a:latin typeface="Segoe UI" panose="020B0502040204020203" pitchFamily="34" charset="0"/>
                <a:cs typeface="Segoe UI" panose="020B0502040204020203" pitchFamily="34" charset="0"/>
              </a:rPr>
              <a:t> validating the trustworthiness of accounts and devices before granting access to resources (such as with conditional access) to take a lot of easy options off the table for attackers. </a:t>
            </a:r>
          </a:p>
          <a:p>
            <a:pPr>
              <a:lnSpc>
                <a:spcPct val="115000"/>
              </a:lnSpc>
              <a:spcAft>
                <a:spcPts val="1031"/>
              </a:spcAft>
            </a:pPr>
            <a:endParaRPr lang="en-US">
              <a:effectLst/>
              <a:latin typeface="Segoe UI" panose="020B0502040204020203" pitchFamily="34" charset="0"/>
              <a:ea typeface="MS Mincho" panose="02020609040205080304" pitchFamily="49" charset="-128"/>
              <a:cs typeface="Segoe UI" panose="020B0502040204020203" pitchFamily="34" charset="0"/>
            </a:endParaRPr>
          </a:p>
          <a:p>
            <a:pPr>
              <a:lnSpc>
                <a:spcPct val="115000"/>
              </a:lnSpc>
              <a:spcAft>
                <a:spcPts val="1031"/>
              </a:spcAft>
            </a:pPr>
            <a:r>
              <a:rPr lang="en-US">
                <a:effectLst/>
                <a:latin typeface="Segoe UI" panose="020B0502040204020203" pitchFamily="34" charset="0"/>
                <a:ea typeface="MS Mincho" panose="02020609040205080304" pitchFamily="49" charset="-128"/>
                <a:cs typeface="Segoe UI" panose="020B0502040204020203" pitchFamily="34" charset="0"/>
              </a:rPr>
              <a:t>Finally, the third core principle is to use least privilege access. This helps to r</a:t>
            </a:r>
            <a:r>
              <a:rPr lang="en-US" b="0">
                <a:effectLst/>
                <a:latin typeface="Segoe UI" panose="020B0502040204020203" pitchFamily="34" charset="0"/>
                <a:ea typeface="MS Mincho" panose="02020609040205080304" pitchFamily="49" charset="-128"/>
                <a:cs typeface="Segoe UI" panose="020B0502040204020203" pitchFamily="34" charset="0"/>
              </a:rPr>
              <a:t>educe the “blast radius” of any potential compromises by removing unnecessary privileges (control relationships) for accounts. </a:t>
            </a:r>
            <a:br>
              <a:rPr lang="en-US" b="0">
                <a:effectLst/>
                <a:latin typeface="Segoe UI" panose="020B0502040204020203" pitchFamily="34" charset="0"/>
                <a:ea typeface="MS Mincho" panose="02020609040205080304" pitchFamily="49" charset="-128"/>
                <a:cs typeface="Segoe UI" panose="020B0502040204020203" pitchFamily="34" charset="0"/>
              </a:rPr>
            </a:br>
            <a:endParaRPr lang="en-US">
              <a:effectLst/>
              <a:latin typeface="Segoe UI" panose="020B0502040204020203" pitchFamily="34" charset="0"/>
              <a:ea typeface="MS Mincho" panose="02020609040205080304" pitchFamily="49" charset="-128"/>
              <a:cs typeface="Segoe UI" panose="020B0502040204020203" pitchFamily="34" charset="0"/>
            </a:endParaRPr>
          </a:p>
          <a:p>
            <a:pPr marL="0" marR="0" lvl="0" indent="0" algn="l" defTabSz="914400" rtl="0" eaLnBrk="1" fontAlgn="auto" latinLnBrk="0" hangingPunct="1">
              <a:lnSpc>
                <a:spcPct val="100000"/>
              </a:lnSpc>
              <a:spcBef>
                <a:spcPts val="0"/>
              </a:spcBef>
              <a:spcAft>
                <a:spcPts val="1031"/>
              </a:spcAft>
              <a:buClrTx/>
              <a:buSzTx/>
              <a:buFont typeface="Arial" panose="020B0604020202020204" pitchFamily="34" charset="0"/>
              <a:buNone/>
              <a:tabLst/>
              <a:defRPr/>
            </a:pPr>
            <a:r>
              <a:rPr lang="en-US">
                <a:effectLst/>
                <a:latin typeface="Segoe UI" panose="020B0502040204020203" pitchFamily="34" charset="0"/>
                <a:ea typeface="MS Mincho" panose="02020609040205080304" pitchFamily="49" charset="-128"/>
                <a:cs typeface="Segoe UI" panose="020B0502040204020203" pitchFamily="34" charset="0"/>
              </a:rPr>
              <a:t>These last two principles reflect the fact that attackers often navigate the implicit and explicit control relationships between assets in your technical estate. Control relationships are required to get work done efficiently but these relationships also create risk by forming a pathway attackers can abuse during an attack. </a:t>
            </a:r>
          </a:p>
          <a:p>
            <a:pPr marL="294465" indent="-294465">
              <a:spcAft>
                <a:spcPts val="1031"/>
              </a:spcAft>
              <a:buFont typeface="Arial" panose="020B0604020202020204" pitchFamily="34" charset="0"/>
              <a:buChar char="•"/>
            </a:pPr>
            <a:endParaRPr lang="en-US">
              <a:effectLst/>
              <a:latin typeface="Segoe UI" panose="020B0502040204020203" pitchFamily="34" charset="0"/>
              <a:ea typeface="MS Mincho" panose="02020609040205080304" pitchFamily="49" charset="-128"/>
              <a:cs typeface="Segoe UI" panose="020B0502040204020203" pitchFamily="34" charset="0"/>
            </a:endParaRPr>
          </a:p>
          <a:p>
            <a:pPr marL="471145" indent="-235572">
              <a:buClr>
                <a:srgbClr val="000000"/>
              </a:buClr>
              <a:buSzPts val="1400"/>
            </a:pPr>
            <a:endParaRPr lang="en-US">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727F56B1-7E70-F9CA-7B52-64B7D53E537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0595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34725-D479-83C3-004F-7229EB96F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39DB36-D210-74DF-ACCC-61E9D26D07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C891EC-0348-7CDC-8C56-2D8AC12877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1E6E275-13BB-5BA9-9CFA-28E2A3D64EA7}"/>
              </a:ext>
            </a:extLst>
          </p:cNvPr>
          <p:cNvSpPr>
            <a:spLocks noGrp="1"/>
          </p:cNvSpPr>
          <p:nvPr>
            <p:ph type="sldNum" sz="quarter" idx="5"/>
          </p:nvPr>
        </p:nvSpPr>
        <p:spPr/>
        <p:txBody>
          <a:bodyPr/>
          <a:lstStyle/>
          <a:p>
            <a:fld id="{6308AB7F-07C4-455E-B62C-7C2E0E5319F4}" type="slidenum">
              <a:rPr lang="en-US" smtClean="0"/>
              <a:t>2</a:t>
            </a:fld>
            <a:endParaRPr lang="en-US"/>
          </a:p>
        </p:txBody>
      </p:sp>
    </p:spTree>
    <p:extLst>
      <p:ext uri="{BB962C8B-B14F-4D97-AF65-F5344CB8AC3E}">
        <p14:creationId xmlns:p14="http://schemas.microsoft.com/office/powerpoint/2010/main" val="4142661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Leveraging zero-trust principles, Microsoft 365 E3 enables you to build an AI-ready security foundation with a comprehensive suite of tools.</a:t>
            </a: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kern="1200" baseline="0" noProof="0">
              <a:solidFill>
                <a:schemeClr val="tx1"/>
              </a:solidFill>
              <a:latin typeface="Segoe UI"/>
              <a:ea typeface="+mn-ea"/>
              <a:cs typeface="+mn-cs"/>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You will be able to:</a:t>
            </a: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Enable secure access to data, apps, and resources across identities and endpoints. </a:t>
            </a: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Extend your security perimeter with threat protection, enforce MFA, and set conditional access controls.</a:t>
            </a: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Discover, protect, and govern your data to securely enable AI. </a:t>
            </a: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Uncover shadow IT and unsanctioned generative AI app use and block usage. </a:t>
            </a: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And so much more. </a:t>
            </a: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kern="1200" baseline="0" noProof="0">
              <a:solidFill>
                <a:schemeClr val="tx1"/>
              </a:solidFill>
              <a:latin typeface="Segoe UI"/>
              <a:ea typeface="+mn-ea"/>
              <a:cs typeface="+mn-cs"/>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This not only ensures your organization is ready to adopt </a:t>
            </a:r>
            <a:r>
              <a:rPr lang="en-US" sz="1200" b="0" kern="1200" baseline="0" noProof="0" err="1">
                <a:solidFill>
                  <a:schemeClr val="tx1"/>
                </a:solidFill>
                <a:latin typeface="Segoe UI"/>
                <a:ea typeface="+mn-ea"/>
                <a:cs typeface="+mn-cs"/>
              </a:rPr>
              <a:t>AI,but</a:t>
            </a:r>
            <a:r>
              <a:rPr lang="en-US" sz="1200" b="0" kern="1200" baseline="0" noProof="0">
                <a:solidFill>
                  <a:schemeClr val="tx1"/>
                </a:solidFill>
                <a:latin typeface="Segoe UI"/>
                <a:ea typeface="+mn-ea"/>
                <a:cs typeface="+mn-cs"/>
              </a:rPr>
              <a:t> also protects your organization and business data today. </a:t>
            </a: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kern="1200" baseline="0" noProof="0">
              <a:solidFill>
                <a:schemeClr val="tx1"/>
              </a:solidFill>
              <a:latin typeface="Segoe UI"/>
              <a:ea typeface="+mn-ea"/>
              <a:cs typeface="+mn-cs"/>
            </a:endParaRP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kern="1200" baseline="0" noProof="0">
              <a:solidFill>
                <a:schemeClr val="tx1"/>
              </a:solidFill>
              <a:latin typeface="Segoe UI"/>
              <a:ea typeface="+mn-ea"/>
              <a:cs typeface="+mn-cs"/>
            </a:endParaRP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kern="1200" baseline="0" noProof="0">
              <a:solidFill>
                <a:schemeClr val="tx1"/>
              </a:solidFill>
              <a:latin typeface="Segoe UI"/>
              <a:ea typeface="+mn-ea"/>
              <a:cs typeface="+mn-cs"/>
            </a:endParaRP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kern="1200" baseline="0" noProof="0">
              <a:solidFill>
                <a:schemeClr val="tx1"/>
              </a:solidFill>
              <a:latin typeface="Segoe UI"/>
              <a:ea typeface="+mn-ea"/>
              <a:cs typeface="+mn-cs"/>
            </a:endParaRPr>
          </a:p>
          <a:p>
            <a:endParaRPr lang="en-US"/>
          </a:p>
        </p:txBody>
      </p:sp>
      <p:sp>
        <p:nvSpPr>
          <p:cNvPr id="4" name="Slide Number Placeholder 3"/>
          <p:cNvSpPr>
            <a:spLocks noGrp="1"/>
          </p:cNvSpPr>
          <p:nvPr>
            <p:ph type="sldNum" sz="quarter" idx="5"/>
          </p:nvPr>
        </p:nvSpPr>
        <p:spPr/>
        <p:txBody>
          <a:bodyPr/>
          <a:lstStyle/>
          <a:p>
            <a:fld id="{A4D09F47-299F-443E-9DB8-5AF29A173818}" type="slidenum">
              <a:rPr lang="en-US" smtClean="0"/>
              <a:t>20</a:t>
            </a:fld>
            <a:endParaRPr lang="en-US"/>
          </a:p>
        </p:txBody>
      </p:sp>
    </p:spTree>
    <p:extLst>
      <p:ext uri="{BB962C8B-B14F-4D97-AF65-F5344CB8AC3E}">
        <p14:creationId xmlns:p14="http://schemas.microsoft.com/office/powerpoint/2010/main" val="2838758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7D2C0-6C23-F4DC-52B3-983C9A547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27A23E-F278-FE9C-75AB-6921E53D33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7FD7E-6391-6E28-4E30-9E9C67051464}"/>
              </a:ext>
            </a:extLst>
          </p:cNvPr>
          <p:cNvSpPr>
            <a:spLocks noGrp="1"/>
          </p:cNvSpPr>
          <p:nvPr>
            <p:ph type="body" idx="1"/>
          </p:nvPr>
        </p:nvSpPr>
        <p:spPr/>
        <p:txBody>
          <a:bodyPr/>
          <a:lstStyle/>
          <a:p>
            <a:pPr marL="0" marR="0">
              <a:lnSpc>
                <a:spcPct val="115000"/>
              </a:lnSpc>
              <a:spcAft>
                <a:spcPts val="800"/>
              </a:spcAft>
            </a:pPr>
            <a:r>
              <a:rPr lang="en-US" sz="1800">
                <a:effectLst/>
                <a:latin typeface="Aptos" panose="020B0004020202020204" pitchFamily="34" charset="0"/>
                <a:ea typeface="Aptos" panose="020B0004020202020204" pitchFamily="34" charset="0"/>
                <a:cs typeface="Times New Roman" panose="02020603050405020304" pitchFamily="18" charset="0"/>
              </a:rPr>
              <a:t>Now, to spotlight one of the hero benefits, with </a:t>
            </a:r>
            <a:r>
              <a:rPr lang="en-US" sz="1800"/>
              <a:t>Defender for Cloud Apps Discovery and Defender for Endpoint P1, you can help protect your organization from risks associated with generative AI use.</a:t>
            </a:r>
            <a:endParaRPr lang="en-US" sz="1800" kern="1200">
              <a:solidFill>
                <a:srgbClr val="000000"/>
              </a:solidFill>
              <a:latin typeface="+mn-lt"/>
              <a:ea typeface="+mn-ea"/>
              <a:cs typeface="+mn-cs"/>
            </a:endParaRPr>
          </a:p>
          <a:p>
            <a:pPr marL="0" marR="0" lvl="0" indent="0" algn="l" defTabSz="914407" rtl="0" eaLnBrk="1" fontAlgn="auto" latinLnBrk="0" hangingPunct="1">
              <a:lnSpc>
                <a:spcPct val="100000"/>
              </a:lnSpc>
              <a:spcBef>
                <a:spcPts val="0"/>
              </a:spcBef>
              <a:spcAft>
                <a:spcPts val="1176"/>
              </a:spcAft>
              <a:buClrTx/>
              <a:buSzTx/>
              <a:buFontTx/>
              <a:buNone/>
              <a:tabLst/>
              <a:defRPr/>
            </a:pPr>
            <a:endParaRPr lang="en-US" sz="1800"/>
          </a:p>
          <a:p>
            <a:pPr marL="0" marR="0" lvl="0" indent="0" algn="l" defTabSz="914407" rtl="0" eaLnBrk="1" fontAlgn="auto" latinLnBrk="0" hangingPunct="1">
              <a:lnSpc>
                <a:spcPct val="100000"/>
              </a:lnSpc>
              <a:spcBef>
                <a:spcPts val="0"/>
              </a:spcBef>
              <a:spcAft>
                <a:spcPts val="1176"/>
              </a:spcAft>
              <a:buClrTx/>
              <a:buSzTx/>
              <a:buFontTx/>
              <a:buNone/>
              <a:tabLst/>
              <a:defRPr/>
            </a:pPr>
            <a:r>
              <a:rPr lang="en-US" sz="1800"/>
              <a:t>First action step is gaining visibility into the generative AI apps in use at your organization. Within Defender for Cloud Apps discovery, we have expanded our extensive discovery capabilities to include over 400 GenAI applications, and we’re continuously updating the list of GenAI apps as new ones gain popularity. You can use the cloud app catalog to discover the use and understand the risk each app poses. </a:t>
            </a:r>
          </a:p>
          <a:p>
            <a:pPr marL="0" marR="0" lvl="0" indent="0" algn="l" defTabSz="914407" rtl="0" eaLnBrk="1" fontAlgn="auto" latinLnBrk="0" hangingPunct="1">
              <a:lnSpc>
                <a:spcPct val="100000"/>
              </a:lnSpc>
              <a:spcBef>
                <a:spcPts val="0"/>
              </a:spcBef>
              <a:spcAft>
                <a:spcPts val="1176"/>
              </a:spcAft>
              <a:buClrTx/>
              <a:buSzTx/>
              <a:buFontTx/>
              <a:buNone/>
              <a:tabLst/>
              <a:defRPr/>
            </a:pPr>
            <a:endParaRPr lang="en-US" sz="1800"/>
          </a:p>
          <a:p>
            <a:pPr marL="0" marR="0" lvl="0" indent="0" algn="l" defTabSz="914407" rtl="0" eaLnBrk="1" fontAlgn="auto" latinLnBrk="0" hangingPunct="1">
              <a:lnSpc>
                <a:spcPct val="100000"/>
              </a:lnSpc>
              <a:spcBef>
                <a:spcPts val="0"/>
              </a:spcBef>
              <a:spcAft>
                <a:spcPts val="1176"/>
              </a:spcAft>
              <a:buClrTx/>
              <a:buSzTx/>
              <a:buFontTx/>
              <a:buNone/>
              <a:tabLst/>
              <a:defRPr/>
            </a:pPr>
            <a:r>
              <a:rPr lang="en-US" sz="1800"/>
              <a:t>To also learn what applications are in use at your organization, you can upload your activity logs to create a snapshot report to gain insights into what apps are being used as well as their overall risk scores. </a:t>
            </a:r>
          </a:p>
          <a:p>
            <a:pPr marL="0" marR="0" lvl="0" indent="0" algn="l" defTabSz="914407" rtl="0" eaLnBrk="1" fontAlgn="auto" latinLnBrk="0" hangingPunct="1">
              <a:lnSpc>
                <a:spcPct val="100000"/>
              </a:lnSpc>
              <a:spcBef>
                <a:spcPts val="0"/>
              </a:spcBef>
              <a:spcAft>
                <a:spcPts val="1176"/>
              </a:spcAft>
              <a:buClrTx/>
              <a:buSzTx/>
              <a:buFontTx/>
              <a:buNone/>
              <a:tabLst/>
              <a:defRPr/>
            </a:pPr>
            <a:endParaRPr lang="en-US" sz="1800"/>
          </a:p>
          <a:p>
            <a:pPr marL="0" marR="0" lvl="0" indent="0" algn="l" defTabSz="914407" rtl="0" eaLnBrk="1" fontAlgn="auto" latinLnBrk="0" hangingPunct="1">
              <a:lnSpc>
                <a:spcPct val="100000"/>
              </a:lnSpc>
              <a:spcBef>
                <a:spcPts val="0"/>
              </a:spcBef>
              <a:spcAft>
                <a:spcPts val="1176"/>
              </a:spcAft>
              <a:buClrTx/>
              <a:buSzTx/>
              <a:buFontTx/>
              <a:buNone/>
              <a:tabLst/>
              <a:defRPr/>
            </a:pPr>
            <a:r>
              <a:rPr lang="en-US" sz="1800"/>
              <a:t>Organizations can then take action based on what’s in use and relative risk scores of apps to </a:t>
            </a:r>
            <a:r>
              <a:rPr lang="en-US" sz="1800" err="1"/>
              <a:t>unsanction</a:t>
            </a:r>
            <a:r>
              <a:rPr lang="en-US" sz="1800"/>
              <a:t> apps that are risky or apps that do not meet compliance standards, such as HIPPA. For organizations that use the Defender for Endpoint integration, apps that have been tagged as “unsanctioned” will be instantly blocked on all managed endpoints. </a:t>
            </a:r>
          </a:p>
          <a:p>
            <a:pPr marL="0" marR="0" lvl="0" indent="0" algn="l" defTabSz="914407" rtl="0" eaLnBrk="1" fontAlgn="auto" latinLnBrk="0" hangingPunct="1">
              <a:lnSpc>
                <a:spcPct val="100000"/>
              </a:lnSpc>
              <a:spcBef>
                <a:spcPts val="0"/>
              </a:spcBef>
              <a:spcAft>
                <a:spcPts val="1176"/>
              </a:spcAft>
              <a:buClrTx/>
              <a:buSzTx/>
              <a:buFontTx/>
              <a:buNone/>
              <a:tabLst/>
              <a:defRPr/>
            </a:pPr>
            <a:endParaRPr lang="en-US" sz="1800"/>
          </a:p>
          <a:p>
            <a:pPr marL="0" marR="0" lvl="0" indent="0" algn="l" defTabSz="914407" rtl="0" eaLnBrk="1" fontAlgn="auto" latinLnBrk="0" hangingPunct="1">
              <a:lnSpc>
                <a:spcPct val="100000"/>
              </a:lnSpc>
              <a:spcBef>
                <a:spcPts val="0"/>
              </a:spcBef>
              <a:spcAft>
                <a:spcPts val="1176"/>
              </a:spcAft>
              <a:buClrTx/>
              <a:buSzTx/>
              <a:buFontTx/>
              <a:buNone/>
              <a:tabLst/>
              <a:defRPr/>
            </a:pPr>
            <a:r>
              <a:rPr lang="en-US" sz="1800"/>
              <a:t>Since we know that employees are not waiting for organizations to adopt AI tools before they start using them, it is important to know what potential risks are for your organization and be able to block risky apps to minimize potential threats. </a:t>
            </a:r>
          </a:p>
          <a:p>
            <a:pPr marL="0" marR="0">
              <a:lnSpc>
                <a:spcPct val="115000"/>
              </a:lnSpc>
              <a:spcAft>
                <a:spcPts val="800"/>
              </a:spcAft>
            </a:pPr>
            <a:endParaRPr lang="en-US" sz="1800" kern="10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1001C32-1413-2FAD-354F-BB685757D7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7698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71EFD-026C-D629-F878-143862B27C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AC874-779A-635C-48BB-7EB93150F8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0EBD2-D5E1-5B0E-98DF-E03E1CABFC3B}"/>
              </a:ext>
            </a:extLst>
          </p:cNvPr>
          <p:cNvSpPr>
            <a:spLocks noGrp="1"/>
          </p:cNvSpPr>
          <p:nvPr>
            <p:ph type="body" idx="1"/>
          </p:nvPr>
        </p:nvSpPr>
        <p:spPr/>
        <p:txBody>
          <a:bodyPr/>
          <a:lstStyle/>
          <a:p>
            <a:pPr algn="l"/>
            <a:r>
              <a:rPr lang="en-US" b="0" i="0">
                <a:solidFill>
                  <a:srgbClr val="161616"/>
                </a:solidFill>
                <a:effectLst/>
                <a:latin typeface="Segoe UI" panose="020B0502040204020203" pitchFamily="34" charset="0"/>
              </a:rPr>
              <a:t>Microsoft Defender for Endpoint is an enterprise endpoint security platform designed to help organizations like yours to prevent, detect, investigate, and respond to advanced threats.</a:t>
            </a:r>
            <a:endParaRPr lang="en-US" b="1" i="0">
              <a:solidFill>
                <a:srgbClr val="242424"/>
              </a:solidFill>
              <a:effectLst/>
              <a:latin typeface="Segoe UI" panose="020B0502040204020203" pitchFamily="34" charset="0"/>
            </a:endParaRPr>
          </a:p>
          <a:p>
            <a:pPr algn="l"/>
            <a:endParaRPr lang="en-US" b="1" i="0">
              <a:solidFill>
                <a:srgbClr val="242424"/>
              </a:solidFill>
              <a:effectLst/>
              <a:latin typeface="Segoe UI" panose="020B0502040204020203" pitchFamily="34" charset="0"/>
            </a:endParaRPr>
          </a:p>
          <a:p>
            <a:pPr algn="l"/>
            <a:r>
              <a:rPr lang="en-US" b="0" i="0">
                <a:solidFill>
                  <a:srgbClr val="161616"/>
                </a:solidFill>
                <a:effectLst/>
                <a:latin typeface="Segoe UI" panose="020B0502040204020203" pitchFamily="34" charset="0"/>
              </a:rPr>
              <a:t>Defender for Endpoint Plan 1 includes the following capabilities: </a:t>
            </a:r>
          </a:p>
          <a:p>
            <a:pPr algn="l"/>
            <a:endParaRPr lang="en-US" b="0" i="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None/>
            </a:pPr>
            <a:r>
              <a:rPr lang="en-US" b="1" i="0" u="none" strike="noStrike">
                <a:solidFill>
                  <a:srgbClr val="161616"/>
                </a:solidFill>
                <a:effectLst/>
                <a:latin typeface="Segoe UI" panose="020B0502040204020203" pitchFamily="34" charset="0"/>
                <a:hlinkClick r:id="rId3"/>
              </a:rPr>
              <a:t>1. Attack surface reduction capabilities</a:t>
            </a:r>
            <a:r>
              <a:rPr lang="en-US" b="0" i="0">
                <a:solidFill>
                  <a:srgbClr val="161616"/>
                </a:solidFill>
                <a:effectLst/>
                <a:latin typeface="Segoe UI" panose="020B0502040204020203" pitchFamily="34" charset="0"/>
              </a:rPr>
              <a:t> that harden devices, prevent zero-day attacks, and offer granular control over endpoint access and behaviors. Your organization's attack surfaces are all the places where you're vulnerable to cyberattacks. With Defender for Endpoint Plan 1, you can reduce your attack surfaces by protecting the devices and applications that your organization uses.</a:t>
            </a:r>
          </a:p>
          <a:p>
            <a:pPr algn="l"/>
            <a:endParaRPr lang="en-US" b="0" i="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None/>
            </a:pPr>
            <a:r>
              <a:rPr lang="en-US" b="1" i="0" u="none" strike="noStrike">
                <a:solidFill>
                  <a:srgbClr val="161616"/>
                </a:solidFill>
                <a:effectLst/>
                <a:latin typeface="Segoe UI" panose="020B0502040204020203" pitchFamily="34" charset="0"/>
                <a:hlinkClick r:id="rId4"/>
              </a:rPr>
              <a:t>2.. Next-generation protection</a:t>
            </a:r>
            <a:r>
              <a:rPr lang="en-US" b="0" i="0">
                <a:solidFill>
                  <a:srgbClr val="161616"/>
                </a:solidFill>
                <a:effectLst/>
                <a:latin typeface="Segoe UI" panose="020B0502040204020203" pitchFamily="34" charset="0"/>
              </a:rPr>
              <a:t> that includes industry-leading, robust antivirus and antimalware protection. With next-generation protection, you get:</a:t>
            </a:r>
          </a:p>
          <a:p>
            <a:pPr algn="l">
              <a:spcBef>
                <a:spcPts val="1200"/>
              </a:spcBef>
              <a:spcAft>
                <a:spcPts val="1200"/>
              </a:spcAft>
              <a:buFont typeface="Arial" panose="020B0604020202020204" pitchFamily="34" charset="0"/>
              <a:buChar char="•"/>
            </a:pPr>
            <a:r>
              <a:rPr lang="en-US" b="0" i="0">
                <a:solidFill>
                  <a:srgbClr val="161616"/>
                </a:solidFill>
                <a:effectLst/>
                <a:latin typeface="Segoe UI" panose="020B0502040204020203" pitchFamily="34" charset="0"/>
              </a:rPr>
              <a:t>Behavior-based, heuristic, and real-time antivirus protection</a:t>
            </a:r>
          </a:p>
          <a:p>
            <a:pPr algn="l">
              <a:spcBef>
                <a:spcPts val="1200"/>
              </a:spcBef>
              <a:spcAft>
                <a:spcPts val="1200"/>
              </a:spcAft>
              <a:buFont typeface="Arial" panose="020B0604020202020204" pitchFamily="34" charset="0"/>
              <a:buChar char="•"/>
            </a:pPr>
            <a:r>
              <a:rPr lang="en-US" b="0" i="0">
                <a:solidFill>
                  <a:srgbClr val="161616"/>
                </a:solidFill>
                <a:effectLst/>
                <a:latin typeface="Segoe UI" panose="020B0502040204020203" pitchFamily="34" charset="0"/>
              </a:rPr>
              <a:t>Cloud-delivered protection, which includes near-instant detection and blocking of new and emerging threats</a:t>
            </a:r>
          </a:p>
          <a:p>
            <a:pPr algn="l">
              <a:spcBef>
                <a:spcPts val="1200"/>
              </a:spcBef>
              <a:spcAft>
                <a:spcPts val="1200"/>
              </a:spcAft>
              <a:buFont typeface="Arial" panose="020B0604020202020204" pitchFamily="34" charset="0"/>
              <a:buChar char="•"/>
            </a:pPr>
            <a:r>
              <a:rPr lang="en-US" b="0" i="0">
                <a:solidFill>
                  <a:srgbClr val="161616"/>
                </a:solidFill>
                <a:effectLst/>
                <a:latin typeface="Segoe UI" panose="020B0502040204020203" pitchFamily="34" charset="0"/>
              </a:rPr>
              <a:t>Dedicated protection and product updates, including updates related to Microsoft Defender Antivirus</a:t>
            </a:r>
          </a:p>
          <a:p>
            <a:pPr algn="l">
              <a:spcBef>
                <a:spcPts val="1200"/>
              </a:spcBef>
              <a:spcAft>
                <a:spcPts val="1200"/>
              </a:spcAft>
              <a:buFont typeface="Arial" panose="020B0604020202020204" pitchFamily="34" charset="0"/>
              <a:buChar char="•"/>
            </a:pPr>
            <a:endParaRPr lang="en-US" b="0" i="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None/>
            </a:pPr>
            <a:r>
              <a:rPr lang="en-US" b="1" i="0" u="none" strike="noStrike">
                <a:solidFill>
                  <a:srgbClr val="161616"/>
                </a:solidFill>
                <a:effectLst/>
                <a:latin typeface="Segoe UI" panose="020B0502040204020203" pitchFamily="34" charset="0"/>
                <a:hlinkClick r:id="rId5"/>
              </a:rPr>
              <a:t>3. Manual response actions</a:t>
            </a:r>
            <a:r>
              <a:rPr lang="en-US" b="0" i="0">
                <a:solidFill>
                  <a:srgbClr val="161616"/>
                </a:solidFill>
                <a:effectLst/>
                <a:latin typeface="Segoe UI" panose="020B0502040204020203" pitchFamily="34" charset="0"/>
              </a:rPr>
              <a:t>, are actions that your security team can take when threats are detected on endpoints or in files. Defender for Endpoint includes certain </a:t>
            </a:r>
            <a:r>
              <a:rPr lang="en-US" b="0" i="0" u="none" strike="noStrike">
                <a:effectLst/>
                <a:latin typeface="Segoe UI" panose="020B0502040204020203" pitchFamily="34" charset="0"/>
                <a:hlinkClick r:id="rId6"/>
              </a:rPr>
              <a:t>manual response actions that can be taken on a device</a:t>
            </a:r>
            <a:r>
              <a:rPr lang="en-US" b="0" i="0">
                <a:solidFill>
                  <a:srgbClr val="161616"/>
                </a:solidFill>
                <a:effectLst/>
                <a:latin typeface="Segoe UI" panose="020B0502040204020203" pitchFamily="34" charset="0"/>
              </a:rPr>
              <a:t> that is detected as potentially compromised or has suspicious content. You can also run </a:t>
            </a:r>
            <a:r>
              <a:rPr lang="en-US" b="0" i="0" u="none" strike="noStrike">
                <a:effectLst/>
                <a:latin typeface="Segoe UI" panose="020B0502040204020203" pitchFamily="34" charset="0"/>
                <a:hlinkClick r:id="rId7"/>
              </a:rPr>
              <a:t>response actions on files</a:t>
            </a:r>
            <a:r>
              <a:rPr lang="en-US" b="0" i="0">
                <a:solidFill>
                  <a:srgbClr val="161616"/>
                </a:solidFill>
                <a:effectLst/>
                <a:latin typeface="Segoe UI" panose="020B0502040204020203" pitchFamily="34" charset="0"/>
              </a:rPr>
              <a:t> that are detected as threats. You can also run antivirus scan on devices, isolate devices to disconnect device from network while retaining connection to Defender for endpoint to monitor device/take action, and add an indicator to block or allow a file. </a:t>
            </a:r>
          </a:p>
          <a:p>
            <a:pPr algn="l">
              <a:spcBef>
                <a:spcPts val="1200"/>
              </a:spcBef>
              <a:spcAft>
                <a:spcPts val="1200"/>
              </a:spcAft>
              <a:buFont typeface="Arial" panose="020B0604020202020204" pitchFamily="34" charset="0"/>
              <a:buChar char="•"/>
            </a:pPr>
            <a:endParaRPr lang="en-US" b="0" i="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0" i="0">
                <a:solidFill>
                  <a:srgbClr val="161616"/>
                </a:solidFill>
                <a:effectLst/>
                <a:latin typeface="Segoe UI" panose="020B0502040204020203" pitchFamily="34" charset="0"/>
              </a:rPr>
              <a:t>An example is sending a file to quarantine that is identified as a potential risk to protect your network and isolate a potential incident. </a:t>
            </a:r>
          </a:p>
          <a:p>
            <a:pPr algn="l">
              <a:spcBef>
                <a:spcPts val="1200"/>
              </a:spcBef>
              <a:spcAft>
                <a:spcPts val="1200"/>
              </a:spcAft>
              <a:buFont typeface="Arial" panose="020B0604020202020204" pitchFamily="34" charset="0"/>
              <a:buChar char="•"/>
            </a:pPr>
            <a:endParaRPr lang="en-US" b="0" i="0">
              <a:solidFill>
                <a:srgbClr val="161616"/>
              </a:solidFill>
              <a:effectLst/>
              <a:latin typeface="Segoe UI" panose="020B0502040204020203" pitchFamily="34" charset="0"/>
            </a:endParaRPr>
          </a:p>
          <a:p>
            <a:pPr marL="0" marR="0" lvl="0" indent="0" algn="l" defTabSz="914400" rtl="0" eaLnBrk="1" fontAlgn="auto" latinLnBrk="0" hangingPunct="1">
              <a:lnSpc>
                <a:spcPct val="100000"/>
              </a:lnSpc>
              <a:spcBef>
                <a:spcPts val="1200"/>
              </a:spcBef>
              <a:spcAft>
                <a:spcPts val="1200"/>
              </a:spcAft>
              <a:buClrTx/>
              <a:buSzTx/>
              <a:buFont typeface="Arial" panose="020B0604020202020204" pitchFamily="34" charset="0"/>
              <a:buNone/>
              <a:tabLst/>
              <a:defRPr/>
            </a:pPr>
            <a:r>
              <a:rPr lang="en-US" b="1" i="0" u="none" strike="noStrike">
                <a:solidFill>
                  <a:srgbClr val="161616"/>
                </a:solidFill>
                <a:effectLst/>
                <a:latin typeface="Segoe UI" panose="020B0502040204020203" pitchFamily="34" charset="0"/>
                <a:hlinkClick r:id="rId8"/>
              </a:rPr>
              <a:t>4. Centralized configuration, management</a:t>
            </a:r>
            <a:r>
              <a:rPr lang="en-US" b="1" i="0" u="none" strike="noStrike">
                <a:solidFill>
                  <a:srgbClr val="161616"/>
                </a:solidFill>
                <a:effectLst/>
                <a:latin typeface="Segoe UI" panose="020B0502040204020203" pitchFamily="34" charset="0"/>
              </a:rPr>
              <a:t>, and reporting </a:t>
            </a:r>
            <a:r>
              <a:rPr lang="en-US" b="0" i="0" u="none" strike="noStrike">
                <a:solidFill>
                  <a:srgbClr val="161616"/>
                </a:solidFill>
                <a:effectLst/>
                <a:latin typeface="Segoe UI" panose="020B0502040204020203" pitchFamily="34" charset="0"/>
              </a:rPr>
              <a:t>enables </a:t>
            </a:r>
            <a:r>
              <a:rPr lang="en-US" b="0" i="0">
                <a:solidFill>
                  <a:srgbClr val="161616"/>
                </a:solidFill>
                <a:effectLst/>
                <a:latin typeface="Segoe UI" panose="020B0502040204020203" pitchFamily="34" charset="0"/>
              </a:rPr>
              <a:t>your security team to view current information about detected threats, take appropriate actions to mitigate threats, and centrally manage your organization's threat protection settings in the Microsoft Defender portal and integration with Microsoft Intune.</a:t>
            </a:r>
          </a:p>
          <a:p>
            <a:pPr algn="l">
              <a:spcBef>
                <a:spcPts val="1200"/>
              </a:spcBef>
              <a:spcAft>
                <a:spcPts val="1200"/>
              </a:spcAft>
              <a:buFont typeface="Arial" panose="020B0604020202020204" pitchFamily="34" charset="0"/>
              <a:buNone/>
            </a:pPr>
            <a:endParaRPr lang="en-US" b="0" i="0" u="none" strike="noStrike">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None/>
            </a:pPr>
            <a:r>
              <a:rPr lang="en-US" b="1" i="0" u="none" strike="noStrike">
                <a:solidFill>
                  <a:srgbClr val="161616"/>
                </a:solidFill>
                <a:effectLst/>
                <a:latin typeface="Segoe UI" panose="020B0502040204020203" pitchFamily="34" charset="0"/>
                <a:hlinkClick r:id="rId9"/>
              </a:rPr>
              <a:t>5. Seamless integration with Microsoft 365 and protection for a variety of platforms</a:t>
            </a:r>
            <a:r>
              <a:rPr lang="en-US" b="0" i="0">
                <a:solidFill>
                  <a:srgbClr val="161616"/>
                </a:solidFill>
                <a:effectLst/>
                <a:latin typeface="Segoe UI" panose="020B0502040204020203" pitchFamily="34" charset="0"/>
              </a:rPr>
              <a:t>, including Windows, macOS, iOS, and Android devices. </a:t>
            </a:r>
            <a:r>
              <a:rPr lang="en-US" sz="1200" b="0" i="0">
                <a:solidFill>
                  <a:srgbClr val="242424"/>
                </a:solidFill>
                <a:effectLst/>
                <a:latin typeface="Segoe UI" panose="020B0502040204020203" pitchFamily="34" charset="0"/>
              </a:rPr>
              <a:t>Integrates seamlessly with other Microsoft 365 services, providing a unified security experience across endpoints, enhancing overall security posture</a:t>
            </a:r>
            <a:r>
              <a:rPr lang="en-US" sz="1200" b="0" i="0" u="none" strike="noStrike">
                <a:solidFill>
                  <a:srgbClr val="242424"/>
                </a:solidFill>
                <a:effectLst/>
                <a:latin typeface="var(--fontFamilyBase)"/>
              </a:rPr>
              <a:t>.</a:t>
            </a:r>
            <a:endParaRPr lang="en-US" sz="1200" b="0" i="0">
              <a:solidFill>
                <a:srgbClr val="242424"/>
              </a:solidFill>
              <a:effectLst/>
              <a:latin typeface="Segoe UI" panose="020B0502040204020203" pitchFamily="34" charset="0"/>
            </a:endParaRPr>
          </a:p>
          <a:p>
            <a:pPr algn="l">
              <a:spcBef>
                <a:spcPts val="1200"/>
              </a:spcBef>
              <a:spcAft>
                <a:spcPts val="1200"/>
              </a:spcAft>
              <a:buFont typeface="Arial" panose="020B0604020202020204" pitchFamily="34" charset="0"/>
              <a:buNone/>
            </a:pPr>
            <a:endParaRPr lang="en-US" b="0" i="0">
              <a:solidFill>
                <a:srgbClr val="161616"/>
              </a:solidFill>
              <a:effectLst/>
              <a:latin typeface="Segoe UI" panose="020B0502040204020203" pitchFamily="34" charset="0"/>
            </a:endParaRPr>
          </a:p>
          <a:p>
            <a:endParaRPr lang="en-US"/>
          </a:p>
          <a:p>
            <a:endParaRPr lang="en-US"/>
          </a:p>
          <a:p>
            <a:pPr algn="l"/>
            <a:endParaRPr lang="en-US" b="1" i="0">
              <a:solidFill>
                <a:srgbClr val="242424"/>
              </a:solidFill>
              <a:effectLst/>
              <a:latin typeface="Segoe UI" panose="020B0502040204020203" pitchFamily="34" charset="0"/>
            </a:endParaRPr>
          </a:p>
          <a:p>
            <a:endParaRPr lang="en-US"/>
          </a:p>
        </p:txBody>
      </p:sp>
      <p:sp>
        <p:nvSpPr>
          <p:cNvPr id="4" name="Slide Number Placeholder 3">
            <a:extLst>
              <a:ext uri="{FF2B5EF4-FFF2-40B4-BE49-F238E27FC236}">
                <a16:creationId xmlns:a16="http://schemas.microsoft.com/office/drawing/2014/main" id="{FC77CAA1-1FE4-4CAA-9315-2ED4745C9B71}"/>
              </a:ext>
            </a:extLst>
          </p:cNvPr>
          <p:cNvSpPr>
            <a:spLocks noGrp="1"/>
          </p:cNvSpPr>
          <p:nvPr>
            <p:ph type="sldNum" sz="quarter" idx="5"/>
          </p:nvPr>
        </p:nvSpPr>
        <p:spPr/>
        <p:txBody>
          <a:bodyPr/>
          <a:lstStyle/>
          <a:p>
            <a:fld id="{53004FF6-27C1-45FC-AE90-1CEB68258FD2}" type="slidenum">
              <a:rPr lang="en-US" smtClean="0"/>
              <a:t>22</a:t>
            </a:fld>
            <a:endParaRPr lang="en-US"/>
          </a:p>
        </p:txBody>
      </p:sp>
    </p:spTree>
    <p:extLst>
      <p:ext uri="{BB962C8B-B14F-4D97-AF65-F5344CB8AC3E}">
        <p14:creationId xmlns:p14="http://schemas.microsoft.com/office/powerpoint/2010/main" val="3212982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400"/>
              </a:spcBef>
              <a:spcAft>
                <a:spcPts val="900"/>
              </a:spcAft>
            </a:pPr>
            <a:r>
              <a:rPr lang="en-US" b="0" i="0">
                <a:solidFill>
                  <a:srgbClr val="161616"/>
                </a:solidFill>
                <a:effectLst/>
                <a:latin typeface="Segoe UI" panose="020B0502040204020203" pitchFamily="34" charset="0"/>
              </a:rPr>
              <a:t>And when you are ready to adopt Microsoft 365 Copilot at your organization, apply zero trust principles to elevate security and boost productivity with generative Ail</a:t>
            </a:r>
          </a:p>
          <a:p>
            <a:pPr algn="l">
              <a:spcBef>
                <a:spcPts val="2400"/>
              </a:spcBef>
              <a:spcAft>
                <a:spcPts val="900"/>
              </a:spcAft>
            </a:pPr>
            <a:endParaRPr lang="en-US" b="0" i="0">
              <a:solidFill>
                <a:srgbClr val="161616"/>
              </a:solidFill>
              <a:effectLst/>
              <a:latin typeface="Segoe UI" panose="020B0502040204020203" pitchFamily="34" charset="0"/>
            </a:endParaRPr>
          </a:p>
          <a:p>
            <a:pPr algn="l">
              <a:spcBef>
                <a:spcPts val="2400"/>
              </a:spcBef>
              <a:spcAft>
                <a:spcPts val="900"/>
              </a:spcAft>
            </a:pPr>
            <a:r>
              <a:rPr lang="en-US" b="1" i="0">
                <a:solidFill>
                  <a:srgbClr val="161616"/>
                </a:solidFill>
                <a:effectLst/>
                <a:latin typeface="Segoe UI" panose="020B0502040204020203" pitchFamily="34" charset="0"/>
              </a:rPr>
              <a:t>Step 1: Prevent data oversharing or overexposure</a:t>
            </a:r>
            <a:r>
              <a:rPr lang="en-US" b="0" i="0">
                <a:solidFill>
                  <a:srgbClr val="161616"/>
                </a:solidFill>
                <a:effectLst/>
                <a:latin typeface="Segoe UI" panose="020B0502040204020203" pitchFamily="34" charset="0"/>
              </a:rPr>
              <a:t> by deploying or validating your data protection in your Microsoft 365 tenant. </a:t>
            </a:r>
            <a:r>
              <a:rPr lang="en-US" b="0" i="0" u="none" strike="noStrike">
                <a:solidFill>
                  <a:srgbClr val="161616"/>
                </a:solidFill>
                <a:effectLst/>
                <a:latin typeface="Segoe UI" panose="020B0502040204020203" pitchFamily="34" charset="0"/>
                <a:hlinkClick r:id="rId3"/>
              </a:rPr>
              <a:t>Sensitivity labels</a:t>
            </a:r>
            <a:r>
              <a:rPr lang="en-US" b="0" i="0">
                <a:solidFill>
                  <a:srgbClr val="161616"/>
                </a:solidFill>
                <a:effectLst/>
                <a:latin typeface="Segoe UI" panose="020B0502040204020203" pitchFamily="34" charset="0"/>
              </a:rPr>
              <a:t> form the cornerstone of protecting your data. Before you create the labels to denote the sensitivity of items and the protection actions that are applied, you must understand your organization’s existing classification taxonomy and how it maps to labels that users see and apply in apps. After creating the sensitivity labels, publish them, and provide guidance to users how and when to apply them in Word, Excel, PowerPoint, and Outlook.</a:t>
            </a:r>
          </a:p>
          <a:p>
            <a:endParaRPr lang="en-US"/>
          </a:p>
          <a:p>
            <a:r>
              <a:rPr lang="en-US" b="0" i="0">
                <a:solidFill>
                  <a:srgbClr val="161616"/>
                </a:solidFill>
                <a:effectLst/>
                <a:latin typeface="Segoe UI" panose="020B0502040204020203" pitchFamily="34" charset="0"/>
              </a:rPr>
              <a:t>Consider augmenting manual labeling by using the sensitivity label policy settings of a default label and mandatory labeling. A default label helps to set a base level of protection settings that you want applied to all your content. Mandatory labeling ensures users label documents and emails. </a:t>
            </a:r>
          </a:p>
          <a:p>
            <a:endParaRPr lang="en-US" b="0" i="0">
              <a:solidFill>
                <a:srgbClr val="161616"/>
              </a:solidFill>
              <a:effectLst/>
              <a:latin typeface="Segoe UI" panose="020B0502040204020203" pitchFamily="34" charset="0"/>
            </a:endParaRPr>
          </a:p>
          <a:p>
            <a:pPr algn="l">
              <a:spcBef>
                <a:spcPts val="2400"/>
              </a:spcBef>
              <a:spcAft>
                <a:spcPts val="900"/>
              </a:spcAft>
            </a:pPr>
            <a:r>
              <a:rPr lang="en-US" b="0" i="0">
                <a:solidFill>
                  <a:srgbClr val="161616"/>
                </a:solidFill>
                <a:effectLst/>
                <a:latin typeface="Segoe UI" panose="020B0502040204020203" pitchFamily="34" charset="0"/>
              </a:rPr>
              <a:t>In addition, ensure that all users have Just Enough Access (JEA) to ensure that all users have Just Enough Access (JEA) to perform their jobs and no more. Users shouldn't discover data they aren't supposed to be able to view or share data that they shouldn't be sharing. Implement permissions requirements and organizational policies that all users must follow and train your users to use them. For example, put controls in place, like requiring site access reviews by site owners or restricting access to defined security groups from one central place.</a:t>
            </a:r>
          </a:p>
          <a:p>
            <a:endParaRPr lang="en-US" b="0" i="0">
              <a:solidFill>
                <a:srgbClr val="161616"/>
              </a:solidFill>
              <a:effectLst/>
              <a:latin typeface="Segoe UI" panose="020B0502040204020203" pitchFamily="34" charset="0"/>
            </a:endParaRPr>
          </a:p>
          <a:p>
            <a:pPr algn="l">
              <a:spcBef>
                <a:spcPts val="2400"/>
              </a:spcBef>
              <a:spcAft>
                <a:spcPts val="900"/>
              </a:spcAft>
            </a:pPr>
            <a:r>
              <a:rPr lang="en-US" b="1" i="0">
                <a:solidFill>
                  <a:srgbClr val="161616"/>
                </a:solidFill>
                <a:effectLst/>
                <a:latin typeface="Segoe UI" panose="020B0502040204020203" pitchFamily="34" charset="0"/>
              </a:rPr>
              <a:t>Step 2. Govern access to Copilot </a:t>
            </a:r>
            <a:r>
              <a:rPr lang="en-US" b="0" i="0">
                <a:solidFill>
                  <a:srgbClr val="161616"/>
                </a:solidFill>
                <a:effectLst/>
                <a:latin typeface="Segoe UI" panose="020B0502040204020203" pitchFamily="34" charset="0"/>
              </a:rPr>
              <a:t>by deploying or validate your identity and access policies. This will help prevent bad actors from using Copilot to more quickly discover and access your organization’s sensitive data. And to do this, you need to prevent them from gaining access by 1) requiring users to use strong authentication like multifactor authentication (MFA) for all administrators and users, 2) Evaluate every authentication attempt for their risk and block legacy authentication, and 3) perform reviews of access granted to user accounts to prevent oversharing.</a:t>
            </a:r>
          </a:p>
          <a:p>
            <a:endParaRPr lang="en-US" b="0" i="0">
              <a:solidFill>
                <a:srgbClr val="161616"/>
              </a:solidFill>
              <a:effectLst/>
              <a:latin typeface="Segoe UI" panose="020B0502040204020203" pitchFamily="34" charset="0"/>
            </a:endParaRPr>
          </a:p>
          <a:p>
            <a:pPr algn="l">
              <a:spcBef>
                <a:spcPts val="2400"/>
              </a:spcBef>
              <a:spcAft>
                <a:spcPts val="900"/>
              </a:spcAft>
            </a:pPr>
            <a:r>
              <a:rPr lang="en-US" b="1" i="0">
                <a:solidFill>
                  <a:srgbClr val="161616"/>
                </a:solidFill>
                <a:effectLst/>
                <a:latin typeface="Segoe UI" panose="020B0502040204020203" pitchFamily="34" charset="0"/>
              </a:rPr>
              <a:t>Step 3. Protect your organization’s data in applications </a:t>
            </a:r>
            <a:r>
              <a:rPr lang="en-US" b="0" i="0">
                <a:solidFill>
                  <a:srgbClr val="161616"/>
                </a:solidFill>
                <a:effectLst/>
                <a:latin typeface="Segoe UI" panose="020B0502040204020203" pitchFamily="34" charset="0"/>
              </a:rPr>
              <a:t>by deploying or validating your App Protection policies by using </a:t>
            </a:r>
            <a:r>
              <a:rPr lang="en-US" b="0" i="0" u="none" strike="noStrike">
                <a:solidFill>
                  <a:srgbClr val="161616"/>
                </a:solidFill>
                <a:effectLst/>
                <a:latin typeface="Segoe UI" panose="020B0502040204020203" pitchFamily="34" charset="0"/>
                <a:hlinkClick r:id="rId4"/>
              </a:rPr>
              <a:t>Intune App Protection policies (APP)</a:t>
            </a:r>
            <a:r>
              <a:rPr lang="en-US" b="0" i="0" u="none" strike="noStrike">
                <a:solidFill>
                  <a:srgbClr val="161616"/>
                </a:solidFill>
                <a:effectLst/>
                <a:latin typeface="Segoe UI" panose="020B0502040204020203" pitchFamily="34" charset="0"/>
              </a:rPr>
              <a:t>. These </a:t>
            </a:r>
            <a:r>
              <a:rPr lang="en-US" b="0" i="0">
                <a:solidFill>
                  <a:srgbClr val="161616"/>
                </a:solidFill>
                <a:effectLst/>
                <a:latin typeface="Segoe UI" panose="020B0502040204020203" pitchFamily="34" charset="0"/>
              </a:rPr>
              <a:t>rules ensure your organization's data remains safe or contained within a managed app by creating a wall between the organization’s data and personal data. It ensures that organization data in specified apps can't be copied and pasted to other apps on the device, even if the device isn't managed. It can also prevent the accidental or intentional copying of Copilot-generated content to apps on a device that aren't included in the list of permitted apps. This all helps to limit the blast radius of an attacker using a compromised device.</a:t>
            </a:r>
          </a:p>
          <a:p>
            <a:endParaRPr lang="en-US" b="0" i="0">
              <a:solidFill>
                <a:srgbClr val="161616"/>
              </a:solidFill>
              <a:effectLst/>
              <a:latin typeface="Segoe UI" panose="020B0502040204020203" pitchFamily="34" charset="0"/>
            </a:endParaRPr>
          </a:p>
          <a:p>
            <a:pPr algn="l">
              <a:spcBef>
                <a:spcPts val="2400"/>
              </a:spcBef>
              <a:spcAft>
                <a:spcPts val="900"/>
              </a:spcAft>
            </a:pPr>
            <a:r>
              <a:rPr lang="en-US" b="1" i="0">
                <a:solidFill>
                  <a:srgbClr val="161616"/>
                </a:solidFill>
                <a:effectLst/>
                <a:latin typeface="Segoe UI" panose="020B0502040204020203" pitchFamily="34" charset="0"/>
              </a:rPr>
              <a:t>Step 4. Mitigate device risks </a:t>
            </a:r>
            <a:r>
              <a:rPr lang="en-US" b="0" i="0">
                <a:solidFill>
                  <a:srgbClr val="161616"/>
                </a:solidFill>
                <a:effectLst/>
                <a:latin typeface="Segoe UI" panose="020B0502040204020203" pitchFamily="34" charset="0"/>
              </a:rPr>
              <a:t>by deploying or validating your device management and protections. You’ll be able to prevent bad actors from compromising devices or using compromised devices to gain access to Copilot with Microsoft Intune. You must ensure that devices are enrolled in Microsoft Intune and meet health and compliance requirements. You should also be able to administer settings and features on devices, monitor your devices for their level of risk, and proactively prevent data loss. First enroll devices into management then set up compliance policies to require healthy and compliant devices. Finally, you can deploy device profiles, also known as configuration profiles, to manage settings and features on devices.</a:t>
            </a:r>
          </a:p>
          <a:p>
            <a:endParaRPr lang="en-US" b="0" i="0">
              <a:solidFill>
                <a:srgbClr val="161616"/>
              </a:solidFill>
              <a:effectLst/>
              <a:latin typeface="Segoe UI" panose="020B0502040204020203" pitchFamily="34" charset="0"/>
            </a:endParaRPr>
          </a:p>
          <a:p>
            <a:pPr algn="l">
              <a:spcBef>
                <a:spcPts val="2400"/>
              </a:spcBef>
              <a:spcAft>
                <a:spcPts val="900"/>
              </a:spcAft>
            </a:pPr>
            <a:r>
              <a:rPr lang="en-US" b="1" i="0">
                <a:solidFill>
                  <a:srgbClr val="161616"/>
                </a:solidFill>
                <a:effectLst/>
                <a:latin typeface="Segoe UI" panose="020B0502040204020203" pitchFamily="34" charset="0"/>
              </a:rPr>
              <a:t>Step 5. Protect against threats </a:t>
            </a:r>
            <a:r>
              <a:rPr lang="en-US" b="0" i="0">
                <a:solidFill>
                  <a:srgbClr val="161616"/>
                </a:solidFill>
                <a:effectLst/>
                <a:latin typeface="Segoe UI" panose="020B0502040204020203" pitchFamily="34" charset="0"/>
              </a:rPr>
              <a:t>by deploying or validating your threat protection services. To detect the activities of bad actors and keep them from gaining access to Copilot, use threat protection services of Microsoft 365. This way you can prevent common types of email and device-based attacks, use features to reduce the attack surface area of Windows devices, and detect and respond to security incidents with a comprehensive suite of threat protection services. Microsoft 365 E3 includes several key capabilities including:</a:t>
            </a:r>
          </a:p>
          <a:p>
            <a:pPr marL="0" marR="0" lvl="0" indent="0" algn="l" defTabSz="914400" rtl="0" eaLnBrk="1" fontAlgn="auto" latinLnBrk="0" hangingPunct="1">
              <a:lnSpc>
                <a:spcPct val="100000"/>
              </a:lnSpc>
              <a:spcBef>
                <a:spcPts val="2400"/>
              </a:spcBef>
              <a:spcAft>
                <a:spcPts val="900"/>
              </a:spcAft>
              <a:buClrTx/>
              <a:buSzTx/>
              <a:buFontTx/>
              <a:buNone/>
              <a:tabLst/>
              <a:defRPr/>
            </a:pPr>
            <a:r>
              <a:rPr lang="en-US" b="0" i="0">
                <a:solidFill>
                  <a:srgbClr val="161616"/>
                </a:solidFill>
                <a:effectLst/>
                <a:latin typeface="Segoe UI" panose="020B0502040204020203" pitchFamily="34" charset="0"/>
              </a:rPr>
              <a:t>1- Defender for Office 365 P1 which includes Exchange Online Protection which helps protect your email and collaboration tools from phishing, impersonation, and other threats.</a:t>
            </a:r>
          </a:p>
          <a:p>
            <a:pPr algn="l">
              <a:spcBef>
                <a:spcPts val="2400"/>
              </a:spcBef>
              <a:spcAft>
                <a:spcPts val="900"/>
              </a:spcAft>
            </a:pPr>
            <a:r>
              <a:rPr lang="en-US" b="0" i="0">
                <a:solidFill>
                  <a:srgbClr val="161616"/>
                </a:solidFill>
                <a:effectLst/>
                <a:latin typeface="Segoe UI" panose="020B0502040204020203" pitchFamily="34" charset="0"/>
              </a:rPr>
              <a:t>2 - Microsoft Defender for Endpoint P1 ( which we just reviewed in more detail)</a:t>
            </a:r>
          </a:p>
          <a:p>
            <a:pPr algn="l">
              <a:spcBef>
                <a:spcPts val="2400"/>
              </a:spcBef>
              <a:spcAft>
                <a:spcPts val="900"/>
              </a:spcAft>
            </a:pPr>
            <a:r>
              <a:rPr lang="en-US" b="0" i="0">
                <a:solidFill>
                  <a:srgbClr val="161616"/>
                </a:solidFill>
                <a:effectLst/>
                <a:latin typeface="Segoe UI" panose="020B0502040204020203" pitchFamily="34" charset="0"/>
              </a:rPr>
              <a:t>3 – Windows 11 which by default includes strong security and protections across hardware, operating system, apps, and more like Windows Hello, Microsoft Defender Firewall, Microsoft Defender SmartScreen, Application Control for Windows, BitLocker, and Microsoft Defender Application Guard for Edge.</a:t>
            </a:r>
          </a:p>
          <a:p>
            <a:endParaRPr lang="en-US" b="0" i="0">
              <a:solidFill>
                <a:srgbClr val="161616"/>
              </a:solidFill>
              <a:effectLst/>
              <a:latin typeface="Segoe UI" panose="020B0502040204020203" pitchFamily="34" charset="0"/>
            </a:endParaRPr>
          </a:p>
          <a:p>
            <a:endParaRPr lang="en-US" b="0" i="0">
              <a:solidFill>
                <a:srgbClr val="161616"/>
              </a:solidFill>
              <a:effectLst/>
              <a:latin typeface="Segoe UI" panose="020B0502040204020203" pitchFamily="34" charset="0"/>
            </a:endParaRPr>
          </a:p>
          <a:p>
            <a:endParaRPr lang="en-US"/>
          </a:p>
        </p:txBody>
      </p:sp>
      <p:sp>
        <p:nvSpPr>
          <p:cNvPr id="4" name="Slide Number Placeholder 3"/>
          <p:cNvSpPr>
            <a:spLocks noGrp="1"/>
          </p:cNvSpPr>
          <p:nvPr>
            <p:ph type="sldNum" sz="quarter" idx="5"/>
          </p:nvPr>
        </p:nvSpPr>
        <p:spPr/>
        <p:txBody>
          <a:bodyPr/>
          <a:lstStyle/>
          <a:p>
            <a:fld id="{53004FF6-27C1-45FC-AE90-1CEB68258FD2}" type="slidenum">
              <a:rPr lang="en-US" smtClean="0"/>
              <a:t>23</a:t>
            </a:fld>
            <a:endParaRPr lang="en-US"/>
          </a:p>
        </p:txBody>
      </p:sp>
    </p:spTree>
    <p:extLst>
      <p:ext uri="{BB962C8B-B14F-4D97-AF65-F5344CB8AC3E}">
        <p14:creationId xmlns:p14="http://schemas.microsoft.com/office/powerpoint/2010/main" val="1230685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D0381-40EE-784E-C366-BFCA2F0B1B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4C705-2987-B640-C00F-6542D32698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166047-5A8E-C64B-B977-FCEA6B96DCB4}"/>
              </a:ext>
            </a:extLst>
          </p:cNvPr>
          <p:cNvSpPr>
            <a:spLocks noGrp="1"/>
          </p:cNvSpPr>
          <p:nvPr>
            <p:ph type="body" idx="1"/>
          </p:nvPr>
        </p:nvSpPr>
        <p:spPr/>
        <p:txBody>
          <a:bodyPr/>
          <a:lstStyle/>
          <a:p>
            <a:pPr marL="0" marR="0">
              <a:lnSpc>
                <a:spcPct val="107000"/>
              </a:lnSpc>
              <a:spcBef>
                <a:spcPts val="0"/>
              </a:spcBef>
              <a:spcAft>
                <a:spcPts val="800"/>
              </a:spcAft>
            </a:pPr>
            <a:r>
              <a:rPr lang="en-US" sz="1200" b="1">
                <a:effectLst/>
                <a:latin typeface="Segoe UI" panose="020B0502040204020203" pitchFamily="34" charset="0"/>
                <a:ea typeface="Aptos" panose="020B0004020202020204" pitchFamily="34" charset="0"/>
              </a:rPr>
              <a:t>&lt;&lt;Animated slide. Just let it run without clicking&gt;&gt;</a:t>
            </a:r>
          </a:p>
          <a:p>
            <a:pPr marL="0" marR="0">
              <a:lnSpc>
                <a:spcPct val="107000"/>
              </a:lnSpc>
              <a:spcBef>
                <a:spcPts val="0"/>
              </a:spcBef>
              <a:spcAft>
                <a:spcPts val="800"/>
              </a:spcAft>
            </a:pPr>
            <a:endParaRPr lang="en-US" sz="1200">
              <a:effectLst/>
              <a:latin typeface="Segoe UI" panose="020B0502040204020203" pitchFamily="34" charset="0"/>
              <a:ea typeface="Aptos" panose="020B0004020202020204" pitchFamily="34" charset="0"/>
            </a:endParaRPr>
          </a:p>
          <a:p>
            <a:pPr marL="0" marR="0">
              <a:lnSpc>
                <a:spcPct val="107000"/>
              </a:lnSpc>
              <a:spcBef>
                <a:spcPts val="0"/>
              </a:spcBef>
              <a:spcAft>
                <a:spcPts val="800"/>
              </a:spcAft>
            </a:pPr>
            <a:r>
              <a:rPr lang="en-US" sz="1200">
                <a:effectLst/>
                <a:latin typeface="Segoe UI" panose="020B0502040204020203" pitchFamily="34" charset="0"/>
                <a:ea typeface="Aptos" panose="020B0004020202020204" pitchFamily="34" charset="0"/>
              </a:rPr>
              <a:t>These measures provide a secure user journey from login to using Copilot, with continuous oversight from IT administrators. They emphasize the importance of managing and consuming information securely, whether or not Copilot is used. It’s crucial for organizations to implement these practices not just as a response to using Copilot but as a foundational approach to securing sensitive information </a:t>
            </a:r>
            <a:endParaRPr lang="en-US"/>
          </a:p>
          <a:p>
            <a:endParaRPr lang="en-US"/>
          </a:p>
        </p:txBody>
      </p:sp>
      <p:sp>
        <p:nvSpPr>
          <p:cNvPr id="4" name="Slide Number Placeholder 3">
            <a:extLst>
              <a:ext uri="{FF2B5EF4-FFF2-40B4-BE49-F238E27FC236}">
                <a16:creationId xmlns:a16="http://schemas.microsoft.com/office/drawing/2014/main" id="{91225E89-CB0D-737A-0688-F9D1E40A6C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BA353-E6D4-4D02-8626-A6FF534C737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029390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07F9D-2289-C1D4-17BB-3290DBD132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256D62-8658-D4D6-294B-FC6870AA8B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0560BE-A1A5-7692-B5BE-2C5F2530F147}"/>
              </a:ext>
            </a:extLst>
          </p:cNvPr>
          <p:cNvSpPr>
            <a:spLocks noGrp="1"/>
          </p:cNvSpPr>
          <p:nvPr>
            <p:ph type="body" idx="1"/>
          </p:nvPr>
        </p:nvSpPr>
        <p:spPr/>
        <p:txBody>
          <a:bodyPr/>
          <a:lstStyle/>
          <a:p>
            <a:pPr marL="0" marR="0">
              <a:lnSpc>
                <a:spcPct val="107000"/>
              </a:lnSpc>
              <a:spcBef>
                <a:spcPts val="0"/>
              </a:spcBef>
              <a:spcAft>
                <a:spcPts val="800"/>
              </a:spcAft>
            </a:pPr>
            <a:r>
              <a:rPr lang="en-US" sz="3200" b="0">
                <a:effectLst/>
                <a:latin typeface="Calibri" panose="020F0502020204030204" pitchFamily="34" charset="0"/>
                <a:ea typeface="Calibri" panose="020F0502020204030204" pitchFamily="34" charset="0"/>
                <a:cs typeface="Times New Roman" panose="02020603050405020304" pitchFamily="18" charset="0"/>
              </a:rPr>
              <a:t>And there is a very real, economic impact of deploying Microsoft 365 E3. </a:t>
            </a:r>
          </a:p>
          <a:p>
            <a:pPr marL="0" marR="0">
              <a:lnSpc>
                <a:spcPct val="107000"/>
              </a:lnSpc>
              <a:spcBef>
                <a:spcPts val="0"/>
              </a:spcBef>
              <a:spcAft>
                <a:spcPts val="800"/>
              </a:spcAft>
            </a:pPr>
            <a:endParaRPr lang="en-US" sz="3200" b="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200" b="0">
                <a:effectLst/>
                <a:latin typeface="Calibri" panose="020F0502020204030204" pitchFamily="34" charset="0"/>
                <a:ea typeface="Calibri" panose="020F0502020204030204" pitchFamily="34" charset="0"/>
                <a:cs typeface="Times New Roman" panose="02020603050405020304" pitchFamily="18" charset="0"/>
              </a:rPr>
              <a:t>A</a:t>
            </a:r>
            <a:r>
              <a:rPr lang="en-US" sz="3200">
                <a:effectLst/>
                <a:latin typeface="Calibri" panose="020F0502020204030204" pitchFamily="34" charset="0"/>
                <a:ea typeface="Calibri" panose="020F0502020204030204" pitchFamily="34" charset="0"/>
                <a:cs typeface="Times New Roman" panose="02020603050405020304" pitchFamily="18" charset="0"/>
              </a:rPr>
              <a:t>ccording to Forrester Consulting research on the Total Economic Impact of Microsoft 365 E3, commissioned by Microsoft in December 2024 customers report: </a:t>
            </a:r>
          </a:p>
          <a:p>
            <a:pPr marL="0" marR="0">
              <a:lnSpc>
                <a:spcPct val="107000"/>
              </a:lnSpc>
              <a:spcBef>
                <a:spcPts val="0"/>
              </a:spcBef>
              <a:spcAft>
                <a:spcPts val="800"/>
              </a:spcAft>
            </a:pPr>
            <a:endParaRPr lang="en-US" sz="3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$60 per user per month savings from vendor consolidation under Microsoft 365 E3 and Microsoft Teams (Teams is an add-on </a:t>
            </a:r>
            <a:r>
              <a:rPr lang="en-US" sz="3200" err="1">
                <a:effectLst/>
                <a:latin typeface="Calibri" panose="020F0502020204030204" pitchFamily="34" charset="0"/>
                <a:ea typeface="Calibri" panose="020F0502020204030204" pitchFamily="34" charset="0"/>
                <a:cs typeface="Times New Roman" panose="02020603050405020304" pitchFamily="18" charset="0"/>
              </a:rPr>
              <a:t>sku</a:t>
            </a:r>
            <a:r>
              <a:rPr lang="en-US" sz="3200">
                <a:effectLst/>
                <a:latin typeface="Calibri" panose="020F0502020204030204" pitchFamily="34" charset="0"/>
                <a:ea typeface="Calibri" panose="020F0502020204030204" pitchFamily="34" charset="0"/>
                <a:cs typeface="Times New Roman" panose="02020603050405020304" pitchFamily="18" charset="0"/>
              </a:rPr>
              <a:t>) – enabling organizations to eliminate now redundant licenses for communication, collaboration, file sharing, endpoint management, email storage, mobile device management, identity and access management, information encryption and labeling, and endpoint protection. </a:t>
            </a: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19.6% endpoint deployment and management time savings of 19.6% with tools like Windows Autopilot, Autopatch, and Microsoft </a:t>
            </a:r>
            <a:r>
              <a:rPr lang="en-US" sz="3200" err="1">
                <a:effectLst/>
                <a:latin typeface="Calibri" panose="020F0502020204030204" pitchFamily="34" charset="0"/>
                <a:ea typeface="Calibri" panose="020F0502020204030204" pitchFamily="34" charset="0"/>
                <a:cs typeface="Times New Roman" panose="02020603050405020304" pitchFamily="18" charset="0"/>
              </a:rPr>
              <a:t>InTune</a:t>
            </a:r>
            <a:r>
              <a:rPr lang="en-US" sz="320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Reduction in support tickets by 45% and improved resolution times by 21%. </a:t>
            </a: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End user productivity savings of over 70 hours per year. + additional savings of 108 hours per year for Microsoft 365 Copilot users. </a:t>
            </a:r>
          </a:p>
          <a:p>
            <a:pPr marL="342900" marR="0" lvl="0" indent="-342900">
              <a:lnSpc>
                <a:spcPct val="107000"/>
              </a:lnSpc>
              <a:spcBef>
                <a:spcPts val="0"/>
              </a:spcBef>
              <a:spcAft>
                <a:spcPts val="0"/>
              </a:spcAft>
              <a:buFont typeface="Symbol" panose="05050102010706020507" pitchFamily="18" charset="2"/>
              <a:buChar cha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1D658A2A-488C-7FDC-FC29-8527D47C748C}"/>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DACDCDD4-743C-3BE6-9C1F-1B5A95999109}"/>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AD464165-603F-F9E1-C063-D2FEB2535293}"/>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57E8EA18-C2F5-245A-5E7E-2B6E01DDEC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10960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D2055-83E9-D490-0110-895BD4DBA9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460255-BB9E-061A-9FB1-E3E499C31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5F011D-77BA-03B2-B91F-A632A23D793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cs typeface="Segoe UI" pitchFamily="34" charset="0"/>
              </a:rPr>
              <a:t>SEB, a l</a:t>
            </a:r>
            <a:r>
              <a:rPr lang="en-US" b="0" i="0" err="1">
                <a:effectLst/>
                <a:latin typeface="SegoeUI"/>
              </a:rPr>
              <a:t>eading</a:t>
            </a:r>
            <a:r>
              <a:rPr lang="en-US" b="0" i="0">
                <a:effectLst/>
                <a:latin typeface="SegoeUI"/>
              </a:rPr>
              <a:t> Nordic banking and financial services provider needed to ensure the tightest security possible for its customer data. SEB based its Zero Trust journey on identity, deploying Microsoft Entra ID and Microsoft Defender solutions.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effectLst/>
                <a:latin typeface="SegoeUI"/>
              </a:rPr>
              <a:t>They’ve been able to make accessing applications across their cloud seamless while reducing risk of unauthorized access.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algn="l">
              <a:lnSpc>
                <a:spcPts val="1800"/>
              </a:lnSpc>
            </a:pPr>
            <a:r>
              <a:rPr lang="en-US" b="0" i="0">
                <a:effectLst/>
                <a:latin typeface="SegoeUI"/>
              </a:rPr>
              <a:t>Hewlett Packard Enterprise (HPE) is a global edge-to-cloud server, storage, and networking equipment manufacturer and IT services company based in Houston, Texas. Its more than 62,000 employees and 25,000-plus contractors help businesses turn data into insights and actions with greater security. </a:t>
            </a:r>
          </a:p>
          <a:p>
            <a:pPr algn="l">
              <a:lnSpc>
                <a:spcPts val="1800"/>
              </a:lnSpc>
            </a:pPr>
            <a:endParaRPr lang="en-US" b="0" i="0">
              <a:effectLst/>
              <a:latin typeface="SegoeUI"/>
            </a:endParaRPr>
          </a:p>
          <a:p>
            <a:pPr algn="l">
              <a:lnSpc>
                <a:spcPts val="1800"/>
              </a:lnSpc>
            </a:pPr>
            <a:r>
              <a:rPr lang="en-US" b="0" i="0">
                <a:effectLst/>
                <a:latin typeface="SegoeUI"/>
              </a:rPr>
              <a:t>HPE knew it needed a cloud-based digital transformation to keep pace with business needs and security risks. The company chose Microsoft based on the capabilities of </a:t>
            </a:r>
            <a:r>
              <a:rPr lang="en-US" b="0" i="0" u="sng">
                <a:solidFill>
                  <a:srgbClr val="0067B8"/>
                </a:solidFill>
                <a:effectLst/>
                <a:latin typeface="SegoeUI"/>
                <a:hlinkClick r:id="rId3"/>
              </a:rPr>
              <a:t>Microsoft Intune</a:t>
            </a:r>
            <a:r>
              <a:rPr lang="en-US" b="0" i="0">
                <a:effectLst/>
                <a:latin typeface="SegoeUI"/>
              </a:rPr>
              <a:t> and accompanying technologies to simplify endpoint management and empower better user experiences. Using the fully cloud-based solution, deployed over 18 months, HPE has increased its agility and responsiveness, yielding significant advantages in its IT operations, cybersecurity, carbon footprint, and user satisfaction. </a:t>
            </a:r>
          </a:p>
          <a:p>
            <a:pPr algn="l">
              <a:lnSpc>
                <a:spcPts val="1800"/>
              </a:lnSpc>
            </a:pPr>
            <a:endParaRPr lang="en-US" b="0" i="0">
              <a:effectLst/>
              <a:latin typeface="SegoeUI"/>
            </a:endParaRPr>
          </a:p>
          <a:p>
            <a:pPr algn="l">
              <a:spcAft>
                <a:spcPts val="1125"/>
              </a:spcAft>
            </a:pPr>
            <a:r>
              <a:rPr lang="en-US" b="0" i="0">
                <a:solidFill>
                  <a:srgbClr val="0067B8"/>
                </a:solidFill>
                <a:effectLst/>
                <a:latin typeface="SegoeUI"/>
              </a:rPr>
              <a:t>Cloud-native endpoint management with Intune was definitely the right choice for us. All the savings we see from comprehensively securing and patching our endpoints, along with all the options and agility we get, and freeing up our IT time for other activities—it all more than pays for itself. </a:t>
            </a:r>
          </a:p>
          <a:p>
            <a:pPr algn="l"/>
            <a:r>
              <a:rPr lang="en-US" b="0" i="0" err="1">
                <a:effectLst/>
                <a:latin typeface="SegoeUI"/>
              </a:rPr>
              <a:t>Kregg</a:t>
            </a:r>
            <a:r>
              <a:rPr lang="en-US" b="0" i="0">
                <a:effectLst/>
                <a:latin typeface="SegoeUI"/>
              </a:rPr>
              <a:t> Nelson: End User Compute Manager</a:t>
            </a:r>
          </a:p>
          <a:p>
            <a:pPr algn="l">
              <a:spcAft>
                <a:spcPts val="1800"/>
              </a:spcAft>
            </a:pPr>
            <a:r>
              <a:rPr lang="en-US" b="0" i="0">
                <a:solidFill>
                  <a:srgbClr val="008272"/>
                </a:solidFill>
                <a:effectLst/>
                <a:latin typeface="SegoeUI"/>
              </a:rPr>
              <a:t>HPE</a:t>
            </a:r>
          </a:p>
          <a:p>
            <a:pPr algn="l">
              <a:lnSpc>
                <a:spcPts val="1800"/>
              </a:lnSpc>
            </a:pPr>
            <a:endParaRPr lang="en-US" b="0" i="0">
              <a:effectLst/>
              <a:latin typeface="SegoeUI"/>
            </a:endParaRPr>
          </a:p>
          <a:p>
            <a:pPr algn="l">
              <a:lnSpc>
                <a:spcPts val="1800"/>
              </a:lnSpc>
            </a:pPr>
            <a:r>
              <a:rPr lang="en-US" b="0" i="0">
                <a:effectLst/>
                <a:latin typeface="SegoeUI"/>
              </a:rPr>
              <a:t>These advantages include more than 60 percent less time spent in endpoint patch adoption and a 70 percent reduction in device setup time for newly hired employees.</a:t>
            </a:r>
          </a:p>
          <a:p>
            <a:pPr algn="l">
              <a:lnSpc>
                <a:spcPts val="1800"/>
              </a:lnSpc>
            </a:pPr>
            <a:endParaRPr lang="en-US" b="0" i="0">
              <a:effectLst/>
              <a:latin typeface="SegoeUI"/>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t>Other case: </a:t>
            </a:r>
            <a:r>
              <a:rPr lang="en-US">
                <a:hlinkClick r:id="rId4"/>
              </a:rPr>
              <a:t>Microsoft Customer Story-Westpac transforms IT and enables secure, inclusive, flexible work with Windows 11 Enterprise and Autopatch</a:t>
            </a:r>
            <a:r>
              <a:rPr lang="en-US"/>
              <a:t> - </a:t>
            </a:r>
            <a:r>
              <a:rPr lang="en-US">
                <a:hlinkClick r:id="rId4"/>
              </a:rPr>
              <a:t>https://customers.microsoft.com/en-us/story/1683252944405589807-westpac-banking-capital-markets</a:t>
            </a:r>
            <a:endParaRPr lang="en-US"/>
          </a:p>
          <a:p>
            <a:pPr algn="l">
              <a:lnSpc>
                <a:spcPts val="1800"/>
              </a:lnSpc>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p:txBody>
      </p:sp>
      <p:sp>
        <p:nvSpPr>
          <p:cNvPr id="4" name="Slide Number Placeholder 3">
            <a:extLst>
              <a:ext uri="{FF2B5EF4-FFF2-40B4-BE49-F238E27FC236}">
                <a16:creationId xmlns:a16="http://schemas.microsoft.com/office/drawing/2014/main" id="{2768614F-76EC-5421-ED8D-F4742F78B053}"/>
              </a:ext>
            </a:extLst>
          </p:cNvPr>
          <p:cNvSpPr>
            <a:spLocks noGrp="1"/>
          </p:cNvSpPr>
          <p:nvPr>
            <p:ph type="sldNum" sz="quarter" idx="5"/>
          </p:nvPr>
        </p:nvSpPr>
        <p:spPr/>
        <p:txBody>
          <a:bodyPr/>
          <a:lstStyle/>
          <a:p>
            <a:fld id="{53004FF6-27C1-45FC-AE90-1CEB68258FD2}" type="slidenum">
              <a:rPr lang="en-US" smtClean="0"/>
              <a:t>26</a:t>
            </a:fld>
            <a:endParaRPr lang="en-US"/>
          </a:p>
        </p:txBody>
      </p:sp>
    </p:spTree>
    <p:extLst>
      <p:ext uri="{BB962C8B-B14F-4D97-AF65-F5344CB8AC3E}">
        <p14:creationId xmlns:p14="http://schemas.microsoft.com/office/powerpoint/2010/main" val="3899258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CAFB1-15A9-43BE-8A01-65D66DA369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84CEE-6807-7D3D-2766-CFBB07D92F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9246D6-10B4-FEBB-0EDF-A9CCDD4C7196}"/>
              </a:ext>
            </a:extLst>
          </p:cNvPr>
          <p:cNvSpPr>
            <a:spLocks noGrp="1"/>
          </p:cNvSpPr>
          <p:nvPr>
            <p:ph type="body" idx="1"/>
          </p:nvPr>
        </p:nvSpPr>
        <p:spPr/>
        <p:txBody>
          <a:bodyPr/>
          <a:lstStyle/>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Finally, with optimized IT enablement, you will empower IT to enhance business performance with a comprehensive suite of tools and optimized cloud infrastructure control that boosts performance, reliability, and safety. </a:t>
            </a:r>
          </a:p>
        </p:txBody>
      </p:sp>
      <p:sp>
        <p:nvSpPr>
          <p:cNvPr id="4" name="Slide Number Placeholder 3">
            <a:extLst>
              <a:ext uri="{FF2B5EF4-FFF2-40B4-BE49-F238E27FC236}">
                <a16:creationId xmlns:a16="http://schemas.microsoft.com/office/drawing/2014/main" id="{4D2A213C-64C2-517B-A3E3-6F9C5A997C1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077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33428-919D-4D48-5633-1D22C2F900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F0A19C-72F4-2770-E755-04BB816E8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9C849-D8CA-489C-D799-E655AEF2FD92}"/>
              </a:ext>
            </a:extLst>
          </p:cNvPr>
          <p:cNvSpPr>
            <a:spLocks noGrp="1"/>
          </p:cNvSpPr>
          <p:nvPr>
            <p:ph type="body" idx="1"/>
          </p:nvPr>
        </p:nvSpPr>
        <p:spPr/>
        <p:txBody>
          <a:bodyPr/>
          <a:lstStyle/>
          <a:p>
            <a:r>
              <a:rPr lang="en-US" sz="900">
                <a:solidFill>
                  <a:srgbClr val="000000"/>
                </a:solidFill>
                <a:latin typeface="Segoe UI" panose="020B0502040204020203" pitchFamily="34" charset="0"/>
              </a:rPr>
              <a:t>When we think about optimizing IT enablement, on the surface it seems like enabling employees to use the apps and solutions they prefer to get work done would be a good thing. However, as more disconnected or disparate point solutions are used by organizations, their complexity also rises. </a:t>
            </a:r>
          </a:p>
          <a:p>
            <a:endParaRPr lang="en-US" sz="900">
              <a:solidFill>
                <a:srgbClr val="000000"/>
              </a:solidFill>
              <a:latin typeface="Segoe UI" panose="020B0502040204020203" pitchFamily="34" charset="0"/>
            </a:endParaRPr>
          </a:p>
          <a:p>
            <a:r>
              <a:rPr lang="en-US" sz="900">
                <a:solidFill>
                  <a:srgbClr val="000000"/>
                </a:solidFill>
                <a:latin typeface="Segoe UI" panose="020B0502040204020203" pitchFamily="34" charset="0"/>
              </a:rPr>
              <a:t>This complexity creates a few issues so when you can reduce the amount of tools and vendors IT has to manage, you can also not only increase visibility of your infrastructure but also reduce risks. </a:t>
            </a:r>
          </a:p>
          <a:p>
            <a:endParaRPr lang="en-US" sz="900">
              <a:solidFill>
                <a:srgbClr val="000000"/>
              </a:solidFill>
              <a:latin typeface="Segoe UI" panose="020B0502040204020203" pitchFamily="34" charset="0"/>
            </a:endParaRPr>
          </a:p>
          <a:p>
            <a:r>
              <a:rPr lang="en-US" sz="900">
                <a:solidFill>
                  <a:srgbClr val="000000"/>
                </a:solidFill>
                <a:latin typeface="Segoe UI" panose="020B0502040204020203" pitchFamily="34" charset="0"/>
              </a:rPr>
              <a:t>Looking first at just data security – which we have covered is critical for organizations – on average, organizations juggle 12 different data security solutions. This creates added complexity that increase their vulnerability. </a:t>
            </a:r>
          </a:p>
          <a:p>
            <a:endParaRPr lang="en-US" sz="900">
              <a:solidFill>
                <a:srgbClr val="000000"/>
              </a:solidFill>
              <a:latin typeface="Segoe UI" panose="020B0502040204020203" pitchFamily="34" charset="0"/>
            </a:endParaRPr>
          </a:p>
          <a:p>
            <a:r>
              <a:rPr lang="en-US" sz="900">
                <a:solidFill>
                  <a:srgbClr val="000000"/>
                </a:solidFill>
                <a:latin typeface="Segoe UI" panose="020B0502040204020203" pitchFamily="34" charset="0"/>
              </a:rPr>
              <a:t>This is true across other solutions across the organization. And this increase in solution use is driving 21% of decision makes to see the lack of a consolidated and comprehensive visibility caused by these disparate tools as their biggest challenge and risk. </a:t>
            </a:r>
          </a:p>
          <a:p>
            <a:endParaRPr lang="en-US" sz="900">
              <a:solidFill>
                <a:srgbClr val="000000"/>
              </a:solidFill>
              <a:latin typeface="Segoe UI" panose="020B0502040204020203" pitchFamily="34" charset="0"/>
            </a:endParaRPr>
          </a:p>
          <a:p>
            <a:r>
              <a:rPr lang="en-US" sz="900">
                <a:solidFill>
                  <a:srgbClr val="000000"/>
                </a:solidFill>
                <a:latin typeface="Segoe UI" panose="020B0502040204020203" pitchFamily="34" charset="0"/>
              </a:rPr>
              <a:t>And we see this in proven out with data. Organizations that use 16 or more point solutions are experiencing 2.8x as many data security incidents as those using fewer tools. </a:t>
            </a:r>
          </a:p>
          <a:p>
            <a:endParaRPr lang="en-US" sz="900">
              <a:solidFill>
                <a:srgbClr val="000000"/>
              </a:solidFill>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a:solidFill>
                  <a:srgbClr val="000000"/>
                </a:solidFill>
                <a:effectLst/>
                <a:latin typeface="Segoe UI" panose="020B0502040204020203" pitchFamily="34" charset="0"/>
              </a:rPr>
              <a:t>These fragmented solutions make it difficult to understand data security posture since data is isolated and disparate workflows could limit comprehensive visibility into potential risks. When tools don’t integrate, data security teams have to build processes to correlate data and establish a cohesive view of risks, which can lead to blind spots and make it challenging to detect and mitigate risks effectively.</a:t>
            </a:r>
          </a:p>
          <a:p>
            <a:endParaRPr lang="en-US" sz="900">
              <a:solidFill>
                <a:srgbClr val="000000"/>
              </a:solidFill>
              <a:latin typeface="Segoe UI" panose="020B0502040204020203" pitchFamily="34" charset="0"/>
            </a:endParaRPr>
          </a:p>
          <a:p>
            <a:r>
              <a:rPr lang="en-US" sz="900">
                <a:solidFill>
                  <a:srgbClr val="000000"/>
                </a:solidFill>
                <a:latin typeface="Segoe UI" panose="020B0502040204020203" pitchFamily="34" charset="0"/>
              </a:rPr>
              <a:t>This is why finding ways to consolidated and remove complexity from your infrastructure is critical to not just boost performance and reliability, but also to reduce your organizations risks. In addition, when you consolidate tools, you can also reduce the cost on per user licensing when you are able to eliminate now-redundant solutions. </a:t>
            </a:r>
            <a:endParaRPr lang="en-US" sz="800"/>
          </a:p>
          <a:p>
            <a:endParaRPr lang="en-US" sz="8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5E1C6CD0-F825-FB36-8920-B03773354BE9}"/>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606737CC-CFA3-0D00-7F26-A22BEAD4D855}"/>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6B4A561-4238-0FD3-5D9C-43F587126E6E}"/>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93A0B719-F707-F55A-2CBD-82EC4BBB2810}"/>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80457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C38C9-64AC-9FF1-2709-5D1C3452B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A76E21-78AD-BE2B-49BD-E302C7683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234F2-E7BD-D687-73B1-C62C5C06155E}"/>
              </a:ext>
            </a:extLst>
          </p:cNvPr>
          <p:cNvSpPr>
            <a:spLocks noGrp="1"/>
          </p:cNvSpPr>
          <p:nvPr>
            <p:ph type="body" idx="1"/>
          </p:nvPr>
        </p:nvSpPr>
        <p:spPr/>
        <p: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kern="1200" baseline="0" noProof="0">
                <a:solidFill>
                  <a:schemeClr val="tx1"/>
                </a:solidFill>
                <a:latin typeface="Segoe UI"/>
                <a:ea typeface="+mn-ea"/>
                <a:cs typeface="+mn-cs"/>
              </a:rPr>
              <a:t>With Microsoft 365 E3, you will be able to optimize IT enablement to empower IT to enhance business performance. There is so much more that it enables, but you will be able to:</a:t>
            </a: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i="1" u="none" strike="noStrike" kern="1200" baseline="0" noProof="0">
              <a:solidFill>
                <a:schemeClr val="tx1"/>
              </a:solidFill>
              <a:effectLst/>
              <a:latin typeface="Segoe UI"/>
              <a:ea typeface="+mn-ea"/>
              <a:cs typeface="+mn-cs"/>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i="1" u="none" strike="noStrike" kern="1200" baseline="0" noProof="0">
                <a:solidFill>
                  <a:schemeClr val="tx1"/>
                </a:solidFill>
                <a:effectLst/>
                <a:latin typeface="Segoe UI"/>
                <a:ea typeface="+mn-ea"/>
                <a:cs typeface="+mn-cs"/>
              </a:rPr>
              <a:t>1. Reduce IT costs and complexities by streamlining app, endpoint, and identity management </a:t>
            </a:r>
            <a:r>
              <a:rPr lang="en-US" sz="1800" kern="100">
                <a:effectLst/>
                <a:latin typeface="Segoe UI" panose="020B0502040204020203" pitchFamily="34" charset="0"/>
                <a:ea typeface="Aptos" panose="020B0004020202020204" pitchFamily="34" charset="0"/>
                <a:cs typeface="Arial" panose="020B0604020202020204" pitchFamily="34" charset="0"/>
              </a:rPr>
              <a:t>across the organization - in the cloud, on-prem, and for company-owned or personal devices </a:t>
            </a:r>
            <a:r>
              <a:rPr lang="en-US" sz="1800" kern="100">
                <a:effectLst/>
                <a:latin typeface="Segoe UI" panose="020B0502040204020203" pitchFamily="34" charset="0"/>
                <a:ea typeface="Aptos" panose="020B0004020202020204" pitchFamily="34" charset="0"/>
                <a:cs typeface="Segoe UI" panose="020B0502040204020203" pitchFamily="34" charset="0"/>
              </a:rPr>
              <a:t>–</a:t>
            </a:r>
            <a:r>
              <a:rPr lang="en-US" sz="1800" kern="100">
                <a:effectLst/>
                <a:latin typeface="Segoe UI" panose="020B0502040204020203" pitchFamily="34" charset="0"/>
                <a:ea typeface="Aptos" panose="020B0004020202020204" pitchFamily="34" charset="0"/>
                <a:cs typeface="Arial" panose="020B0604020202020204" pitchFamily="34" charset="0"/>
              </a:rPr>
              <a:t> in one place, seamlessly balancing employees bring-your-own-device (BYOD) while controlling unauthorized access and use without interrupting the flow of work. </a:t>
            </a:r>
            <a:endParaRPr lang="en-US" sz="18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i="1" u="none" strike="noStrike">
              <a:effectLst/>
              <a:latin typeface="Arial" panose="020B0604020202020204" pitchFamily="34" charset="0"/>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i="1" u="none" strike="noStrike">
                <a:effectLst/>
                <a:latin typeface="Arial" panose="020B0604020202020204" pitchFamily="34" charset="0"/>
              </a:rPr>
              <a:t>2. You will be able to help IT save time by enabling automatic updated of Microsoft 365 apps, Windows, Teams, and Edge apps as well as maintain security and deployments with Windows Autopatch and Autopilot. </a:t>
            </a: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i="1" u="none" strike="noStrike">
              <a:effectLst/>
              <a:latin typeface="Arial" panose="020B0604020202020204" pitchFamily="34" charset="0"/>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i="1" u="none" strike="noStrike">
                <a:effectLst/>
                <a:latin typeface="Arial" panose="020B0604020202020204" pitchFamily="34" charset="0"/>
              </a:rPr>
              <a:t>3. You’ll be able to proactively improve the end user experiences and enhance secure collaboration from any device with endpoint analytics that highlight device performance and health, as well as enable employees to work whenever, wherever, however they need from any device while maintaining protection of corporate data – without interrupting their flow of work. </a:t>
            </a:r>
          </a:p>
          <a:p>
            <a:pPr marL="0" marR="0" lvl="0" indent="0" algn="l" defTabSz="932742" rtl="0" eaLnBrk="1" fontAlgn="base" latinLnBrk="0" hangingPunct="1">
              <a:lnSpc>
                <a:spcPct val="100000"/>
              </a:lnSpc>
              <a:spcBef>
                <a:spcPts val="0"/>
              </a:spcBef>
              <a:spcAft>
                <a:spcPts val="0"/>
              </a:spcAft>
              <a:buClrTx/>
              <a:buSzTx/>
              <a:buFontTx/>
              <a:buNone/>
              <a:tabLst/>
              <a:defRPr/>
            </a:pPr>
            <a:endParaRPr lang="en-US" sz="1200" b="0" i="1" u="none" strike="noStrike">
              <a:effectLst/>
              <a:latin typeface="Arial" panose="020B0604020202020204" pitchFamily="34" charset="0"/>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sz="1200" b="0" i="1" u="none" strike="noStrike">
                <a:effectLst/>
                <a:latin typeface="Arial" panose="020B0604020202020204" pitchFamily="34" charset="0"/>
              </a:rPr>
              <a:t>4. And finally, you’ll be able to help reduce the load on IT and keep employees connected to the tools/resources they need with employee password self-service portals and enabling them to choose </a:t>
            </a:r>
            <a:r>
              <a:rPr lang="en-US" sz="1200" b="0" i="1" u="none" strike="noStrike" err="1">
                <a:effectLst/>
                <a:latin typeface="Arial" panose="020B0604020202020204" pitchFamily="34" charset="0"/>
              </a:rPr>
              <a:t>passwordless</a:t>
            </a:r>
            <a:r>
              <a:rPr lang="en-US" sz="1200" b="0" i="1" u="none" strike="noStrike">
                <a:effectLst/>
                <a:latin typeface="Arial" panose="020B0604020202020204" pitchFamily="34" charset="0"/>
              </a:rPr>
              <a:t> sign-in options like Windows Hello. </a:t>
            </a:r>
          </a:p>
        </p:txBody>
      </p:sp>
      <p:sp>
        <p:nvSpPr>
          <p:cNvPr id="4" name="Slide Number Placeholder 3">
            <a:extLst>
              <a:ext uri="{FF2B5EF4-FFF2-40B4-BE49-F238E27FC236}">
                <a16:creationId xmlns:a16="http://schemas.microsoft.com/office/drawing/2014/main" id="{E5E5A37B-D139-09DC-AA3B-961ED4A5E95E}"/>
              </a:ext>
            </a:extLst>
          </p:cNvPr>
          <p:cNvSpPr>
            <a:spLocks noGrp="1"/>
          </p:cNvSpPr>
          <p:nvPr>
            <p:ph type="sldNum" sz="quarter" idx="5"/>
          </p:nvPr>
        </p:nvSpPr>
        <p:spPr/>
        <p:txBody>
          <a:bodyPr/>
          <a:lstStyle/>
          <a:p>
            <a:fld id="{6308AB7F-07C4-455E-B62C-7C2E0E5319F4}" type="slidenum">
              <a:rPr lang="en-US" smtClean="0"/>
              <a:t>29</a:t>
            </a:fld>
            <a:endParaRPr lang="en-US"/>
          </a:p>
        </p:txBody>
      </p:sp>
    </p:spTree>
    <p:extLst>
      <p:ext uri="{BB962C8B-B14F-4D97-AF65-F5344CB8AC3E}">
        <p14:creationId xmlns:p14="http://schemas.microsoft.com/office/powerpoint/2010/main" val="2540916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08AB7F-07C4-455E-B62C-7C2E0E5319F4}" type="slidenum">
              <a:rPr lang="en-US" smtClean="0"/>
              <a:t>3</a:t>
            </a:fld>
            <a:endParaRPr lang="en-US"/>
          </a:p>
        </p:txBody>
      </p:sp>
    </p:spTree>
    <p:extLst>
      <p:ext uri="{BB962C8B-B14F-4D97-AF65-F5344CB8AC3E}">
        <p14:creationId xmlns:p14="http://schemas.microsoft.com/office/powerpoint/2010/main" val="21518479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976DA-E90F-C6F4-4846-86DD917E32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2AA19E-FCEA-527B-D56F-73F77CDF5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7634B7-FA50-4BD7-2B19-E71AAD5660E6}"/>
              </a:ext>
            </a:extLst>
          </p:cNvPr>
          <p:cNvSpPr>
            <a:spLocks noGrp="1"/>
          </p:cNvSpPr>
          <p:nvPr>
            <p:ph type="body" idx="1"/>
          </p:nvPr>
        </p:nvSpPr>
        <p:spPr/>
        <p:txBody>
          <a:bodyPr/>
          <a:lstStyle/>
          <a:p>
            <a:pPr marL="0" marR="0">
              <a:lnSpc>
                <a:spcPct val="107000"/>
              </a:lnSpc>
              <a:spcBef>
                <a:spcPts val="0"/>
              </a:spcBef>
              <a:spcAft>
                <a:spcPts val="800"/>
              </a:spcAft>
            </a:pPr>
            <a:r>
              <a:rPr lang="en-US" sz="3200" b="0">
                <a:effectLst/>
                <a:latin typeface="Calibri" panose="020F0502020204030204" pitchFamily="34" charset="0"/>
                <a:ea typeface="Calibri" panose="020F0502020204030204" pitchFamily="34" charset="0"/>
                <a:cs typeface="Times New Roman" panose="02020603050405020304" pitchFamily="18" charset="0"/>
              </a:rPr>
              <a:t>And there is a very real, economic impact of deploying Microsoft 365 E3. </a:t>
            </a:r>
          </a:p>
          <a:p>
            <a:pPr marL="0" marR="0">
              <a:lnSpc>
                <a:spcPct val="107000"/>
              </a:lnSpc>
              <a:spcBef>
                <a:spcPts val="0"/>
              </a:spcBef>
              <a:spcAft>
                <a:spcPts val="800"/>
              </a:spcAft>
            </a:pPr>
            <a:endParaRPr lang="en-US" sz="3200" b="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200" b="0">
                <a:effectLst/>
                <a:latin typeface="Calibri" panose="020F0502020204030204" pitchFamily="34" charset="0"/>
                <a:ea typeface="Calibri" panose="020F0502020204030204" pitchFamily="34" charset="0"/>
                <a:cs typeface="Times New Roman" panose="02020603050405020304" pitchFamily="18" charset="0"/>
              </a:rPr>
              <a:t>A</a:t>
            </a:r>
            <a:r>
              <a:rPr lang="en-US" sz="3200">
                <a:effectLst/>
                <a:latin typeface="Calibri" panose="020F0502020204030204" pitchFamily="34" charset="0"/>
                <a:ea typeface="Calibri" panose="020F0502020204030204" pitchFamily="34" charset="0"/>
                <a:cs typeface="Times New Roman" panose="02020603050405020304" pitchFamily="18" charset="0"/>
              </a:rPr>
              <a:t>ccording to Forrester Consulting research on the Total Economic Impact of Microsoft 365 E3, commissioned by Microsoft in December 2024 customers report: </a:t>
            </a:r>
          </a:p>
          <a:p>
            <a:pPr marL="0" marR="0">
              <a:lnSpc>
                <a:spcPct val="107000"/>
              </a:lnSpc>
              <a:spcBef>
                <a:spcPts val="0"/>
              </a:spcBef>
              <a:spcAft>
                <a:spcPts val="800"/>
              </a:spcAft>
            </a:pPr>
            <a:endParaRPr lang="en-US" sz="3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$60 per user per month savings from vendor consolidation under Microsoft 365 E3 and Microsoft Teams (Teams is an add-on </a:t>
            </a:r>
            <a:r>
              <a:rPr lang="en-US" sz="3200" err="1">
                <a:effectLst/>
                <a:latin typeface="Calibri" panose="020F0502020204030204" pitchFamily="34" charset="0"/>
                <a:ea typeface="Calibri" panose="020F0502020204030204" pitchFamily="34" charset="0"/>
                <a:cs typeface="Times New Roman" panose="02020603050405020304" pitchFamily="18" charset="0"/>
              </a:rPr>
              <a:t>sku</a:t>
            </a:r>
            <a:r>
              <a:rPr lang="en-US" sz="3200">
                <a:effectLst/>
                <a:latin typeface="Calibri" panose="020F0502020204030204" pitchFamily="34" charset="0"/>
                <a:ea typeface="Calibri" panose="020F0502020204030204" pitchFamily="34" charset="0"/>
                <a:cs typeface="Times New Roman" panose="02020603050405020304" pitchFamily="18" charset="0"/>
              </a:rPr>
              <a:t>) – enabling organizations to eliminate now redundant licenses for communication, collaboration, file sharing, endpoint management, email storage, mobile device management, identity and access management, information encryption and labeling, and endpoint protection. </a:t>
            </a: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19.6% endpoint deployment and management time savings of 19.6% with tools like Windows Autopilot, Autopatch, and Microsoft </a:t>
            </a:r>
            <a:r>
              <a:rPr lang="en-US" sz="3200" err="1">
                <a:effectLst/>
                <a:latin typeface="Calibri" panose="020F0502020204030204" pitchFamily="34" charset="0"/>
                <a:ea typeface="Calibri" panose="020F0502020204030204" pitchFamily="34" charset="0"/>
                <a:cs typeface="Times New Roman" panose="02020603050405020304" pitchFamily="18" charset="0"/>
              </a:rPr>
              <a:t>InTune</a:t>
            </a:r>
            <a:r>
              <a:rPr lang="en-US" sz="320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Reduction in support tickets by 45% and improved resolution times by 21%. </a:t>
            </a:r>
          </a:p>
          <a:p>
            <a:pPr marL="342900" marR="0" lvl="0" indent="-342900">
              <a:lnSpc>
                <a:spcPct val="107000"/>
              </a:lnSpc>
              <a:spcBef>
                <a:spcPts val="0"/>
              </a:spcBef>
              <a:spcAft>
                <a:spcPts val="0"/>
              </a:spcAft>
              <a:buFont typeface="Symbol" panose="05050102010706020507" pitchFamily="18" charset="2"/>
              <a:buChar char=""/>
            </a:pPr>
            <a:r>
              <a:rPr lang="en-US" sz="3200">
                <a:effectLst/>
                <a:latin typeface="Calibri" panose="020F0502020204030204" pitchFamily="34" charset="0"/>
                <a:ea typeface="Calibri" panose="020F0502020204030204" pitchFamily="34" charset="0"/>
                <a:cs typeface="Times New Roman" panose="02020603050405020304" pitchFamily="18" charset="0"/>
              </a:rPr>
              <a:t>End user productivity savings of over 70 hours per year. + additional savings of 108 hours per year for Microsoft 365 Copilot users. </a:t>
            </a:r>
          </a:p>
          <a:p>
            <a:pPr marL="342900" marR="0" lvl="0" indent="-342900">
              <a:lnSpc>
                <a:spcPct val="107000"/>
              </a:lnSpc>
              <a:spcBef>
                <a:spcPts val="0"/>
              </a:spcBef>
              <a:spcAft>
                <a:spcPts val="0"/>
              </a:spcAft>
              <a:buFont typeface="Symbol" panose="05050102010706020507" pitchFamily="18" charset="2"/>
              <a:buChar cha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224E0D37-E727-9D36-9776-F64324FCE88F}"/>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81242FD6-BBDF-2736-4ADE-8729EEE1192C}"/>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FEC0B91-8626-6C2C-4CF8-49EB676F0677}"/>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792979A8-79B1-30AF-0157-8708D0BCE4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34440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7D0E4-D867-E948-9B97-C03789499D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B0D122-48D0-92DF-1E79-A30D7C0C6E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D3746-2A20-1A85-5B96-EFEAB47649F9}"/>
              </a:ext>
            </a:extLst>
          </p:cNvPr>
          <p:cNvSpPr>
            <a:spLocks noGrp="1"/>
          </p:cNvSpPr>
          <p:nvPr>
            <p:ph type="body" idx="1"/>
          </p:nvPr>
        </p:nvSpPr>
        <p:spPr/>
        <p:txBody>
          <a:bodyPr/>
          <a:lstStyle/>
          <a:p>
            <a:r>
              <a:rPr lang="en-US" b="0" i="0">
                <a:effectLst/>
                <a:latin typeface="SegoeUI"/>
              </a:rPr>
              <a:t>ENGIE, a French multinational electric utility company, stands as a global reference in low-carbon energy and services. With a workforce of 97,000 employees, ENGIE is deeply committed to accelerating the transition toward a carbon-neutral world by reducing energy consumption and implementing more environmentally friendly solutions. This dedication is embodied in its purpose, which seeks to harmonize economic performance with a positive impact on people and the planet.</a:t>
            </a:r>
          </a:p>
          <a:p>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effectLst/>
                <a:latin typeface="SegoeUI"/>
              </a:rPr>
              <a:t>ENGIE migrated 45,000 devices to a cloud-managed environment with Windows 11 and Intune. It incorporated security features like Windows Hello for Business and Zero Trust architecture. Windows Autopilot for provisioning devices improved efficiency and sustainability. Previously m</a:t>
            </a:r>
            <a:r>
              <a:rPr lang="en-US" b="0" i="0">
                <a:effectLst/>
                <a:latin typeface="SegoeUI"/>
              </a:rPr>
              <a:t>anaging an older Windows 10 environment, which relied heavily on Windows Server Active Directory on-premises and VPN for management and updates, posed initial challenges. However, transitioning to a fully cloud-managed environment using Windows 11 and Intune eliminated these dependencies, significantly simplifying IT operations.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effectLst/>
                <a:latin typeface="SegoeUI"/>
              </a:rPr>
              <a:t>Intune cut support tickets and eased service desk load. Security has been fortified with Windows Hello for Business. Users praised Windows 11 for biometric authentication and patch management. Windows Autopilot reduced provisioning time and improved compatibility.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effectLst/>
                <a:latin typeface="SegoeUI"/>
              </a:rPr>
              <a:t>The company plans to transform an additional 33,000 devices by the end of 2026, supporting around 78,000 devices in total. This transition improved efficiency, security, and sustainability, supporting ENGIE’s Net Zero Carbon goal by 2045. Enhanced remote management, advanced security features like Windows Hello for Business, and streamlined operations led to significant reductions in support tickets and positive user feedback. </a:t>
            </a:r>
            <a:endParaRPr lang="en-US" sz="1200">
              <a:solidFill>
                <a:srgbClr val="008272"/>
              </a:solidFill>
              <a:latin typeface="Segoe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effectLst/>
              <a:latin typeface="SegoeUI"/>
            </a:endParaRPr>
          </a:p>
          <a:p>
            <a:r>
              <a:rPr lang="en-US" b="0" i="0">
                <a:effectLst/>
                <a:latin typeface="SegoeUI"/>
              </a:rPr>
              <a:t>Additional Quotes:</a:t>
            </a:r>
          </a:p>
          <a:p>
            <a:pPr algn="l">
              <a:spcAft>
                <a:spcPts val="1125"/>
              </a:spcAft>
            </a:pPr>
            <a:r>
              <a:rPr lang="en-US" b="0" i="0">
                <a:solidFill>
                  <a:srgbClr val="0067B8"/>
                </a:solidFill>
                <a:effectLst/>
                <a:latin typeface="SegoeUI"/>
              </a:rPr>
              <a:t>The built-in security features of Windows 11, such as hardware-based isolation, encryption, and malware protection, have made our security posture stronger. </a:t>
            </a:r>
          </a:p>
          <a:p>
            <a:pPr algn="l"/>
            <a:r>
              <a:rPr lang="en-US" b="0" i="0">
                <a:effectLst/>
                <a:latin typeface="SegoeUI"/>
              </a:rPr>
              <a:t>Alexis </a:t>
            </a:r>
            <a:r>
              <a:rPr lang="en-US" b="0" i="0" err="1">
                <a:effectLst/>
                <a:latin typeface="SegoeUI"/>
              </a:rPr>
              <a:t>Hurlot</a:t>
            </a:r>
            <a:r>
              <a:rPr lang="en-US" b="0" i="0">
                <a:effectLst/>
                <a:latin typeface="SegoeUI"/>
              </a:rPr>
              <a:t>: Workplace Experts Team Leader - </a:t>
            </a:r>
            <a:r>
              <a:rPr lang="en-US" b="0" i="0">
                <a:solidFill>
                  <a:srgbClr val="008272"/>
                </a:solidFill>
                <a:effectLst/>
                <a:latin typeface="SegoeUI"/>
              </a:rPr>
              <a:t>ENGIE</a:t>
            </a:r>
          </a:p>
          <a:p>
            <a:endParaRPr lang="en-US" b="0" i="0">
              <a:effectLst/>
              <a:latin typeface="SegoeUI"/>
            </a:endParaRPr>
          </a:p>
          <a:p>
            <a:r>
              <a:rPr lang="en-US" b="0" i="0">
                <a:effectLst/>
                <a:latin typeface="SegoeUI"/>
              </a:rPr>
              <a:t>“This has reduced our service desk workload significantly.” Alexis highlights that the deployment of Windows Hello for Business not only enhanced user authentication but also played a crucial role in reducing authentication incidents. “We have significantly reduced authentication-related support incidents by up to 20%,” she says. </a:t>
            </a:r>
            <a:endParaRPr lang="en-US" b="0" i="0">
              <a:solidFill>
                <a:srgbClr val="0067B8"/>
              </a:solidFill>
              <a:effectLst/>
              <a:latin typeface="SegoeUI"/>
            </a:endParaRPr>
          </a:p>
          <a:p>
            <a:pPr algn="l"/>
            <a:r>
              <a:rPr lang="en-US" b="0" i="0">
                <a:effectLst/>
                <a:latin typeface="SegoeUI"/>
              </a:rPr>
              <a:t>Laetitia Berard: Digital Workplace Director - </a:t>
            </a:r>
            <a:r>
              <a:rPr lang="en-US" b="0" i="0">
                <a:solidFill>
                  <a:srgbClr val="008272"/>
                </a:solidFill>
                <a:effectLst/>
                <a:latin typeface="SegoeUI"/>
              </a:rPr>
              <a:t>ENGIE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effectLst/>
                <a:latin typeface="SegoeUI"/>
              </a:rPr>
              <a:t>Carlsberg is a brewer headquartered in Copenhagen, Denmark, dating back to 1847. Today, the business employs more than 31,000 people and oversees 140 brands in more than 125 markets globally. Carlsberg embraced Windows 11 Enterprise, Microsoft Intune, Windows 365, and Windows Autopilot to usher in a modernized, more flexible era of work at the company. Today, the business provides highly secure employee experiences, streamlined onboarding, and saves 30 minutes per device while provisioning.</a:t>
            </a:r>
          </a:p>
          <a:p>
            <a:endParaRPr lang="en-US" b="0" i="0">
              <a:effectLst/>
              <a:latin typeface="SegoeUI"/>
            </a:endParaRPr>
          </a:p>
          <a:p>
            <a:r>
              <a:rPr lang="en-US" b="0" i="0">
                <a:effectLst/>
                <a:latin typeface="SegoeUI"/>
              </a:rPr>
              <a:t>For endpoint management, the business embraced Microsoft Intune, along with Windows 11 Enterprise for the latest Windows experience for employees across the company. When it came to deploying and provisioning its 18,500 devices globally, Carlsberg saw an opportunity to create a more efficient process using Windows Autopilot.</a:t>
            </a:r>
          </a:p>
          <a:p>
            <a:endParaRPr lang="en-US">
              <a:latin typeface="SegoeUI"/>
            </a:endParaRPr>
          </a:p>
          <a:p>
            <a:r>
              <a:rPr lang="en-US" b="0" i="0">
                <a:effectLst/>
                <a:latin typeface="SegoeUI"/>
              </a:rPr>
              <a:t>“The sales force is an important usage scenario for Windows Autopilot,” shares </a:t>
            </a:r>
            <a:r>
              <a:rPr lang="en-US" b="0" i="0" err="1">
                <a:effectLst/>
                <a:latin typeface="SegoeUI"/>
              </a:rPr>
              <a:t>Giriiev</a:t>
            </a:r>
            <a:r>
              <a:rPr lang="en-US" b="0" i="0">
                <a:effectLst/>
                <a:latin typeface="SegoeUI"/>
              </a:rPr>
              <a:t>. “We have used the service to successfully replace laptops for these highly mobile employees in just a few hours. This would not have been possible using our previous solution.” Oleksii </a:t>
            </a:r>
            <a:r>
              <a:rPr lang="en-US" b="0" i="0" err="1">
                <a:effectLst/>
                <a:latin typeface="SegoeUI"/>
              </a:rPr>
              <a:t>Giriiev</a:t>
            </a:r>
            <a:r>
              <a:rPr lang="en-US" b="0" i="0">
                <a:effectLst/>
                <a:latin typeface="SegoeUI"/>
              </a:rPr>
              <a:t>, Service Owner for Endpoint Management and ServiceNow at Carlsberg.</a:t>
            </a:r>
          </a:p>
          <a:p>
            <a:endParaRPr lang="en-US">
              <a:latin typeface="SegoeUI"/>
            </a:endParaRPr>
          </a:p>
          <a:p>
            <a:r>
              <a:rPr lang="en-US">
                <a:latin typeface="SegoeUI"/>
              </a:rPr>
              <a:t>Additional quotes:</a:t>
            </a:r>
          </a:p>
          <a:p>
            <a:pPr algn="l">
              <a:spcAft>
                <a:spcPts val="1800"/>
              </a:spcAft>
            </a:pPr>
            <a:r>
              <a:rPr lang="en-US" b="0" i="0">
                <a:effectLst/>
                <a:latin typeface="SegoeUI"/>
              </a:rPr>
              <a:t>In the past, some employees drove hundreds of kilometers to an office to meet with IT. “All an employee needs now is a Wi-Fi connection and we can provision their device remotely,” says </a:t>
            </a:r>
            <a:r>
              <a:rPr lang="en-US" b="0" i="0" err="1">
                <a:effectLst/>
                <a:latin typeface="SegoeUI"/>
              </a:rPr>
              <a:t>Giriiev</a:t>
            </a:r>
            <a:r>
              <a:rPr lang="en-US" b="0" i="0">
                <a:effectLst/>
                <a:latin typeface="SegoeUI"/>
              </a:rPr>
              <a:t>. “No one has to drive anywhere, which is supportive of our sustainability goals.” </a:t>
            </a:r>
          </a:p>
          <a:p>
            <a:pPr algn="l">
              <a:spcAft>
                <a:spcPts val="1800"/>
              </a:spcAft>
            </a:pPr>
            <a:endParaRPr lang="en-US" b="0" i="0">
              <a:effectLst/>
              <a:latin typeface="SegoeUI"/>
            </a:endParaRPr>
          </a:p>
          <a:p>
            <a:pPr algn="l">
              <a:spcAft>
                <a:spcPts val="1800"/>
              </a:spcAft>
            </a:pPr>
            <a:r>
              <a:rPr lang="en-US" b="0" i="0">
                <a:effectLst/>
                <a:latin typeface="SegoeUI"/>
              </a:rPr>
              <a:t>Carlsberg is adding even more efficiency and further supporting remote work by using Microsoft Intune to manage devices. “With Microsoft Intune, our end-users can install all the permitted applications they need directly to their laptop without waiting for IT on-site support to help them,” says </a:t>
            </a:r>
            <a:r>
              <a:rPr lang="en-US" b="0" i="0" err="1">
                <a:effectLst/>
                <a:latin typeface="SegoeUI"/>
              </a:rPr>
              <a:t>Giriiev</a:t>
            </a:r>
            <a:r>
              <a:rPr lang="en-US" b="0" i="0">
                <a:effectLst/>
                <a:latin typeface="SegoeUI"/>
              </a:rPr>
              <a:t>. </a:t>
            </a:r>
          </a:p>
          <a:p>
            <a:endParaRPr lang="en-US">
              <a:latin typeface="SegoeUI"/>
            </a:endParaRPr>
          </a:p>
          <a:p>
            <a:pPr algn="l">
              <a:lnSpc>
                <a:spcPts val="1800"/>
              </a:lnSpc>
            </a:pPr>
            <a:r>
              <a:rPr lang="en-US" b="0" i="0">
                <a:effectLst/>
                <a:latin typeface="SegoeUI"/>
              </a:rPr>
              <a:t>“Carlsberg has been on a digital transformation journey to move device management from on-premises to the cloud with Microsoft Intune. This also means ensuring employees have the latest operating system, Windows 11 Enterprise, so that they don't need to focus on the technology, but on what the business needs to achieve.“</a:t>
            </a:r>
          </a:p>
          <a:p>
            <a:pPr algn="l">
              <a:lnSpc>
                <a:spcPts val="1800"/>
              </a:lnSpc>
            </a:pPr>
            <a:endParaRPr lang="en-US">
              <a:latin typeface="SegoeUI"/>
            </a:endParaRPr>
          </a:p>
          <a:p>
            <a:pPr>
              <a:lnSpc>
                <a:spcPts val="1800"/>
              </a:lnSpc>
            </a:pPr>
            <a:r>
              <a:rPr lang="en-US" sz="1200" b="0" i="0">
                <a:effectLst/>
                <a:latin typeface="SegoeUI"/>
              </a:rPr>
              <a:t>Oleksii </a:t>
            </a:r>
            <a:r>
              <a:rPr lang="en-US" sz="1200" b="0" i="0" err="1">
                <a:effectLst/>
                <a:latin typeface="SegoeUI"/>
              </a:rPr>
              <a:t>Giriiev</a:t>
            </a:r>
            <a:r>
              <a:rPr lang="en-US" sz="1200" b="0" i="0">
                <a:effectLst/>
                <a:latin typeface="SegoeUI"/>
              </a:rPr>
              <a:t>, Service Owner for Endpoint Management and ServiceNow at Carlsberg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cs typeface="Segoe UI" pitchFamily="34" charset="0"/>
            </a:endParaRPr>
          </a:p>
        </p:txBody>
      </p:sp>
      <p:sp>
        <p:nvSpPr>
          <p:cNvPr id="4" name="Slide Number Placeholder 3">
            <a:extLst>
              <a:ext uri="{FF2B5EF4-FFF2-40B4-BE49-F238E27FC236}">
                <a16:creationId xmlns:a16="http://schemas.microsoft.com/office/drawing/2014/main" id="{98D5AE4E-BD1C-1FEC-592C-420CF19580B1}"/>
              </a:ext>
            </a:extLst>
          </p:cNvPr>
          <p:cNvSpPr>
            <a:spLocks noGrp="1"/>
          </p:cNvSpPr>
          <p:nvPr>
            <p:ph type="sldNum" sz="quarter" idx="5"/>
          </p:nvPr>
        </p:nvSpPr>
        <p:spPr/>
        <p:txBody>
          <a:bodyPr/>
          <a:lstStyle/>
          <a:p>
            <a:fld id="{53004FF6-27C1-45FC-AE90-1CEB68258FD2}" type="slidenum">
              <a:rPr lang="en-US" smtClean="0"/>
              <a:t>31</a:t>
            </a:fld>
            <a:endParaRPr lang="en-US"/>
          </a:p>
        </p:txBody>
      </p:sp>
    </p:spTree>
    <p:extLst>
      <p:ext uri="{BB962C8B-B14F-4D97-AF65-F5344CB8AC3E}">
        <p14:creationId xmlns:p14="http://schemas.microsoft.com/office/powerpoint/2010/main" val="37353109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4689B-E5B1-C3BC-DE84-23A0F10851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7ACF59-BD72-D50A-D8D3-11F71D2B06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2BCD45-5B89-E360-72EA-85B395B4672E}"/>
              </a:ext>
            </a:extLst>
          </p:cNvPr>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900" kern="100">
                <a:effectLst/>
                <a:latin typeface="Segoe UI" panose="020B0502040204020203" pitchFamily="34" charset="0"/>
                <a:ea typeface="Aptos" panose="020B0004020202020204" pitchFamily="34" charset="0"/>
                <a:cs typeface="Arial" panose="020B0604020202020204" pitchFamily="34" charset="0"/>
              </a:rPr>
              <a:t>In closing, Microsoft 365 E3 equips your organization to be successful by securely harnessing the power of productivity tools and AI</a:t>
            </a:r>
            <a:r>
              <a:rPr lang="en-US" sz="900" kern="100">
                <a:effectLst/>
                <a:highlight>
                  <a:srgbClr val="FFFF00"/>
                </a:highlight>
                <a:latin typeface="Segoe UI" panose="020B0502040204020203" pitchFamily="34" charset="0"/>
                <a:ea typeface="Aptos" panose="020B0004020202020204" pitchFamily="34" charset="0"/>
                <a:cs typeface="Arial" panose="020B0604020202020204" pitchFamily="34" charset="0"/>
              </a:rPr>
              <a:t>. </a:t>
            </a: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You will enable teams to transform how they work while reducing security risks with productivity apps and web-grounded AI experiences. </a:t>
            </a: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Next, you will be equipped with AI-ready business protection, enabling you to build a zero-trust foundation that protects your organization and business data while ensuring employees have access to all the tools, resources, and applications they need. </a:t>
            </a:r>
          </a:p>
          <a:p>
            <a:pPr marL="0" marR="0">
              <a:lnSpc>
                <a:spcPct val="115000"/>
              </a:lnSpc>
              <a:spcAft>
                <a:spcPts val="800"/>
              </a:spcAft>
            </a:pPr>
            <a:endParaRPr lang="en-US" sz="900" kern="100">
              <a:effectLst/>
              <a:latin typeface="Aptos" panose="020B00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sz="900" kern="100">
                <a:effectLst/>
                <a:latin typeface="Aptos" panose="020B0004020202020204" pitchFamily="34" charset="0"/>
                <a:ea typeface="Aptos" panose="020B0004020202020204" pitchFamily="34" charset="0"/>
                <a:cs typeface="Arial" panose="020B0604020202020204" pitchFamily="34" charset="0"/>
              </a:rPr>
              <a:t>Finally, you’ll empower IT to enhance business performance with a comprehensive suite of tools and optimized cloud infrastructure control that boosts performance, reliability, and safety. </a:t>
            </a:r>
          </a:p>
        </p:txBody>
      </p:sp>
      <p:sp>
        <p:nvSpPr>
          <p:cNvPr id="4" name="Slide Number Placeholder 3">
            <a:extLst>
              <a:ext uri="{FF2B5EF4-FFF2-40B4-BE49-F238E27FC236}">
                <a16:creationId xmlns:a16="http://schemas.microsoft.com/office/drawing/2014/main" id="{FEDAAD3A-041F-E274-FF77-99EE212102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8640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CF848-54B8-E9C9-704E-3166F06FAD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2E0D9-3DF0-BB41-CADB-A3C06B97C7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A18CE0-919F-9157-B835-36C2F795347B}"/>
              </a:ext>
            </a:extLst>
          </p:cNvPr>
          <p:cNvSpPr>
            <a:spLocks noGrp="1"/>
          </p:cNvSpPr>
          <p:nvPr>
            <p:ph type="body" idx="1"/>
          </p:nvPr>
        </p:nvSpPr>
        <p:spPr/>
        <p:txBody>
          <a:bodyPr/>
          <a:lstStyle/>
          <a:p>
            <a:pPr marL="0" marR="0" lvl="0" indent="0">
              <a:lnSpc>
                <a:spcPct val="107000"/>
              </a:lnSpc>
              <a:spcBef>
                <a:spcPts val="0"/>
              </a:spcBef>
              <a:spcAft>
                <a:spcPts val="0"/>
              </a:spcAft>
              <a:buFont typeface="Symbol" panose="05050102010706020507" pitchFamily="18" charset="2"/>
              <a:buNone/>
            </a:pPr>
            <a:r>
              <a:rPr lang="en-US" sz="3200">
                <a:effectLst/>
                <a:latin typeface="Segoe UI" panose="020B0502040204020203" pitchFamily="34" charset="0"/>
                <a:ea typeface="Times New Roman" panose="02020603050405020304" pitchFamily="18" charset="0"/>
                <a:cs typeface="Segoe UI" panose="020B0502040204020203" pitchFamily="34" charset="0"/>
              </a:rPr>
              <a:t>There is real value in Microsoft 365 E3.</a:t>
            </a:r>
          </a:p>
          <a:p>
            <a:pPr marL="0" marR="0" lvl="0" indent="0">
              <a:lnSpc>
                <a:spcPct val="107000"/>
              </a:lnSpc>
              <a:spcBef>
                <a:spcPts val="0"/>
              </a:spcBef>
              <a:spcAft>
                <a:spcPts val="0"/>
              </a:spcAft>
              <a:buFont typeface="Symbol" panose="05050102010706020507" pitchFamily="18" charset="2"/>
              <a:buNone/>
            </a:pPr>
            <a:endParaRPr lang="en-US" sz="3200">
              <a:latin typeface="Segoe UI" panose="020B0502040204020203" pitchFamily="34" charset="0"/>
              <a:ea typeface="Times New Roman" panose="02020603050405020304" pitchFamily="18" charset="0"/>
              <a:cs typeface="Segoe UI" panose="020B0502040204020203" pitchFamily="34" charset="0"/>
            </a:endParaRPr>
          </a:p>
          <a:p>
            <a:pPr marL="0" marR="0" lvl="0" indent="0">
              <a:lnSpc>
                <a:spcPct val="107000"/>
              </a:lnSpc>
              <a:spcBef>
                <a:spcPts val="0"/>
              </a:spcBef>
              <a:spcAft>
                <a:spcPts val="0"/>
              </a:spcAft>
              <a:buFont typeface="Symbol" panose="05050102010706020507" pitchFamily="18" charset="2"/>
              <a:buNone/>
            </a:pPr>
            <a:r>
              <a:rPr lang="en-US" sz="3200">
                <a:effectLst/>
                <a:latin typeface="Segoe UI" panose="020B0502040204020203" pitchFamily="34" charset="0"/>
                <a:ea typeface="Times New Roman" panose="02020603050405020304" pitchFamily="18" charset="0"/>
                <a:cs typeface="Segoe UI" panose="020B0502040204020203" pitchFamily="34" charset="0"/>
              </a:rPr>
              <a:t>A recent report by Forrester consulting found that Microsoft 365 E3 helps organizations save time and money by streamlining workflows, digitizing, and automating processes, and connecting employees across departments and locations. </a:t>
            </a:r>
            <a:endParaRPr lang="en-US" sz="3200">
              <a:effectLst/>
              <a:latin typeface="Segoe UI" panose="020B0502040204020203" pitchFamily="34" charset="0"/>
              <a:ea typeface="Calibri" panose="020F0502020204030204" pitchFamily="34" charset="0"/>
              <a:cs typeface="Segoe UI" panose="020B0502040204020203" pitchFamily="34" charset="0"/>
            </a:endParaRPr>
          </a:p>
          <a:p>
            <a:pPr marL="342900" marR="0" lvl="0" indent="-342900">
              <a:lnSpc>
                <a:spcPct val="107000"/>
              </a:lnSpc>
              <a:spcBef>
                <a:spcPts val="0"/>
              </a:spcBef>
              <a:spcAft>
                <a:spcPts val="800"/>
              </a:spcAft>
              <a:buFont typeface="Symbol" panose="05050102010706020507" pitchFamily="18" charset="2"/>
              <a:buChar char=""/>
            </a:pPr>
            <a:endParaRPr lang="en-US" sz="3200">
              <a:effectLst/>
              <a:latin typeface="Segoe UI" panose="020B0502040204020203" pitchFamily="34" charset="0"/>
              <a:ea typeface="Calibri" panose="020F0502020204030204" pitchFamily="34" charset="0"/>
              <a:cs typeface="Segoe UI" panose="020B0502040204020203" pitchFamily="34" charset="0"/>
            </a:endParaRPr>
          </a:p>
          <a:p>
            <a:pPr marL="0" marR="0" lvl="0" indent="0">
              <a:lnSpc>
                <a:spcPct val="107000"/>
              </a:lnSpc>
              <a:spcBef>
                <a:spcPts val="0"/>
              </a:spcBef>
              <a:spcAft>
                <a:spcPts val="800"/>
              </a:spcAft>
              <a:buFont typeface="Symbol" panose="05050102010706020507" pitchFamily="18" charset="2"/>
              <a:buNone/>
            </a:pPr>
            <a:r>
              <a:rPr lang="en-US" sz="3200">
                <a:effectLst/>
                <a:latin typeface="Segoe UI" panose="020B0502040204020203" pitchFamily="34" charset="0"/>
                <a:ea typeface="Calibri" panose="020F0502020204030204" pitchFamily="34" charset="0"/>
                <a:cs typeface="Segoe UI" panose="020B0502040204020203" pitchFamily="34" charset="0"/>
              </a:rPr>
              <a:t>In fact,</a:t>
            </a:r>
            <a:r>
              <a:rPr lang="en-US" sz="3200" b="1">
                <a:effectLst/>
                <a:latin typeface="Segoe UI" panose="020B0502040204020203" pitchFamily="34" charset="0"/>
                <a:ea typeface="Calibri" panose="020F0502020204030204" pitchFamily="34" charset="0"/>
                <a:cs typeface="Segoe UI" panose="020B0502040204020203" pitchFamily="34" charset="0"/>
              </a:rPr>
              <a:t> Microsoft 365 E3 </a:t>
            </a:r>
            <a:r>
              <a:rPr lang="en-US" sz="3200">
                <a:effectLst/>
                <a:latin typeface="Segoe UI" panose="020B0502040204020203" pitchFamily="34" charset="0"/>
                <a:ea typeface="Calibri" panose="020F0502020204030204" pitchFamily="34" charset="0"/>
                <a:cs typeface="Segoe UI" panose="020B0502040204020203" pitchFamily="34" charset="0"/>
              </a:rPr>
              <a:t>delivered a 197% return on investment (ROI) over a three-year period, paying for itself in less than six months.  </a:t>
            </a:r>
          </a:p>
          <a:p>
            <a:pPr marL="0" marR="0">
              <a:lnSpc>
                <a:spcPct val="107000"/>
              </a:lnSpc>
              <a:spcBef>
                <a:spcPts val="0"/>
              </a:spcBef>
              <a:spcAft>
                <a:spcPts val="800"/>
              </a:spcAft>
            </a:pPr>
            <a:endParaRPr lang="en-US" sz="3200">
              <a:effectLst/>
              <a:latin typeface="Segoe UI" panose="020B0502040204020203" pitchFamily="34" charset="0"/>
              <a:ea typeface="Calibri" panose="020F0502020204030204" pitchFamily="34" charset="0"/>
              <a:cs typeface="Segoe UI" panose="020B0502040204020203" pitchFamily="34" charset="0"/>
            </a:endParaRPr>
          </a:p>
          <a:p>
            <a:pPr marL="0" marR="0">
              <a:lnSpc>
                <a:spcPct val="107000"/>
              </a:lnSpc>
              <a:spcBef>
                <a:spcPts val="0"/>
              </a:spcBef>
              <a:spcAft>
                <a:spcPts val="800"/>
              </a:spcAft>
            </a:pPr>
            <a:r>
              <a:rPr lang="en-US" sz="3200">
                <a:effectLst/>
                <a:latin typeface="Segoe UI" panose="020B0502040204020203" pitchFamily="34" charset="0"/>
                <a:ea typeface="Calibri" panose="020F0502020204030204" pitchFamily="34" charset="0"/>
                <a:cs typeface="Segoe UI" panose="020B0502040204020203" pitchFamily="34" charset="0"/>
              </a:rPr>
              <a:t>Source: The Forrester Consulting Total Economic Impact™ study commissioned by Microsoft.  Results are for a composite organization based on interviewed customers.</a:t>
            </a:r>
          </a:p>
          <a:p>
            <a:pPr marL="342900" marR="0" lvl="0" indent="-342900">
              <a:lnSpc>
                <a:spcPct val="107000"/>
              </a:lnSpc>
              <a:spcBef>
                <a:spcPts val="0"/>
              </a:spcBef>
              <a:spcAft>
                <a:spcPts val="0"/>
              </a:spcAft>
              <a:buFont typeface="Symbol" panose="05050102010706020507" pitchFamily="18" charset="2"/>
              <a:buChar cha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5ADB24A2-9129-9951-7981-D6F867D9F946}"/>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FD32EE74-74D8-E99E-62B0-8D2EDFF62CF6}"/>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90C06DFE-04E2-9BF6-F9C3-EF65BFD8BDD7}"/>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0C056035-218F-3D7B-980B-4F5BCEFA5F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59775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479F4-EDDF-A874-8F8B-0EB2BCFDE8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65DCFF-7AF3-57B0-0DA5-C3197E3A17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DC6889-86ED-9A04-B651-9E54B1ED4D1E}"/>
              </a:ext>
            </a:extLst>
          </p:cNvPr>
          <p:cNvSpPr>
            <a:spLocks noGrp="1"/>
          </p:cNvSpPr>
          <p:nvPr>
            <p:ph type="body" idx="1"/>
          </p:nvPr>
        </p:nvSpPr>
        <p:spPr/>
        <p:txBody>
          <a:bodyPr/>
          <a:lstStyle/>
          <a:p>
            <a:pPr marL="0" marR="0">
              <a:lnSpc>
                <a:spcPct val="107000"/>
              </a:lnSpc>
              <a:spcBef>
                <a:spcPts val="0"/>
              </a:spcBef>
              <a:spcAft>
                <a:spcPts val="800"/>
              </a:spcAft>
            </a:pPr>
            <a:r>
              <a:rPr lang="en-US" sz="3200">
                <a:effectLst/>
                <a:latin typeface="Segoe UI" panose="020B0502040204020203" pitchFamily="34" charset="0"/>
                <a:ea typeface="Calibri" panose="020F0502020204030204" pitchFamily="34" charset="0"/>
                <a:cs typeface="Segoe UI" panose="020B0502040204020203" pitchFamily="34" charset="0"/>
              </a:rPr>
              <a:t>Now let’s get a bit deeper into the results. After interviewing the target organizations and aggregating their data, Forrester discovered some key savings and benefits.</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$74.9M in End-user productivity improvements</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$52.1M in vendor consolidation savings</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$11.5M in additional user productivity improvements from Microsoft 365 Copilot</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$5.2M from reduced travel and expense</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$3.8M from IT administration and help desk savings</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$3.6M from endpoint deployment and management time savings</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$1.2M from end-user device savings</a:t>
            </a:r>
          </a:p>
          <a:p>
            <a:pPr marL="342900" marR="0" lvl="0" indent="-342900">
              <a:lnSpc>
                <a:spcPct val="107000"/>
              </a:lnSpc>
              <a:spcBef>
                <a:spcPts val="0"/>
              </a:spcBef>
              <a:spcAft>
                <a:spcPts val="0"/>
              </a:spcAft>
              <a:buFont typeface="Symbol" pitchFamily="2" charset="2"/>
              <a:buChar char=""/>
            </a:pPr>
            <a:r>
              <a:rPr lang="en-US" sz="3200">
                <a:effectLst/>
                <a:latin typeface="Segoe UI" panose="020B0502040204020203" pitchFamily="34" charset="0"/>
                <a:ea typeface="Calibri" panose="020F0502020204030204" pitchFamily="34" charset="0"/>
                <a:cs typeface="Segoe UI" panose="020B0502040204020203" pitchFamily="34" charset="0"/>
              </a:rPr>
              <a:t>$0.84M from reduced impact of security breaches</a:t>
            </a:r>
            <a:endParaRPr lang="en-US" sz="3200">
              <a:latin typeface="Segoe UI" panose="020B0502040204020203" pitchFamily="34" charset="0"/>
              <a:ea typeface="Calibri" panose="020F0502020204030204" pitchFamily="34" charset="0"/>
              <a:cs typeface="Segoe UI" panose="020B0502040204020203" pitchFamily="34" charset="0"/>
            </a:endParaRPr>
          </a:p>
          <a:p>
            <a:pPr marR="0" lvl="0">
              <a:lnSpc>
                <a:spcPct val="107000"/>
              </a:lnSpc>
              <a:spcBef>
                <a:spcPts val="0"/>
              </a:spcBef>
              <a:spcAft>
                <a:spcPts val="0"/>
              </a:spcAft>
            </a:pPr>
            <a:endParaRPr lang="en-US" sz="3200">
              <a:effectLst/>
              <a:latin typeface="Segoe UI" panose="020B0502040204020203" pitchFamily="34" charset="0"/>
              <a:ea typeface="Calibri" panose="020F0502020204030204" pitchFamily="34" charset="0"/>
              <a:cs typeface="Segoe UI" panose="020B0502040204020203" pitchFamily="34" charset="0"/>
            </a:endParaRPr>
          </a:p>
          <a:p>
            <a:pPr marL="0" marR="0">
              <a:lnSpc>
                <a:spcPct val="107000"/>
              </a:lnSpc>
              <a:spcBef>
                <a:spcPts val="0"/>
              </a:spcBef>
              <a:spcAft>
                <a:spcPts val="800"/>
              </a:spcAft>
            </a:pPr>
            <a:r>
              <a:rPr lang="en-US" sz="3200">
                <a:effectLst/>
                <a:latin typeface="Segoe UI" panose="020B0502040204020203" pitchFamily="34" charset="0"/>
                <a:ea typeface="Calibri" panose="020F0502020204030204" pitchFamily="34" charset="0"/>
                <a:cs typeface="Segoe UI" panose="020B0502040204020203" pitchFamily="34" charset="0"/>
              </a:rPr>
              <a:t>Overall, that leads to a substantial overall ROI</a:t>
            </a:r>
            <a:r>
              <a:rPr lang="en-US" sz="3200">
                <a:latin typeface="Segoe UI" panose="020B0502040204020203" pitchFamily="34" charset="0"/>
                <a:ea typeface="Calibri" panose="020F0502020204030204" pitchFamily="34" charset="0"/>
                <a:cs typeface="Segoe UI" panose="020B0502040204020203" pitchFamily="34" charset="0"/>
              </a:rPr>
              <a:t> (197%) and </a:t>
            </a:r>
            <a:r>
              <a:rPr lang="en-US" sz="3200">
                <a:effectLst/>
                <a:latin typeface="Segoe UI" panose="020B0502040204020203" pitchFamily="34" charset="0"/>
                <a:ea typeface="Calibri" panose="020F0502020204030204" pitchFamily="34" charset="0"/>
                <a:cs typeface="Segoe UI" panose="020B0502040204020203" pitchFamily="34" charset="0"/>
              </a:rPr>
              <a:t>a payback period of under six months.</a:t>
            </a: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A0796A40-F52D-04EF-9F66-3C780350F6F0}"/>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6A8597B8-2E12-19DE-F509-82186E9CA2F9}"/>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FD08FB2B-0037-6FB3-3AF8-F8AB1D204E49}"/>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64C70521-7444-6812-8601-8CCF5E4B7D5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653742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AC6E0-3A4C-4ABD-E843-5B7B43733A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5D8CD4-A3CD-17E2-6A87-D4E0069220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2FCE08-B1CA-C9B1-B3C3-E70FBD224D2F}"/>
              </a:ext>
            </a:extLst>
          </p:cNvPr>
          <p:cNvSpPr>
            <a:spLocks noGrp="1"/>
          </p:cNvSpPr>
          <p:nvPr>
            <p:ph type="body" idx="1"/>
          </p:nvPr>
        </p:nvSpPr>
        <p:spPr/>
        <p:txBody>
          <a:bodyPr/>
          <a:lstStyle/>
          <a:p>
            <a:pPr algn="l">
              <a:spcAft>
                <a:spcPts val="1125"/>
              </a:spcAft>
            </a:pPr>
            <a:r>
              <a:rPr lang="en-US" b="0" i="0">
                <a:effectLst/>
                <a:latin typeface="SegoeUI"/>
              </a:rPr>
              <a:t>Here is a customer that has seen success in transforming the way they work while becoming one of the top 10 percent most secured companies worldwide in the media and entertainment sector after adopting Microsoft 365 E3.</a:t>
            </a:r>
          </a:p>
          <a:p>
            <a:pPr algn="l">
              <a:spcAft>
                <a:spcPts val="1125"/>
              </a:spcAft>
            </a:pPr>
            <a:endParaRPr lang="en-US" b="0" i="0">
              <a:effectLst/>
              <a:latin typeface="SegoeUI"/>
            </a:endParaRPr>
          </a:p>
          <a:p>
            <a:pPr algn="l">
              <a:spcAft>
                <a:spcPts val="1125"/>
              </a:spcAft>
            </a:pPr>
            <a:r>
              <a:rPr lang="en-US" b="0" i="0">
                <a:effectLst/>
                <a:latin typeface="SegoeUI"/>
              </a:rPr>
              <a:t>EKOME, The National Centre of Audiovisual Media and Communication, has been a pivotal part of Greece's creative landscape since 2017. </a:t>
            </a:r>
          </a:p>
          <a:p>
            <a:pPr algn="l">
              <a:spcAft>
                <a:spcPts val="1125"/>
              </a:spcAft>
            </a:pPr>
            <a:endParaRPr lang="en-US" b="0" i="0">
              <a:effectLst/>
              <a:latin typeface="SegoeUI"/>
            </a:endParaRPr>
          </a:p>
          <a:p>
            <a:pPr algn="l">
              <a:spcAft>
                <a:spcPts val="1125"/>
              </a:spcAft>
            </a:pPr>
            <a:r>
              <a:rPr lang="en-US" b="0" i="0">
                <a:effectLst/>
                <a:latin typeface="SegoeUI"/>
              </a:rPr>
              <a:t>Its mission is to protect, support, and promote audiovisual media and communication initiatives.</a:t>
            </a:r>
          </a:p>
          <a:p>
            <a:pPr algn="l">
              <a:spcAft>
                <a:spcPts val="1125"/>
              </a:spcAft>
            </a:pPr>
            <a:endParaRPr lang="en-US" b="0" i="0">
              <a:effectLst/>
              <a:latin typeface="SegoeUI"/>
            </a:endParaRPr>
          </a:p>
          <a:p>
            <a:pPr algn="l">
              <a:spcAft>
                <a:spcPts val="1125"/>
              </a:spcAft>
            </a:pPr>
            <a:r>
              <a:rPr lang="en-US" b="0" i="0">
                <a:effectLst/>
                <a:latin typeface="SegoeUI"/>
              </a:rPr>
              <a:t>EKOME wanted to be better prepared for threats and disruptions after the COVID-19 outbreak. The institution started looking for ways to facilitate employee mobility and teleworking. Maintaining security was also a crucial point for EKOME.</a:t>
            </a:r>
          </a:p>
          <a:p>
            <a:pPr algn="l">
              <a:spcAft>
                <a:spcPts val="1125"/>
              </a:spcAft>
            </a:pPr>
            <a:endParaRPr lang="en-US" b="0" i="0">
              <a:effectLst/>
              <a:latin typeface="SegoeUI"/>
            </a:endParaRPr>
          </a:p>
          <a:p>
            <a:pPr algn="l">
              <a:spcAft>
                <a:spcPts val="1125"/>
              </a:spcAft>
            </a:pPr>
            <a:r>
              <a:rPr lang="en-US" b="0" i="0">
                <a:effectLst/>
                <a:latin typeface="SegoeUI"/>
              </a:rPr>
              <a:t>With the help of Microsoft partner COSMOTE in supporting system integration, EKOME adopted Microsoft Azure and Microsoft 365 E3 suite to enable secure telework.</a:t>
            </a:r>
          </a:p>
          <a:p>
            <a:pPr algn="l">
              <a:spcAft>
                <a:spcPts val="1125"/>
              </a:spcAft>
            </a:pPr>
            <a:endParaRPr lang="en-US" b="0" i="0">
              <a:effectLst/>
              <a:latin typeface="SegoeUI"/>
            </a:endParaRPr>
          </a:p>
          <a:p>
            <a:pPr algn="l">
              <a:spcAft>
                <a:spcPts val="1125"/>
              </a:spcAft>
            </a:pPr>
            <a:r>
              <a:rPr lang="en-US" b="0" i="0">
                <a:effectLst/>
                <a:latin typeface="SegoeUI"/>
              </a:rPr>
              <a:t>By combining a positive change environment with the technical expertise of COSMOTE, the transition into Microsoft 365 went smoothly, and has since offered greater work flexibility at EKOME, while establishing a robust framework for protecting sensitive information based on regulatory requirements and organizational policies.</a:t>
            </a:r>
          </a:p>
          <a:p>
            <a:pPr algn="l">
              <a:spcAft>
                <a:spcPts val="1125"/>
              </a:spcAft>
            </a:pPr>
            <a:endParaRPr lang="en-US" b="0" i="0">
              <a:effectLst/>
              <a:latin typeface="SegoeUI"/>
            </a:endParaRPr>
          </a:p>
          <a:p>
            <a:pPr algn="l">
              <a:spcAft>
                <a:spcPts val="1125"/>
              </a:spcAft>
            </a:pPr>
            <a:r>
              <a:rPr lang="en-US" b="0" i="0">
                <a:effectLst/>
                <a:latin typeface="SegoeUI"/>
              </a:rPr>
              <a:t>For legacy services and apps that still run outside of the Microsoft cloud, EKOME uses Azure Virtual Desktop to ensure safe access from any location. Meanwhile, Microsoft 365 E3 licenses power office productivity on the site and remotely.</a:t>
            </a:r>
          </a:p>
          <a:p>
            <a:pPr algn="l">
              <a:spcAft>
                <a:spcPts val="1125"/>
              </a:spcAft>
            </a:pPr>
            <a:endParaRPr lang="en-US" b="0" i="0">
              <a:effectLst/>
              <a:latin typeface="SegoeUI"/>
            </a:endParaRPr>
          </a:p>
        </p:txBody>
      </p:sp>
      <p:sp>
        <p:nvSpPr>
          <p:cNvPr id="4" name="Slide Number Placeholder 3">
            <a:extLst>
              <a:ext uri="{FF2B5EF4-FFF2-40B4-BE49-F238E27FC236}">
                <a16:creationId xmlns:a16="http://schemas.microsoft.com/office/drawing/2014/main" id="{13F18DE4-B693-E55D-5DA4-52A200956639}"/>
              </a:ext>
            </a:extLst>
          </p:cNvPr>
          <p:cNvSpPr>
            <a:spLocks noGrp="1"/>
          </p:cNvSpPr>
          <p:nvPr>
            <p:ph type="sldNum" sz="quarter" idx="5"/>
          </p:nvPr>
        </p:nvSpPr>
        <p:spPr/>
        <p:txBody>
          <a:bodyPr/>
          <a:lstStyle/>
          <a:p>
            <a:fld id="{A4D09F47-299F-443E-9DB8-5AF29A173818}" type="slidenum">
              <a:rPr lang="en-US" smtClean="0"/>
              <a:t>35</a:t>
            </a:fld>
            <a:endParaRPr lang="en-US"/>
          </a:p>
        </p:txBody>
      </p:sp>
    </p:spTree>
    <p:extLst>
      <p:ext uri="{BB962C8B-B14F-4D97-AF65-F5344CB8AC3E}">
        <p14:creationId xmlns:p14="http://schemas.microsoft.com/office/powerpoint/2010/main" val="23089709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42674-0B55-03B7-5559-975A61E512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B4730F-854B-1B78-7BB2-768F5D70C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95150B-BD94-0A48-2CBA-2FB35F84473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2C9F02-970C-AD8E-1FAE-53C9E9169F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4C6E22-02FF-E34E-90C1-5DB4C1E4EA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8098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2C035-7764-9154-09B9-3887005BC5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3EE5C-7469-50B9-831F-C79AB04E85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898E3A-4053-65B4-870E-EAA9BC013A35}"/>
              </a:ext>
            </a:extLst>
          </p:cNvPr>
          <p:cNvSpPr>
            <a:spLocks noGrp="1"/>
          </p:cNvSpPr>
          <p:nvPr>
            <p:ph type="body" idx="1"/>
          </p:nvPr>
        </p:nvSpPr>
        <p:spPr/>
        <p:txBody>
          <a:bodyPr/>
          <a:lstStyle/>
          <a:p>
            <a:pPr marL="285750" marR="0" indent="-285750">
              <a:lnSpc>
                <a:spcPct val="107000"/>
              </a:lnSpc>
              <a:spcBef>
                <a:spcPts val="0"/>
              </a:spcBef>
              <a:spcAft>
                <a:spcPts val="800"/>
              </a:spcAft>
              <a:buFont typeface="Arial" panose="020B0604020202020204" pitchFamily="34" charset="0"/>
              <a:buChar char="•"/>
            </a:pPr>
            <a:r>
              <a:rPr lang="en-US" sz="1800" b="1">
                <a:effectLst/>
                <a:latin typeface="Segoe UI" panose="020B0502040204020203" pitchFamily="34" charset="0"/>
                <a:ea typeface="Aptos" panose="020B0004020202020204" pitchFamily="34" charset="0"/>
              </a:rPr>
              <a:t>Copilot for Microsoft 365 is an add-on available for Office 365 from E1 to E5, as well as Microsoft 365 E3 and E5 suites.</a:t>
            </a:r>
            <a:r>
              <a:rPr lang="en-US" sz="1800">
                <a:effectLst/>
                <a:latin typeface="Segoe UI" panose="020B0502040204020203" pitchFamily="34" charset="0"/>
                <a:ea typeface="Aptos" panose="020B0004020202020204" pitchFamily="34" charset="0"/>
              </a:rPr>
              <a:t> The plan you choose determines the level of security and compliance controls available to your Microsoft 365 environment and Copilot—protecting your data, devices, and applications.</a:t>
            </a:r>
          </a:p>
          <a:p>
            <a:pPr marL="0" marR="0" indent="0">
              <a:lnSpc>
                <a:spcPct val="107000"/>
              </a:lnSpc>
              <a:spcBef>
                <a:spcPts val="0"/>
              </a:spcBef>
              <a:spcAft>
                <a:spcPts val="800"/>
              </a:spcAft>
              <a:buFont typeface="Arial" panose="020B0604020202020204" pitchFamily="34" charset="0"/>
              <a:buNone/>
            </a:pPr>
            <a:r>
              <a:rPr lang="en-US" sz="1800">
                <a:effectLst/>
                <a:latin typeface="Segoe UI" panose="020B0502040204020203" pitchFamily="34" charset="0"/>
                <a:ea typeface="Aptos" panose="020B0004020202020204" pitchFamily="34" charset="0"/>
              </a:rPr>
              <a:t> </a:t>
            </a:r>
          </a:p>
          <a:p>
            <a:pPr marL="285750" marR="0" indent="-285750">
              <a:lnSpc>
                <a:spcPct val="107000"/>
              </a:lnSpc>
              <a:spcBef>
                <a:spcPts val="0"/>
              </a:spcBef>
              <a:spcAft>
                <a:spcPts val="800"/>
              </a:spcAft>
              <a:buFont typeface="Arial" panose="020B0604020202020204" pitchFamily="34" charset="0"/>
              <a:buChar char="•"/>
            </a:pPr>
            <a:r>
              <a:rPr lang="en-US" sz="1800" b="1">
                <a:effectLst/>
                <a:latin typeface="Segoe UI" panose="020B0502040204020203" pitchFamily="34" charset="0"/>
                <a:ea typeface="Aptos" panose="020B0004020202020204" pitchFamily="34" charset="0"/>
              </a:rPr>
              <a:t>Office 365 E3 provides Baseline Security controls</a:t>
            </a:r>
            <a:r>
              <a:rPr lang="en-US" sz="1800">
                <a:effectLst/>
                <a:latin typeface="Segoe UI" panose="020B0502040204020203" pitchFamily="34" charset="0"/>
                <a:ea typeface="Aptos" panose="020B0004020202020204" pitchFamily="34" charset="0"/>
              </a:rPr>
              <a:t>, including multi-factor authentication via security defaults, to help safeguard your organization from identity-related attacks such as password spray, replay, and phishing.</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Segoe UI" panose="020B0502040204020203" pitchFamily="34" charset="0"/>
                <a:ea typeface="Aptos" panose="020B0004020202020204" pitchFamily="34" charset="0"/>
              </a:rPr>
              <a:t>It also includes the use of Manual Sensitivity and Retention labels to </a:t>
            </a:r>
            <a:r>
              <a:rPr lang="en-US" sz="1800" u="sng">
                <a:effectLst/>
                <a:latin typeface="Segoe UI" panose="020B0502040204020203" pitchFamily="34" charset="0"/>
                <a:ea typeface="Aptos" panose="020B0004020202020204" pitchFamily="34" charset="0"/>
              </a:rPr>
              <a:t>Office documents only</a:t>
            </a:r>
            <a:r>
              <a:rPr lang="en-US" sz="1800">
                <a:effectLst/>
                <a:latin typeface="Segoe UI" panose="020B0502040204020203" pitchFamily="34" charset="0"/>
                <a:ea typeface="Aptos" panose="020B0004020202020204" pitchFamily="34" charset="0"/>
              </a:rPr>
              <a:t>, enabling your organization to protect sensitive information and adhere to data governance policies. In addition, Office 365 E3 also provides standard compliance controls, allowing you to log user activities and search for Copilot interactions.</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b="1">
                <a:effectLst/>
                <a:latin typeface="Segoe UI" panose="020B0502040204020203" pitchFamily="34" charset="0"/>
                <a:ea typeface="Aptos" panose="020B0004020202020204" pitchFamily="34" charset="0"/>
              </a:rPr>
              <a:t>Microsoft 365 E3 offers Core Security controls,</a:t>
            </a:r>
            <a:r>
              <a:rPr lang="en-US" sz="1800">
                <a:effectLst/>
                <a:latin typeface="Segoe UI" panose="020B0502040204020203" pitchFamily="34" charset="0"/>
                <a:ea typeface="Aptos" panose="020B0004020202020204" pitchFamily="34" charset="0"/>
              </a:rPr>
              <a:t> such as Conditional Access with Entra ID. This evaluates logins based on factors like user/group membership, IP location, device state, and the application being accessed.</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Segoe UI" panose="020B0502040204020203" pitchFamily="34" charset="0"/>
                <a:ea typeface="Aptos" panose="020B0004020202020204" pitchFamily="34" charset="0"/>
              </a:rPr>
              <a:t>Like Office 365 E3, this plan allows for the use of Manual Sensitivity and Retention labels, but extends their application to </a:t>
            </a:r>
            <a:r>
              <a:rPr lang="en-US" sz="1800" u="sng">
                <a:effectLst/>
                <a:latin typeface="Segoe UI" panose="020B0502040204020203" pitchFamily="34" charset="0"/>
                <a:ea typeface="Aptos" panose="020B0004020202020204" pitchFamily="34" charset="0"/>
              </a:rPr>
              <a:t>non-Office files</a:t>
            </a:r>
            <a:r>
              <a:rPr lang="en-US" sz="1800">
                <a:effectLst/>
                <a:latin typeface="Segoe UI" panose="020B0502040204020203" pitchFamily="34" charset="0"/>
                <a:ea typeface="Aptos" panose="020B0004020202020204" pitchFamily="34" charset="0"/>
              </a:rPr>
              <a:t>, like PDFs, providing greater control over your data landscape. It also comes with the standard compliance controls offered by Office 365 E3. </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Segoe UI" panose="020B0502040204020203" pitchFamily="34" charset="0"/>
                <a:ea typeface="Aptos" panose="020B0004020202020204" pitchFamily="34" charset="0"/>
              </a:rPr>
              <a:t>Additionally, Microsoft 365 includes a Unified Endpoint Management solution with Intune, helping enforce granular policies based on user, device, location, and app context, and managing and securing your mobile devices and apps.</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b="1">
                <a:effectLst/>
                <a:latin typeface="Segoe UI" panose="020B0502040204020203" pitchFamily="34" charset="0"/>
                <a:ea typeface="Aptos" panose="020B0004020202020204" pitchFamily="34" charset="0"/>
              </a:rPr>
              <a:t>Microsoft 365 E5 offers Best-In-Class Security controls</a:t>
            </a:r>
            <a:r>
              <a:rPr lang="en-US" sz="1800">
                <a:effectLst/>
                <a:latin typeface="Segoe UI" panose="020B0502040204020203" pitchFamily="34" charset="0"/>
                <a:ea typeface="Aptos" panose="020B0004020202020204" pitchFamily="34" charset="0"/>
              </a:rPr>
              <a:t>, such as session and user risk evaluation. Entra ID integrates risk signals with Entra ID Protection, allowing Conditional Access policies to identify and remediate risky users and sign-in behavior.</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Segoe UI" panose="020B0502040204020203" pitchFamily="34" charset="0"/>
                <a:ea typeface="Aptos" panose="020B0004020202020204" pitchFamily="34" charset="0"/>
              </a:rPr>
              <a:t>For Purview, Automatic Sensitivity and Retention labels can be applied. This automatic application ensures consistent and efficient data management and eliminates human error by automatically classifying and protecting sensitive information at scale, and helps ensure data is retained for a required period of time. Additionally, Purview also provides advanced data security and compliance controls, including user risk-adaptive controls, communication compliance, and premium investigation controls. </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Segoe UI" panose="020B0502040204020203" pitchFamily="34" charset="0"/>
                <a:ea typeface="Aptos" panose="020B0004020202020204" pitchFamily="34" charset="0"/>
              </a:rPr>
              <a:t>Lastly, this plan includes Microsoft Defender for Cloud Apps, which assesses the risk across 400+ AI apps in an organization and can block or sanction their use, controlling your cloud app usage and data.</a:t>
            </a:r>
          </a:p>
          <a:p>
            <a:pPr marL="285750" marR="0" indent="-285750">
              <a:lnSpc>
                <a:spcPct val="107000"/>
              </a:lnSpc>
              <a:spcBef>
                <a:spcPts val="0"/>
              </a:spcBef>
              <a:spcAft>
                <a:spcPts val="800"/>
              </a:spcAft>
              <a:buFont typeface="Arial" panose="020B0604020202020204" pitchFamily="34" charset="0"/>
              <a:buChar char="•"/>
            </a:pPr>
            <a:endParaRPr lang="en-US" sz="1800">
              <a:effectLst/>
              <a:latin typeface="Segoe UI" panose="020B0502040204020203" pitchFamily="34" charset="0"/>
              <a:ea typeface="Aptos" panose="020B0004020202020204" pitchFamily="34" charset="0"/>
            </a:endParaRPr>
          </a:p>
        </p:txBody>
      </p:sp>
      <p:sp>
        <p:nvSpPr>
          <p:cNvPr id="4" name="Slide Number Placeholder 3">
            <a:extLst>
              <a:ext uri="{FF2B5EF4-FFF2-40B4-BE49-F238E27FC236}">
                <a16:creationId xmlns:a16="http://schemas.microsoft.com/office/drawing/2014/main" id="{3602DA5D-6540-E31B-12C6-2EDFB778E439}"/>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DCBA353-E6D4-4D02-8626-A6FF534C737B}"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1451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also have a dedicated team and library of resources to help you get started. These are just a few of the areas we can support you throughout your entire journey.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75925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08AB7F-07C4-455E-B62C-7C2E0E5319F4}" type="slidenum">
              <a:rPr lang="en-US" smtClean="0"/>
              <a:t>39</a:t>
            </a:fld>
            <a:endParaRPr lang="en-US"/>
          </a:p>
        </p:txBody>
      </p:sp>
    </p:spTree>
    <p:extLst>
      <p:ext uri="{BB962C8B-B14F-4D97-AF65-F5344CB8AC3E}">
        <p14:creationId xmlns:p14="http://schemas.microsoft.com/office/powerpoint/2010/main" val="1981968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24"/>
              </a:spcAft>
            </a:pPr>
            <a:r>
              <a:rPr lang="en-US"/>
              <a:t>We are in a once-in-a-lifetime shift in how we work and live our lives. </a:t>
            </a:r>
          </a:p>
          <a:p>
            <a:pPr>
              <a:lnSpc>
                <a:spcPct val="107000"/>
              </a:lnSpc>
              <a:spcAft>
                <a:spcPts val="824"/>
              </a:spcAft>
            </a:pPr>
            <a:endParaRPr lang="en-US"/>
          </a:p>
          <a:p>
            <a:pPr>
              <a:lnSpc>
                <a:spcPct val="107000"/>
              </a:lnSpc>
              <a:spcAft>
                <a:spcPts val="824"/>
              </a:spcAft>
            </a:pPr>
            <a:r>
              <a:rPr lang="en-US"/>
              <a:t>For years we talked about digital transformation which was fueled by the move from on-prem to the cloud. Moving from mostly on-site work to more flexible or hybrid ways of working with employees able to work both on-site or from home. Now we have added a new journey – one of AI reinvention. </a:t>
            </a:r>
            <a:r>
              <a:rPr lang="en-US" b="0"/>
              <a:t>This puts us in an incredible period of business transformation, powered by the cloud and amplified by AI.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With a continued acceleration in digital and ultimately business transformation of organizations,–new business growth potential can be unlocked.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It’s all about having the right tools, policies, and work culture to empower business transformation.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24"/>
              </a:spcAft>
            </a:pPr>
            <a:endParaRPr lang="en-US"/>
          </a:p>
        </p:txBody>
      </p:sp>
      <p:sp>
        <p:nvSpPr>
          <p:cNvPr id="4" name="Slide Number Placeholder 3"/>
          <p:cNvSpPr>
            <a:spLocks noGrp="1"/>
          </p:cNvSpPr>
          <p:nvPr>
            <p:ph type="sldNum" sz="quarter" idx="5"/>
          </p:nvPr>
        </p:nvSpPr>
        <p:spPr/>
        <p:txBody>
          <a:bodyPr/>
          <a:lstStyle/>
          <a:p>
            <a:pPr defTabSz="942289">
              <a:defRPr/>
            </a:pPr>
            <a:fld id="{EB05DE97-3928-4D51-82FF-137267136960}" type="slidenum">
              <a:rPr lang="en-US">
                <a:solidFill>
                  <a:prstClr val="black"/>
                </a:solidFill>
                <a:latin typeface="Aptos" panose="02110004020202020204"/>
              </a:rPr>
              <a:pPr defTabSz="942289">
                <a:defRPr/>
              </a:pPr>
              <a:t>4</a:t>
            </a:fld>
            <a:endParaRPr lang="en-US">
              <a:solidFill>
                <a:prstClr val="black"/>
              </a:solidFill>
              <a:latin typeface="Aptos" panose="02110004020202020204"/>
            </a:endParaRPr>
          </a:p>
        </p:txBody>
      </p:sp>
    </p:spTree>
    <p:extLst>
      <p:ext uri="{BB962C8B-B14F-4D97-AF65-F5344CB8AC3E}">
        <p14:creationId xmlns:p14="http://schemas.microsoft.com/office/powerpoint/2010/main" val="18840683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Another way to look across the tools in Microsoft 365 E3 that enable you to leverage these zero-trust principles is through how different elements protect different elements of your organization and how it all works together. </a:t>
            </a:r>
          </a:p>
          <a:p>
            <a:endParaRPr lang="en-US"/>
          </a:p>
          <a:p>
            <a:r>
              <a:rPr lang="en-US"/>
              <a:t>Example talk track:</a:t>
            </a:r>
          </a:p>
          <a:p>
            <a:endParaRPr lang="en-US"/>
          </a:p>
          <a:p>
            <a:pPr algn="l"/>
            <a:r>
              <a:rPr lang="en-US" b="1" i="0">
                <a:solidFill>
                  <a:srgbClr val="242424"/>
                </a:solidFill>
                <a:effectLst/>
                <a:latin typeface="Segoe UI" panose="020B0502040204020203" pitchFamily="34" charset="0"/>
              </a:rPr>
              <a:t>Introduction:</a:t>
            </a:r>
            <a:endParaRPr lang="en-US" b="0" i="0">
              <a:solidFill>
                <a:srgbClr val="242424"/>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242424"/>
                </a:solidFill>
                <a:effectLst/>
                <a:latin typeface="Segoe UI" panose="020B0502040204020203" pitchFamily="34" charset="0"/>
              </a:rPr>
              <a:t>I want to share how Microsoft 365 E3 can help your organization build an AI-ready, secure foundation using zero-trust principles. Let’s use a hypothetical company </a:t>
            </a:r>
            <a:r>
              <a:rPr lang="en-US" b="0" i="0" err="1">
                <a:solidFill>
                  <a:srgbClr val="242424"/>
                </a:solidFill>
                <a:effectLst/>
                <a:latin typeface="Segoe UI" panose="020B0502040204020203" pitchFamily="34" charset="0"/>
              </a:rPr>
              <a:t>Conteso</a:t>
            </a:r>
            <a:r>
              <a:rPr lang="en-US" b="0" i="0">
                <a:solidFill>
                  <a:srgbClr val="242424"/>
                </a:solidFill>
                <a:effectLst/>
                <a:latin typeface="Segoe UI" panose="020B0502040204020203" pitchFamily="34" charset="0"/>
              </a:rPr>
              <a:t>; At the core of Contoso's security strategy are zero-trust principles. This means verifying explicitly, using least privilege access, and assuming breach. With Microsoft 365 E3, Contoso was able to implement these principles across their entire digital estate. </a:t>
            </a:r>
          </a:p>
          <a:p>
            <a:pPr algn="l"/>
            <a:endParaRPr lang="en-US" b="0" i="0">
              <a:solidFill>
                <a:srgbClr val="242424"/>
              </a:solidFill>
              <a:effectLst/>
              <a:latin typeface="Segoe UI" panose="020B0502040204020203" pitchFamily="34" charset="0"/>
            </a:endParaRPr>
          </a:p>
          <a:p>
            <a:pPr algn="l"/>
            <a:r>
              <a:rPr lang="en-US" b="1" i="0">
                <a:solidFill>
                  <a:srgbClr val="242424"/>
                </a:solidFill>
                <a:effectLst/>
                <a:latin typeface="Segoe UI" panose="020B0502040204020203" pitchFamily="34" charset="0"/>
              </a:rPr>
              <a:t>Identities and Endpoints:</a:t>
            </a:r>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Let's start with identities and endpoints. In our hypothetical customer example, Contoso Corporation, they faced challenges managing identities and securing endpoints across their global operations. By leveraging Microsoft Entra ID P1 and Microsoft Defender for Endpoint, Contoso was able to secure both human and non-human identities, ensuring that every access request is authenticated and authorized, ensuring that the right people have the right access to the right resources and tools that they need to get work done. </a:t>
            </a:r>
            <a:r>
              <a:rPr lang="en-US"/>
              <a:t>This approach not only protects against identity-related attacks but also ensures that devices accessing the network are compliant and secure.</a:t>
            </a:r>
          </a:p>
          <a:p>
            <a:pPr algn="l"/>
            <a:endParaRPr lang="en-US" b="1" i="0">
              <a:solidFill>
                <a:srgbClr val="242424"/>
              </a:solidFill>
              <a:effectLst/>
              <a:latin typeface="Segoe UI" panose="020B0502040204020203" pitchFamily="34" charset="0"/>
            </a:endParaRPr>
          </a:p>
          <a:p>
            <a:pPr algn="l"/>
            <a:r>
              <a:rPr lang="en-US" b="1" i="0">
                <a:solidFill>
                  <a:srgbClr val="242424"/>
                </a:solidFill>
                <a:effectLst/>
                <a:latin typeface="Segoe UI" panose="020B0502040204020203" pitchFamily="34" charset="0"/>
              </a:rPr>
              <a:t>Policy Optimization:</a:t>
            </a:r>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"Next, let's talk about policy optimization. Contoso implemented policy optimization with Conditional Access policies. This allows them to enforce security policies across all devices and applications, ensuring that only compliant devices and authorized users could access sensitive data. </a:t>
            </a:r>
            <a:r>
              <a:rPr lang="en-US"/>
              <a:t>By continuously monitoring and adjusting these policies, Contoso is able to maintain a high level of security while optimizing for performance and user experience.</a:t>
            </a:r>
          </a:p>
          <a:p>
            <a:pPr algn="l"/>
            <a:endParaRPr lang="en-US" b="1" i="0">
              <a:solidFill>
                <a:srgbClr val="242424"/>
              </a:solidFill>
              <a:effectLst/>
              <a:latin typeface="Segoe UI" panose="020B0502040204020203" pitchFamily="34" charset="0"/>
            </a:endParaRPr>
          </a:p>
          <a:p>
            <a:pPr algn="l"/>
            <a:r>
              <a:rPr lang="en-US"/>
              <a:t>"</a:t>
            </a:r>
            <a:r>
              <a:rPr lang="en-US" b="1" i="0">
                <a:solidFill>
                  <a:srgbClr val="242424"/>
                </a:solidFill>
                <a:effectLst/>
                <a:latin typeface="Segoe UI" panose="020B0502040204020203" pitchFamily="34" charset="0"/>
              </a:rPr>
              <a:t>Threat Protection:</a:t>
            </a:r>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"Threat protection is another critical layer. Contoso utilized Microsoft Defender Antimalware to provide robust protection against a wide range of threats, including viruses, malware, ransomware, and spyware. This ensures that devices are safeguarded against both known and emerging threats, reducing the risk of data breaches and cyberattacks. With real-time monitoring and automated threat detection, Microsoft Defender Antimalware can quickly identify and respond to potential threats. This helps to minimize the impact of security incidents. Additionally, the built-in firewall in Microsoft Defender provides an additional layer of security by monitoring and controlling incoming and outgoing network traffic. This helps to prevent unauthorized access to your network and protects against network-based attacks. Both the Antimalware and Firewall can be managed centrally through the Microsoft 365 security center to allow IT administrators to easily configure security policies, monitor security events, and generate reports on the security status of all devices within the organization.</a:t>
            </a:r>
          </a:p>
          <a:p>
            <a:endParaRPr lang="en-US">
              <a:effectLst/>
            </a:endParaRPr>
          </a:p>
          <a:p>
            <a:pPr algn="l"/>
            <a:r>
              <a:rPr lang="en-US" b="1" i="0">
                <a:solidFill>
                  <a:srgbClr val="242424"/>
                </a:solidFill>
                <a:effectLst/>
                <a:latin typeface="Segoe UI" panose="020B0502040204020203" pitchFamily="34" charset="0"/>
              </a:rPr>
              <a:t>Data and App Protections:</a:t>
            </a:r>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Finally, data and app protections are essential to safeguarding sensitive information. Contoso used Microsoft Purview P1 to leverage Manual, default, and mandatory sensitivity labeling in Microsoft 365 apps as well as DLP for emails and files. </a:t>
            </a:r>
            <a:r>
              <a:rPr lang="en-US"/>
              <a:t>By implementing these protections, Contoso was able to maintain the integrity and confidentiality of their data while enabling secure collaboration and productivity.</a:t>
            </a:r>
          </a:p>
          <a:p>
            <a:pPr algn="l"/>
            <a:endParaRPr lang="en-US" b="1" i="0">
              <a:solidFill>
                <a:srgbClr val="242424"/>
              </a:solidFill>
              <a:effectLst/>
              <a:latin typeface="Segoe UI" panose="020B0502040204020203" pitchFamily="34" charset="0"/>
            </a:endParaRPr>
          </a:p>
          <a:p>
            <a:pPr algn="l"/>
            <a:r>
              <a:rPr lang="en-US" b="1" i="0">
                <a:solidFill>
                  <a:srgbClr val="242424"/>
                </a:solidFill>
                <a:effectLst/>
                <a:latin typeface="Segoe UI" panose="020B0502040204020203" pitchFamily="34" charset="0"/>
              </a:rPr>
              <a:t>Conclusion:</a:t>
            </a:r>
            <a:endParaRPr lang="en-US" b="0" i="0">
              <a:solidFill>
                <a:srgbClr val="242424"/>
              </a:solidFill>
              <a:effectLst/>
              <a:latin typeface="Segoe UI" panose="020B0502040204020203" pitchFamily="34" charset="0"/>
            </a:endParaRPr>
          </a:p>
          <a:p>
            <a:pPr algn="l"/>
            <a:r>
              <a:rPr lang="en-US" b="0" i="0">
                <a:solidFill>
                  <a:srgbClr val="242424"/>
                </a:solidFill>
                <a:effectLst/>
                <a:latin typeface="Segoe UI" panose="020B0502040204020203" pitchFamily="34" charset="0"/>
              </a:rPr>
              <a:t>"In conclusion, by leveraging the comprehensive security capabilities of Microsoft 365 E3, Contoso was able to build an AI-ready, secure foundation that protects their business. From securing identities and endpoints to optimizing policies, implementing zero-trust principles, and enhancing threat protection, Microsoft 365 E3 provides the tools and technologies needed to stay ahead of evolving threats and embrace the future of work with confidence.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8B1863-3ED3-4F51-8EEA-C231796A677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06453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5E098-8B64-27DF-8B9E-02DFD5DC8C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84E6BE-5084-87DA-877F-ABB9A58932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6E04AF-0BF0-6E69-3FB8-A06CF64C56C8}"/>
              </a:ext>
            </a:extLst>
          </p:cNvPr>
          <p:cNvSpPr>
            <a:spLocks noGrp="1"/>
          </p:cNvSpPr>
          <p:nvPr>
            <p:ph type="body" idx="1"/>
          </p:nvPr>
        </p:nvSpPr>
        <p:spPr/>
        <p:txBody>
          <a:bodyPr/>
          <a:lstStyle/>
          <a:p>
            <a:pPr algn="l">
              <a:lnSpc>
                <a:spcPts val="2250"/>
              </a:lnSpc>
              <a:spcBef>
                <a:spcPts val="1200"/>
              </a:spcBef>
              <a:buFont typeface="Arial" panose="020B0604020202020204" pitchFamily="34" charset="0"/>
              <a:buNone/>
            </a:pPr>
            <a:r>
              <a:rPr lang="en-US" sz="3200" kern="100">
                <a:effectLst/>
                <a:latin typeface="Calibri" panose="020F0502020204030204" pitchFamily="34" charset="0"/>
                <a:ea typeface="Calibri" panose="020F0502020204030204" pitchFamily="34" charset="0"/>
                <a:cs typeface="Times New Roman" panose="02020603050405020304" pitchFamily="18" charset="0"/>
              </a:rPr>
              <a:t>The new normal for work is one that is hybrid. </a:t>
            </a:r>
            <a:r>
              <a:rPr lang="en-US" sz="3200">
                <a:latin typeface="Segoe UI" panose="020B0502040204020203" pitchFamily="34" charset="0"/>
                <a:cs typeface="Segoe UI" panose="020B0502040204020203" pitchFamily="34" charset="0"/>
              </a:rPr>
              <a:t>We work across time zones, shift work hours, and can work from almost anywhere. And according to Gartner, </a:t>
            </a:r>
            <a:r>
              <a:rPr lang="en-US" sz="4400" b="0" i="0">
                <a:solidFill>
                  <a:srgbClr val="000000"/>
                </a:solidFill>
                <a:effectLst/>
                <a:latin typeface="Graphik Web"/>
                <a:cs typeface="Segoe UI" panose="020B0502040204020203" pitchFamily="34" charset="0"/>
              </a:rPr>
              <a:t>n</a:t>
            </a:r>
            <a:r>
              <a:rPr lang="en-US" sz="4400" b="0" i="0">
                <a:solidFill>
                  <a:srgbClr val="000000"/>
                </a:solidFill>
                <a:effectLst/>
                <a:latin typeface="Graphik Web"/>
              </a:rPr>
              <a:t>early two-thirds of employees report they work best in a remote environment. They also report higher feelings of inclusion in a remote environment versus on-site.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3200" kern="100">
                <a:effectLst/>
                <a:latin typeface="Calibri" panose="020F0502020204030204" pitchFamily="34" charset="0"/>
                <a:ea typeface="Calibri" panose="020F0502020204030204" pitchFamily="34" charset="0"/>
                <a:cs typeface="Times New Roman" panose="02020603050405020304" pitchFamily="18" charset="0"/>
              </a:rPr>
              <a:t>But as work has become more flexible, it has become more important that organizations have unified and seamless communication and collaboration tools. When they don’t the challenges of hybrid work start to take away from the benefits. According to Gallup, 31% of employees say their biggest challenge of hybrid work is having less access to work resources and equipment. The top two challenges reported by leaders and managers were decreased workplace communication (48%) and decreased collaboration (44%).</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3200" kern="100">
                <a:effectLst/>
                <a:latin typeface="Calibri" panose="020F0502020204030204" pitchFamily="34" charset="0"/>
                <a:ea typeface="Calibri" panose="020F0502020204030204" pitchFamily="34" charset="0"/>
                <a:cs typeface="Times New Roman" panose="02020603050405020304" pitchFamily="18" charset="0"/>
              </a:rPr>
              <a:t>As we work in new ways and uncover new challenges as a result these new approaches, organizations not only need to unify their tools, but also ensure that their organization remains secure while ensuring employees can access the tools and resources that they need to work, regardless of where they may be working from.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3200" kern="100">
                <a:effectLst/>
                <a:latin typeface="Calibri" panose="020F0502020204030204" pitchFamily="34" charset="0"/>
                <a:ea typeface="Calibri" panose="020F0502020204030204" pitchFamily="34" charset="0"/>
                <a:cs typeface="Times New Roman" panose="02020603050405020304" pitchFamily="18" charset="0"/>
              </a:rPr>
              <a:t>This is where Microsoft 365 E3 (and Microsoft Copilot) comes 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kern="100">
              <a:effectLst/>
              <a:latin typeface="Calibri" panose="020F0502020204030204" pitchFamily="34" charset="0"/>
              <a:ea typeface="Calibri" panose="020F0502020204030204" pitchFamily="34" charset="0"/>
              <a:cs typeface="Times New Roman" panose="02020603050405020304" pitchFamily="18" charset="0"/>
            </a:endParaRP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p>
            <a:pPr algn="l" defTabSz="914400">
              <a:spcBef>
                <a:spcPts val="0"/>
              </a:spcBef>
              <a:defRPr/>
            </a:pP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FF851579-E027-DEBB-3CEE-7F855FC29929}"/>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EECC3CB0-31C4-2E12-60E2-697FB771B806}"/>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A5E7FA4-9AE0-A0CE-779E-3E4DF7E201B0}"/>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B9794128-2435-F760-FD6D-50C0429B1E3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44671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kern="100">
                <a:effectLst/>
                <a:latin typeface="Calibri" panose="020F0502020204030204" pitchFamily="34" charset="0"/>
                <a:ea typeface="Calibri" panose="020F0502020204030204" pitchFamily="34" charset="0"/>
                <a:cs typeface="Times New Roman" panose="02020603050405020304" pitchFamily="18" charset="0"/>
              </a:rPr>
              <a:t>Despite these challenges, the business transformation provided by more flexible, connected work is mostly positive. And AI has emerged in the last year as way to further transform your business and reinvent nearly every aspect of it.  From the way you work every day to stay on top of information to reinvent business processes. Yet we know from talking to our customers and looking at adoption rates, not every organization is at the same point in their AI adoption journey. And often the organization and its employees are at different places as well.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kern="100">
                <a:effectLst/>
                <a:latin typeface="Calibri" panose="020F0502020204030204" pitchFamily="34" charset="0"/>
                <a:ea typeface="Calibri" panose="020F0502020204030204" pitchFamily="34" charset="0"/>
                <a:cs typeface="Times New Roman" panose="02020603050405020304" pitchFamily="18" charset="0"/>
              </a:rPr>
              <a:t>Yet, no matter where you may be in your AI journey, employees are waiting with 75% of people already using AI at work according to a recent Work Trend Index report. </a:t>
            </a:r>
            <a:r>
              <a:rPr lang="en-US" sz="900">
                <a:solidFill>
                  <a:srgbClr val="000000"/>
                </a:solidFill>
                <a:highlight>
                  <a:srgbClr val="F4F3F5"/>
                </a:highlight>
              </a:rPr>
              <a:t>Employees want to see how AI can help them do daily tasks more quickly, save time and get ahead in their jobs. And the ROI further proves out the potential for AI.</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a:solidFill>
                <a:srgbClr val="000000"/>
              </a:solidFill>
              <a:highlight>
                <a:srgbClr val="F4F3F5"/>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solidFill>
                  <a:srgbClr val="000000"/>
                </a:solidFill>
                <a:highlight>
                  <a:srgbClr val="F4F3F5"/>
                </a:highlight>
              </a:rPr>
              <a:t>According to a recent IDC study for every $1 a company invests in generative AI, they have an ROI of $3.7x. They are realizing value within 13 months and, no surprise, but AI users also report that productivity use cases are providing the greatest ROI.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a:solidFill>
                <a:srgbClr val="000000"/>
              </a:solidFill>
              <a:highlight>
                <a:srgbClr val="F4F3F5"/>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solidFill>
                  <a:srgbClr val="000000"/>
                </a:solidFill>
                <a:highlight>
                  <a:srgbClr val="F4F3F5"/>
                </a:highlight>
              </a:rPr>
              <a:t>Yet, AI also further amplifies the risks that organizations already face. </a:t>
            </a:r>
          </a:p>
          <a:p>
            <a:pPr>
              <a:defRPr/>
            </a:pPr>
            <a:endParaRPr lang="en-US" sz="900">
              <a:solidFill>
                <a:srgbClr val="000000"/>
              </a:solidFill>
              <a:highlight>
                <a:srgbClr val="F4F3F5"/>
              </a:highlight>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11723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D3451-1079-B48A-3266-38C7B50D80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36700-5880-0FC4-3BAA-208518ACBC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1761DE-3E36-0007-C525-83049E1668D7}"/>
              </a:ext>
            </a:extLst>
          </p:cNvPr>
          <p:cNvSpPr>
            <a:spLocks noGrp="1"/>
          </p:cNvSpPr>
          <p:nvPr>
            <p:ph type="body" idx="1"/>
          </p:nvPr>
        </p:nvSpPr>
        <p:spPr/>
        <p:txBody>
          <a:bodyPr/>
          <a:lstStyle/>
          <a:p>
            <a:pPr marL="0" marR="0" lvl="0" indent="0" algn="l" defTabSz="914367" rtl="0" eaLnBrk="1" fontAlgn="auto" latinLnBrk="0" hangingPunct="1">
              <a:lnSpc>
                <a:spcPct val="115000"/>
              </a:lnSpc>
              <a:spcBef>
                <a:spcPts val="0"/>
              </a:spcBef>
              <a:spcAft>
                <a:spcPts val="800"/>
              </a:spcAft>
              <a:buClrTx/>
              <a:buSzTx/>
              <a:buFontTx/>
              <a:buNone/>
              <a:tabLst/>
              <a:defRPr/>
            </a:pPr>
            <a:r>
              <a:rPr lang="en-US" sz="900" kern="100">
                <a:effectLst/>
                <a:latin typeface="Aptos" panose="020B0004020202020204" pitchFamily="34" charset="0"/>
                <a:ea typeface="Aptos" panose="020B0004020202020204" pitchFamily="34" charset="0"/>
                <a:cs typeface="Times New Roman" panose="02020603050405020304" pitchFamily="18" charset="0"/>
              </a:rPr>
              <a:t>At the same time that organizations are facing new challenges coming out of more flexible ways of working, and working to ensure all employees can access resources whenever, and wherever they need to. </a:t>
            </a:r>
          </a:p>
          <a:p>
            <a:pPr marL="0" marR="0" lvl="0" indent="0" algn="l" defTabSz="914367" rtl="0" eaLnBrk="1" fontAlgn="auto" latinLnBrk="0" hangingPunct="1">
              <a:lnSpc>
                <a:spcPct val="115000"/>
              </a:lnSpc>
              <a:spcBef>
                <a:spcPts val="0"/>
              </a:spcBef>
              <a:spcAft>
                <a:spcPts val="800"/>
              </a:spcAft>
              <a:buClrTx/>
              <a:buSzTx/>
              <a:buFontTx/>
              <a:buNone/>
              <a:tabLst/>
              <a:defRPr/>
            </a:pPr>
            <a:r>
              <a:rPr lang="en-US" sz="900" kern="100">
                <a:effectLst/>
                <a:latin typeface="Aptos" panose="020B0004020202020204" pitchFamily="34" charset="0"/>
                <a:ea typeface="Aptos" panose="020B0004020202020204" pitchFamily="34" charset="0"/>
                <a:cs typeface="Times New Roman" panose="02020603050405020304" pitchFamily="18" charset="0"/>
              </a:rPr>
              <a:t>As more identities, devices, and resources are able to access their organization’s data and resources, it can be harder for IT to manage or control all of these potential front doors. </a:t>
            </a:r>
          </a:p>
          <a:p>
            <a:pPr marL="0" marR="0" lvl="0" indent="0" algn="l" defTabSz="914367" rtl="0" eaLnBrk="1" fontAlgn="auto" latinLnBrk="0" hangingPunct="1">
              <a:lnSpc>
                <a:spcPct val="115000"/>
              </a:lnSpc>
              <a:spcBef>
                <a:spcPts val="0"/>
              </a:spcBef>
              <a:spcAft>
                <a:spcPts val="800"/>
              </a:spcAft>
              <a:buClrTx/>
              <a:buSzTx/>
              <a:buFontTx/>
              <a:buNone/>
              <a:tabLst/>
              <a:defRPr/>
            </a:pPr>
            <a:endParaRPr lang="en-US" sz="900" kern="1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367" rtl="0" eaLnBrk="1" fontAlgn="auto" latinLnBrk="0" hangingPunct="1">
              <a:lnSpc>
                <a:spcPct val="115000"/>
              </a:lnSpc>
              <a:spcBef>
                <a:spcPts val="0"/>
              </a:spcBef>
              <a:spcAft>
                <a:spcPts val="800"/>
              </a:spcAft>
              <a:buClrTx/>
              <a:buSzTx/>
              <a:buFontTx/>
              <a:buNone/>
              <a:tabLst/>
              <a:defRPr/>
            </a:pPr>
            <a:r>
              <a:rPr lang="en-US" sz="900" kern="100">
                <a:effectLst/>
                <a:latin typeface="Aptos" panose="020B0004020202020204" pitchFamily="34" charset="0"/>
                <a:ea typeface="Aptos" panose="020B0004020202020204" pitchFamily="34" charset="0"/>
                <a:cs typeface="Times New Roman" panose="02020603050405020304" pitchFamily="18" charset="0"/>
              </a:rPr>
              <a:t>This is why it is essential for organization to have a unified system to manage all their endpoints, identities, and applications to keep their organization protected and lower these risks. And one of the benefits of Microsoft 365 E3.</a:t>
            </a:r>
            <a:endParaRPr lang="en-US" sz="8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a:extLst>
              <a:ext uri="{FF2B5EF4-FFF2-40B4-BE49-F238E27FC236}">
                <a16:creationId xmlns:a16="http://schemas.microsoft.com/office/drawing/2014/main" id="{2F5BBAC6-48D3-FDFA-2D16-F3F019E0C888}"/>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074CC5CD-0BAD-0AE3-AE75-907E2CA65DA4}"/>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65FB7D83-DC78-23EC-9B32-3199EC559F11}"/>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7CB8317C-7E95-A866-228C-D81B0AF76C6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84447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A46BC-C9D0-DF4D-378C-A38E7AC82F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ACFF58-31B3-0BA8-2FC9-76B6CE9FB8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E94200-9FD4-9C53-93FC-24A500DE50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kern="100">
                <a:effectLst/>
                <a:latin typeface="Calibri" panose="020F0502020204030204" pitchFamily="34" charset="0"/>
                <a:ea typeface="Calibri" panose="020F0502020204030204" pitchFamily="34" charset="0"/>
                <a:cs typeface="Times New Roman" panose="02020603050405020304" pitchFamily="18" charset="0"/>
              </a:rPr>
              <a:t>With 78% of employees who use AI at work bringing their own AI tools to work – this further amplifies the potential risks organizations are already facing.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effectLst/>
                <a:latin typeface="Aptos" panose="020B0004020202020204" pitchFamily="34" charset="0"/>
                <a:ea typeface="Aptos" panose="020B0004020202020204" pitchFamily="34" charset="0"/>
                <a:cs typeface="Times New Roman" panose="02020603050405020304" pitchFamily="18" charset="0"/>
              </a:rPr>
              <a:t>As user adoption of AI increases, so does the risk and exposure of sensitive data. This is why it is vital to ensure that your data is fact, and you can maintain your desired security posture while you explore and adopt AI solutions, like Copilot. Your organization needs an AI-ready secure foundation to build from, so that you are protected and ready for AI adoption. </a:t>
            </a:r>
            <a:endParaRPr lang="en-US" sz="800" kern="10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kern="100">
              <a:solidFill>
                <a:srgbClr val="000000"/>
              </a:solidFill>
              <a:effectLst/>
              <a:highlight>
                <a:srgbClr val="F4F3F5"/>
              </a:highligh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kern="100">
                <a:solidFill>
                  <a:srgbClr val="000000"/>
                </a:solidFill>
                <a:effectLst/>
                <a:highlight>
                  <a:srgbClr val="F4F3F5"/>
                </a:highlight>
                <a:latin typeface="Calibri" panose="020F0502020204030204" pitchFamily="34" charset="0"/>
                <a:ea typeface="Calibri" panose="020F0502020204030204" pitchFamily="34" charset="0"/>
                <a:cs typeface="Times New Roman" panose="02020603050405020304" pitchFamily="18" charset="0"/>
              </a:rPr>
              <a:t>In fact, according to the Microsoft Data Security Index annual report, data security incidents from the use of AI applications has nearly doubled in 2024, up to 40% from just 27% in 2023.</a:t>
            </a:r>
            <a:endParaRPr lang="en-US" sz="900">
              <a:solidFill>
                <a:srgbClr val="000000"/>
              </a:solidFill>
              <a:highlight>
                <a:srgbClr val="F4F3F5"/>
              </a:highlight>
            </a:endParaRPr>
          </a:p>
          <a:p>
            <a:pPr>
              <a:defRPr/>
            </a:pPr>
            <a:endParaRPr lang="en-US" sz="900">
              <a:solidFill>
                <a:srgbClr val="000000"/>
              </a:solidFill>
              <a:highlight>
                <a:srgbClr val="F4F3F5"/>
              </a:highlight>
            </a:endParaRPr>
          </a:p>
          <a:p>
            <a:pPr>
              <a:defRPr/>
            </a:pPr>
            <a:r>
              <a:rPr lang="en-US" sz="900">
                <a:solidFill>
                  <a:srgbClr val="000000"/>
                </a:solidFill>
                <a:highlight>
                  <a:srgbClr val="F4F3F5"/>
                </a:highlight>
              </a:rPr>
              <a:t>And leaders are concerned with data oversharing and data leakage (80%) as their top concerns when it comes to AI use.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a:effectLst/>
                <a:latin typeface="Aptos" panose="020B0004020202020204" pitchFamily="34" charset="0"/>
                <a:ea typeface="Aptos" panose="020B0004020202020204" pitchFamily="34" charset="0"/>
                <a:cs typeface="Times New Roman" panose="02020603050405020304" pitchFamily="18" charset="0"/>
              </a:rPr>
              <a:t>As a result, most companies (93%) are already taking action to limit risky use of generative AI applications by developing and implementing new controls. </a:t>
            </a:r>
          </a:p>
          <a:p>
            <a:pPr>
              <a:defRPr/>
            </a:pPr>
            <a:endParaRPr lang="en-US" sz="900">
              <a:solidFill>
                <a:srgbClr val="000000"/>
              </a:solidFill>
              <a:highlight>
                <a:srgbClr val="F4F3F5"/>
              </a:highlight>
            </a:endParaRPr>
          </a:p>
          <a:p>
            <a:pPr>
              <a:defRPr/>
            </a:pPr>
            <a:r>
              <a:rPr lang="en-US" sz="900">
                <a:solidFill>
                  <a:srgbClr val="000000"/>
                </a:solidFill>
                <a:highlight>
                  <a:srgbClr val="F4F3F5"/>
                </a:highlight>
              </a:rPr>
              <a:t>Again, another important reason on looking to ensure your organization can stay productive and secure with Microsoft 365 E3 so that you are prepared for AI adoption. </a:t>
            </a:r>
          </a:p>
          <a:p>
            <a:pPr>
              <a:defRPr/>
            </a:pPr>
            <a:endParaRPr lang="en-US" sz="900">
              <a:solidFill>
                <a:srgbClr val="000000"/>
              </a:solidFill>
              <a:highlight>
                <a:srgbClr val="F4F3F5"/>
              </a:highlight>
            </a:endParaRP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900">
              <a:effectLst/>
              <a:latin typeface="Aptos" panose="020B0004020202020204" pitchFamily="34" charset="0"/>
              <a:ea typeface="Aptos" panose="020B0004020202020204" pitchFamily="34" charset="0"/>
              <a:cs typeface="Times New Roman" panose="02020603050405020304" pitchFamily="18" charset="0"/>
            </a:endParaRPr>
          </a:p>
          <a:p>
            <a:pPr>
              <a:defRPr/>
            </a:pPr>
            <a:endParaRPr lang="en-US" sz="900">
              <a:solidFill>
                <a:srgbClr val="000000"/>
              </a:solidFill>
              <a:highlight>
                <a:srgbClr val="F4F3F5"/>
              </a:highlight>
            </a:endParaRPr>
          </a:p>
        </p:txBody>
      </p:sp>
      <p:sp>
        <p:nvSpPr>
          <p:cNvPr id="4" name="Header Placeholder 3">
            <a:extLst>
              <a:ext uri="{FF2B5EF4-FFF2-40B4-BE49-F238E27FC236}">
                <a16:creationId xmlns:a16="http://schemas.microsoft.com/office/drawing/2014/main" id="{12694ABD-9F5B-718A-4C3F-9E968F25ABA6}"/>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B8C8C8FA-7602-0894-2291-5EEBC36AAD1F}"/>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AD42E97-7626-FC18-CA15-162F276E11EB}"/>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3/5/2025 10:50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8B51AE12-5395-432A-E4FC-377FC3393F43}"/>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22743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FF072-6A9A-7F2E-412F-9D83CC1E9E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6FD8E2-6CFD-D624-01C2-D480B1173A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FA4F6B-9A83-1CEA-910E-FF922072EBA8}"/>
              </a:ext>
            </a:extLst>
          </p:cNvPr>
          <p:cNvSpPr>
            <a:spLocks noGrp="1"/>
          </p:cNvSpPr>
          <p:nvPr>
            <p:ph type="body" idx="1"/>
          </p:nvPr>
        </p:nvSpPr>
        <p:spPr/>
        <p:txBody>
          <a:bodyPr/>
          <a:lstStyle/>
          <a:p>
            <a:pPr marL="0" marR="0" lvl="0" indent="0" algn="l" defTabSz="914367" rtl="0" eaLnBrk="1" fontAlgn="auto" latinLnBrk="0" hangingPunct="1">
              <a:lnSpc>
                <a:spcPct val="115000"/>
              </a:lnSpc>
              <a:spcBef>
                <a:spcPts val="0"/>
              </a:spcBef>
              <a:spcAft>
                <a:spcPts val="800"/>
              </a:spcAft>
              <a:buClrTx/>
              <a:buSzTx/>
              <a:buFontTx/>
              <a:buNone/>
              <a:tabLst/>
              <a:defRPr/>
            </a:pPr>
            <a:r>
              <a:rPr lang="en-US" sz="1800" kern="100">
                <a:effectLst/>
                <a:latin typeface="Aptos" panose="020B0004020202020204" pitchFamily="34" charset="0"/>
                <a:ea typeface="Aptos" panose="020B0004020202020204" pitchFamily="34" charset="0"/>
                <a:cs typeface="Times New Roman" panose="02020603050405020304" pitchFamily="18" charset="0"/>
              </a:rPr>
              <a:t>Looking across the challenges that are on-going and increase with business transformation and the move to more flexible hybrid work, along with the adoption of AI solutions can amplify the security risks that organizations face. From the disconnected solutions that can impact productivity as more people are accessing company resources from new locations and devices, to the growing adoption of AI to help boost what people can do at work, to the rising risks associated with both. To the need to ultimately find ways to reduce IT infrastructure costs and complexity to better mitigate risks, maintain control, and drive performance for the organization.</a:t>
            </a:r>
          </a:p>
          <a:p>
            <a:pPr marL="0" marR="0" lvl="0" indent="0" algn="l" defTabSz="914367" rtl="0" eaLnBrk="1" fontAlgn="auto" latinLnBrk="0" hangingPunct="1">
              <a:lnSpc>
                <a:spcPct val="115000"/>
              </a:lnSpc>
              <a:spcBef>
                <a:spcPts val="0"/>
              </a:spcBef>
              <a:spcAft>
                <a:spcPts val="800"/>
              </a:spcAft>
              <a:buClrTx/>
              <a:buSzTx/>
              <a:buFontTx/>
              <a:buNone/>
              <a:tabLst/>
              <a:defRPr/>
            </a:pP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r>
              <a:rPr lang="en-US" sz="1800"/>
              <a:t>Which of these align with the challenges and concerns at your organization? What other concerns to do you have?</a:t>
            </a:r>
          </a:p>
          <a:p>
            <a:endParaRPr lang="en-US" sz="180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a:effectLst/>
                <a:latin typeface="Aptos" panose="020B0004020202020204" pitchFamily="34" charset="0"/>
                <a:ea typeface="Aptos" panose="020B0004020202020204" pitchFamily="34" charset="0"/>
                <a:cs typeface="Times New Roman" panose="02020603050405020304" pitchFamily="18" charset="0"/>
              </a:rPr>
              <a:t>No matter where you are at in your business transformation and AI adoption journey, we are here to help empower that transformation while enabling your organization to maintain productivity, protect your business, and optimize your IT infrastructure.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a:effectLst/>
              <a:latin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a:effectLst/>
                <a:latin typeface="Aptos" panose="020B0004020202020204" pitchFamily="34" charset="0"/>
                <a:cs typeface="Times New Roman" panose="02020603050405020304" pitchFamily="18" charset="0"/>
              </a:rPr>
              <a:t>Let’s take a closer look at each of these three core benefits of Microsoft 365 E3. </a:t>
            </a:r>
            <a:endParaRPr lang="en-US" sz="1800"/>
          </a:p>
          <a:p>
            <a:pPr marL="0" marR="0" lvl="0" indent="0" algn="l" defTabSz="914367" rtl="0" eaLnBrk="1" fontAlgn="auto" latinLnBrk="0" hangingPunct="1">
              <a:lnSpc>
                <a:spcPct val="115000"/>
              </a:lnSpc>
              <a:spcBef>
                <a:spcPts val="0"/>
              </a:spcBef>
              <a:spcAft>
                <a:spcPts val="800"/>
              </a:spcAft>
              <a:buClrTx/>
              <a:buSzTx/>
              <a:buFontTx/>
              <a:buNone/>
              <a:tabLst/>
              <a:defRPr/>
            </a:pP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83B04C7-FEA7-7827-A4BC-B260C6C11E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4318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60.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62.jpe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62.jpe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Master" Target="../slideMasters/slideMaster3.xml"/><Relationship Id="rId4" Type="http://schemas.openxmlformats.org/officeDocument/2006/relationships/image" Target="../media/image69.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Master" Target="../slideMasters/slideMaster3.xml"/><Relationship Id="rId5" Type="http://schemas.openxmlformats.org/officeDocument/2006/relationships/image" Target="../media/image70.jpeg"/><Relationship Id="rId4" Type="http://schemas.openxmlformats.org/officeDocument/2006/relationships/image" Target="../media/image69.jpe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Master" Target="../slideMasters/slideMaster3.xml"/><Relationship Id="rId4" Type="http://schemas.openxmlformats.org/officeDocument/2006/relationships/image" Target="../media/image75.jpe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Master" Target="../slideMasters/slideMaster3.xml"/><Relationship Id="rId5" Type="http://schemas.openxmlformats.org/officeDocument/2006/relationships/image" Target="../media/image79.jpeg"/><Relationship Id="rId4" Type="http://schemas.openxmlformats.org/officeDocument/2006/relationships/image" Target="../media/image78.jpe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Master" Target="../slideMasters/slideMaster3.xml"/><Relationship Id="rId6" Type="http://schemas.openxmlformats.org/officeDocument/2006/relationships/image" Target="../media/image80.jpeg"/><Relationship Id="rId5" Type="http://schemas.openxmlformats.org/officeDocument/2006/relationships/image" Target="../media/image70.jpeg"/><Relationship Id="rId4" Type="http://schemas.openxmlformats.org/officeDocument/2006/relationships/image" Target="../media/image69.jpe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Master" Target="../slideMasters/slideMaster3.xml"/><Relationship Id="rId4" Type="http://schemas.openxmlformats.org/officeDocument/2006/relationships/image" Target="../media/image69.jpe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Master" Target="../slideMasters/slideMaster3.xml"/><Relationship Id="rId5" Type="http://schemas.openxmlformats.org/officeDocument/2006/relationships/image" Target="../media/image70.jpeg"/><Relationship Id="rId4" Type="http://schemas.openxmlformats.org/officeDocument/2006/relationships/image" Target="../media/image69.jpe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Master" Target="../slideMasters/slideMaster3.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90.svg"/><Relationship Id="rId2" Type="http://schemas.openxmlformats.org/officeDocument/2006/relationships/image" Target="../media/image89.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92.svg"/><Relationship Id="rId2" Type="http://schemas.openxmlformats.org/officeDocument/2006/relationships/image" Target="../media/image91.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90.svg"/><Relationship Id="rId2" Type="http://schemas.openxmlformats.org/officeDocument/2006/relationships/image" Target="../media/image89.png"/><Relationship Id="rId1" Type="http://schemas.openxmlformats.org/officeDocument/2006/relationships/slideMaster" Target="../slideMasters/slideMaster3.xml"/><Relationship Id="rId4" Type="http://schemas.openxmlformats.org/officeDocument/2006/relationships/image" Target="../media/image61.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Master" Target="../slideMasters/slideMaster2.xml"/><Relationship Id="rId4" Type="http://schemas.openxmlformats.org/officeDocument/2006/relationships/image" Target="../media/image21.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Master" Target="../slideMasters/slideMaster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srcRect l="11763" t="27714" r="11763" b="27714"/>
          <a:stretch/>
        </p:blipFill>
        <p:spPr bwMode="white">
          <a:xfrm>
            <a:off x="574675" y="540417"/>
            <a:ext cx="1808480" cy="387404"/>
          </a:xfrm>
          <a:prstGeom prst="rect">
            <a:avLst/>
          </a:prstGeom>
        </p:spPr>
      </p:pic>
    </p:spTree>
    <p:extLst>
      <p:ext uri="{BB962C8B-B14F-4D97-AF65-F5344CB8AC3E}">
        <p14:creationId xmlns:p14="http://schemas.microsoft.com/office/powerpoint/2010/main" val="46776493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07641D"/>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chemeClr val="bg1"/>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037088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2_Section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vert="horz" wrap="square" lIns="0" tIns="0" rIns="0" bIns="0" rtlCol="0" anchor="b" anchorCtr="0">
            <a:spAutoFit/>
          </a:bodyPr>
          <a:lstStyle>
            <a:lvl1pPr>
              <a:defRPr lang="en-US" sz="4000" b="0" dirty="0">
                <a:solidFill>
                  <a:schemeClr val="bg1"/>
                </a:solidFill>
                <a:latin typeface="+mj-lt"/>
              </a:defRPr>
            </a:lvl1pPr>
          </a:lstStyle>
          <a:p>
            <a:pPr lvl="0">
              <a:lnSpc>
                <a:spcPct val="90000"/>
              </a:lnSpc>
            </a:pPr>
            <a:r>
              <a:rPr lang="en-US"/>
              <a:t>Section title</a:t>
            </a:r>
          </a:p>
        </p:txBody>
      </p:sp>
    </p:spTree>
    <p:extLst>
      <p:ext uri="{BB962C8B-B14F-4D97-AF65-F5344CB8AC3E}">
        <p14:creationId xmlns:p14="http://schemas.microsoft.com/office/powerpoint/2010/main" val="36401561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3_Section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vert="horz" wrap="square" lIns="0" tIns="0" rIns="0" bIns="0" rtlCol="0" anchor="b" anchorCtr="0">
            <a:spAutoFit/>
          </a:bodyPr>
          <a:lstStyle>
            <a:lvl1pPr>
              <a:defRPr lang="en-US" sz="4000" b="0" dirty="0">
                <a:solidFill>
                  <a:schemeClr val="bg1"/>
                </a:solidFill>
                <a:latin typeface="+mj-lt"/>
              </a:defRPr>
            </a:lvl1pPr>
          </a:lstStyle>
          <a:p>
            <a:pPr lvl="0">
              <a:lnSpc>
                <a:spcPct val="90000"/>
              </a:lnSpc>
            </a:pPr>
            <a:r>
              <a:rPr lang="en-US"/>
              <a:t>Section title</a:t>
            </a:r>
          </a:p>
        </p:txBody>
      </p:sp>
    </p:spTree>
    <p:extLst>
      <p:ext uri="{BB962C8B-B14F-4D97-AF65-F5344CB8AC3E}">
        <p14:creationId xmlns:p14="http://schemas.microsoft.com/office/powerpoint/2010/main" val="8607362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ection Titl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vert="horz" wrap="square" lIns="0" tIns="0" rIns="0" bIns="0" rtlCol="0" anchor="b" anchorCtr="0">
            <a:spAutoFit/>
          </a:bodyPr>
          <a:lstStyle>
            <a:lvl1pPr>
              <a:defRPr lang="en-US" sz="4000" b="0" dirty="0">
                <a:latin typeface="+mj-lt"/>
              </a:defRPr>
            </a:lvl1pPr>
          </a:lstStyle>
          <a:p>
            <a:pPr lvl="0">
              <a:lnSpc>
                <a:spcPct val="90000"/>
              </a:lnSpc>
            </a:pPr>
            <a:r>
              <a:rPr lang="en-US"/>
              <a:t>Section title</a:t>
            </a:r>
          </a:p>
        </p:txBody>
      </p:sp>
    </p:spTree>
    <p:extLst>
      <p:ext uri="{BB962C8B-B14F-4D97-AF65-F5344CB8AC3E}">
        <p14:creationId xmlns:p14="http://schemas.microsoft.com/office/powerpoint/2010/main" val="21669204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1_Section Titl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vert="horz" wrap="square" lIns="0" tIns="0" rIns="0" bIns="0" rtlCol="0" anchor="b" anchorCtr="0">
            <a:spAutoFit/>
          </a:bodyPr>
          <a:lstStyle>
            <a:lvl1pPr>
              <a:defRPr lang="en-US" sz="4000" b="0" dirty="0">
                <a:latin typeface="+mj-lt"/>
              </a:defRPr>
            </a:lvl1pPr>
          </a:lstStyle>
          <a:p>
            <a:pPr lvl="0">
              <a:lnSpc>
                <a:spcPct val="90000"/>
              </a:lnSpc>
            </a:pPr>
            <a:r>
              <a:rPr lang="en-US"/>
              <a:t>Section title</a:t>
            </a:r>
          </a:p>
        </p:txBody>
      </p:sp>
    </p:spTree>
    <p:extLst>
      <p:ext uri="{BB962C8B-B14F-4D97-AF65-F5344CB8AC3E}">
        <p14:creationId xmlns:p14="http://schemas.microsoft.com/office/powerpoint/2010/main" val="12520883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ction Titl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0555710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ection Titl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9900767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2_Section Titl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8304341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3_Section Titl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6356826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Quot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0D155-47E8-D819-5FA4-748607570A1C}"/>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Picture Placeholder 9">
            <a:extLst>
              <a:ext uri="{FF2B5EF4-FFF2-40B4-BE49-F238E27FC236}">
                <a16:creationId xmlns:a16="http://schemas.microsoft.com/office/drawing/2014/main" id="{5022EE65-FBB2-C961-B89F-9DADBDB2DB30}"/>
              </a:ext>
            </a:extLst>
          </p:cNvPr>
          <p:cNvSpPr>
            <a:spLocks noGrp="1"/>
          </p:cNvSpPr>
          <p:nvPr>
            <p:ph type="pic" sz="quarter" idx="14" hasCustomPrompt="1"/>
          </p:nvPr>
        </p:nvSpPr>
        <p:spPr>
          <a:xfrm>
            <a:off x="7827263" y="2199576"/>
            <a:ext cx="3760470" cy="3760470"/>
          </a:xfrm>
          <a:prstGeom prst="rect">
            <a:avLst/>
          </a:prstGeom>
          <a:blipFill>
            <a:blip r:embed="rId3"/>
            <a:stretch>
              <a:fillRect/>
            </a:stretch>
          </a:blipFill>
          <a:effectLst>
            <a:outerShdw blurRad="215900" dist="190500" dir="2700000" sx="101000" sy="101000" algn="ctr" rotWithShape="0">
              <a:srgbClr val="000000">
                <a:alpha val="23000"/>
              </a:srgbClr>
            </a:outerShdw>
          </a:effectLst>
        </p:spPr>
        <p:txBody>
          <a:bodyPr vert="horz" wrap="square" lIns="0" tIns="0" rIns="0" bIns="0" rtlCol="0" anchor="ctr" anchorCtr="0">
            <a:normAutofit/>
          </a:bodyPr>
          <a:lstStyle>
            <a:lvl1pPr marL="228600" indent="-228600" algn="ctr">
              <a:buNone/>
              <a:defRPr lang="en-US" sz="1800" b="1">
                <a:solidFill>
                  <a:schemeClr val="tx1"/>
                </a:solidFill>
                <a:latin typeface="+mn-lt"/>
              </a:defRPr>
            </a:lvl1pPr>
          </a:lstStyle>
          <a:p>
            <a:pPr marL="228600" lvl="0" indent="-228600" algn="ctr"/>
            <a:r>
              <a:rPr lang="en-US"/>
              <a:t>Click to insert photo</a:t>
            </a:r>
          </a:p>
        </p:txBody>
      </p:sp>
      <p:sp>
        <p:nvSpPr>
          <p:cNvPr id="5" name="Text Placeholder 11">
            <a:extLst>
              <a:ext uri="{FF2B5EF4-FFF2-40B4-BE49-F238E27FC236}">
                <a16:creationId xmlns:a16="http://schemas.microsoft.com/office/drawing/2014/main" id="{4B878651-6EA0-F1DE-DDB3-D4C07A4E5942}"/>
              </a:ext>
            </a:extLst>
          </p:cNvPr>
          <p:cNvSpPr>
            <a:spLocks noGrp="1"/>
          </p:cNvSpPr>
          <p:nvPr>
            <p:ph type="body" sz="quarter" idx="17"/>
          </p:nvPr>
        </p:nvSpPr>
        <p:spPr>
          <a:xfrm>
            <a:off x="1245931" y="3206751"/>
            <a:ext cx="2706480" cy="1477328"/>
          </a:xfrm>
        </p:spPr>
        <p:txBody>
          <a:bodyPr anchor="t"/>
          <a:lstStyle>
            <a:lvl1pPr marL="0" indent="0">
              <a:spcBef>
                <a:spcPts val="0"/>
              </a:spcBef>
              <a:buNone/>
              <a:defRPr sz="3200">
                <a:solidFill>
                  <a:schemeClr val="tx1"/>
                </a:solidFill>
                <a:latin typeface="+mj-lt"/>
              </a:defRPr>
            </a:lvl1pPr>
          </a:lstStyle>
          <a:p>
            <a:pPr lvl="0"/>
            <a:r>
              <a:rPr lang="en-US"/>
              <a:t>Click to edit Master text styles</a:t>
            </a:r>
          </a:p>
        </p:txBody>
      </p:sp>
      <p:sp>
        <p:nvSpPr>
          <p:cNvPr id="10" name="Freeform: Shape 9">
            <a:extLst>
              <a:ext uri="{FF2B5EF4-FFF2-40B4-BE49-F238E27FC236}">
                <a16:creationId xmlns:a16="http://schemas.microsoft.com/office/drawing/2014/main" id="{52A3F807-DEFB-6026-D7BD-82284EB7FB76}"/>
              </a:ext>
            </a:extLst>
          </p:cNvPr>
          <p:cNvSpPr/>
          <p:nvPr/>
        </p:nvSpPr>
        <p:spPr>
          <a:xfrm>
            <a:off x="552732" y="2199576"/>
            <a:ext cx="693200" cy="604267"/>
          </a:xfrm>
          <a:custGeom>
            <a:avLst/>
            <a:gdLst>
              <a:gd name="connsiteX0" fmla="*/ 393237 w 674431"/>
              <a:gd name="connsiteY0" fmla="*/ 0 h 587906"/>
              <a:gd name="connsiteX1" fmla="*/ 616089 w 674431"/>
              <a:gd name="connsiteY1" fmla="*/ 0 h 587906"/>
              <a:gd name="connsiteX2" fmla="*/ 616151 w 674431"/>
              <a:gd name="connsiteY2" fmla="*/ 0 h 587906"/>
              <a:gd name="connsiteX3" fmla="*/ 674431 w 674431"/>
              <a:gd name="connsiteY3" fmla="*/ 58280 h 587906"/>
              <a:gd name="connsiteX4" fmla="*/ 674431 w 674431"/>
              <a:gd name="connsiteY4" fmla="*/ 221738 h 587906"/>
              <a:gd name="connsiteX5" fmla="*/ 597219 w 674431"/>
              <a:gd name="connsiteY5" fmla="*/ 471750 h 587906"/>
              <a:gd name="connsiteX6" fmla="*/ 393361 w 674431"/>
              <a:gd name="connsiteY6" fmla="*/ 587630 h 587906"/>
              <a:gd name="connsiteX7" fmla="*/ 380245 w 674431"/>
              <a:gd name="connsiteY7" fmla="*/ 577174 h 587906"/>
              <a:gd name="connsiteX8" fmla="*/ 380245 w 674431"/>
              <a:gd name="connsiteY8" fmla="*/ 489011 h 587906"/>
              <a:gd name="connsiteX9" fmla="*/ 387484 w 674431"/>
              <a:gd name="connsiteY9" fmla="*/ 478865 h 587906"/>
              <a:gd name="connsiteX10" fmla="*/ 523100 w 674431"/>
              <a:gd name="connsiteY10" fmla="*/ 363541 h 587906"/>
              <a:gd name="connsiteX11" fmla="*/ 540423 w 674431"/>
              <a:gd name="connsiteY11" fmla="*/ 283112 h 587906"/>
              <a:gd name="connsiteX12" fmla="*/ 533308 w 674431"/>
              <a:gd name="connsiteY12" fmla="*/ 276306 h 587906"/>
              <a:gd name="connsiteX13" fmla="*/ 393361 w 674431"/>
              <a:gd name="connsiteY13" fmla="*/ 276306 h 587906"/>
              <a:gd name="connsiteX14" fmla="*/ 374986 w 674431"/>
              <a:gd name="connsiteY14" fmla="*/ 257931 h 587906"/>
              <a:gd name="connsiteX15" fmla="*/ 374986 w 674431"/>
              <a:gd name="connsiteY15" fmla="*/ 18251 h 587906"/>
              <a:gd name="connsiteX16" fmla="*/ 393237 w 674431"/>
              <a:gd name="connsiteY16" fmla="*/ 0 h 587906"/>
              <a:gd name="connsiteX17" fmla="*/ 58466 w 674431"/>
              <a:gd name="connsiteY17" fmla="*/ 0 h 587906"/>
              <a:gd name="connsiteX18" fmla="*/ 281070 w 674431"/>
              <a:gd name="connsiteY18" fmla="*/ 0 h 587906"/>
              <a:gd name="connsiteX19" fmla="*/ 299445 w 674431"/>
              <a:gd name="connsiteY19" fmla="*/ 18375 h 587906"/>
              <a:gd name="connsiteX20" fmla="*/ 299445 w 674431"/>
              <a:gd name="connsiteY20" fmla="*/ 221738 h 587906"/>
              <a:gd name="connsiteX21" fmla="*/ 222233 w 674431"/>
              <a:gd name="connsiteY21" fmla="*/ 471750 h 587906"/>
              <a:gd name="connsiteX22" fmla="*/ 18375 w 674431"/>
              <a:gd name="connsiteY22" fmla="*/ 587630 h 587906"/>
              <a:gd name="connsiteX23" fmla="*/ 5259 w 674431"/>
              <a:gd name="connsiteY23" fmla="*/ 577174 h 587906"/>
              <a:gd name="connsiteX24" fmla="*/ 5259 w 674431"/>
              <a:gd name="connsiteY24" fmla="*/ 489011 h 587906"/>
              <a:gd name="connsiteX25" fmla="*/ 12497 w 674431"/>
              <a:gd name="connsiteY25" fmla="*/ 478865 h 587906"/>
              <a:gd name="connsiteX26" fmla="*/ 148114 w 674431"/>
              <a:gd name="connsiteY26" fmla="*/ 363541 h 587906"/>
              <a:gd name="connsiteX27" fmla="*/ 165437 w 674431"/>
              <a:gd name="connsiteY27" fmla="*/ 283112 h 587906"/>
              <a:gd name="connsiteX28" fmla="*/ 158322 w 674431"/>
              <a:gd name="connsiteY28" fmla="*/ 276306 h 587906"/>
              <a:gd name="connsiteX29" fmla="*/ 18375 w 674431"/>
              <a:gd name="connsiteY29" fmla="*/ 276306 h 587906"/>
              <a:gd name="connsiteX30" fmla="*/ 0 w 674431"/>
              <a:gd name="connsiteY30" fmla="*/ 257931 h 587906"/>
              <a:gd name="connsiteX31" fmla="*/ 0 w 674431"/>
              <a:gd name="connsiteY31" fmla="*/ 58466 h 587906"/>
              <a:gd name="connsiteX32" fmla="*/ 58466 w 674431"/>
              <a:gd name="connsiteY32" fmla="*/ 0 h 58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74431" h="587906">
                <a:moveTo>
                  <a:pt x="393237" y="0"/>
                </a:moveTo>
                <a:lnTo>
                  <a:pt x="616089" y="0"/>
                </a:lnTo>
                <a:lnTo>
                  <a:pt x="616151" y="0"/>
                </a:lnTo>
                <a:cubicBezTo>
                  <a:pt x="648322" y="0"/>
                  <a:pt x="674431" y="26109"/>
                  <a:pt x="674431" y="58280"/>
                </a:cubicBezTo>
                <a:lnTo>
                  <a:pt x="674431" y="221738"/>
                </a:lnTo>
                <a:cubicBezTo>
                  <a:pt x="674431" y="328152"/>
                  <a:pt x="648694" y="411490"/>
                  <a:pt x="597219" y="471750"/>
                </a:cubicBezTo>
                <a:cubicBezTo>
                  <a:pt x="548157" y="529102"/>
                  <a:pt x="480225" y="567770"/>
                  <a:pt x="393361" y="587630"/>
                </a:cubicBezTo>
                <a:cubicBezTo>
                  <a:pt x="386679" y="589177"/>
                  <a:pt x="380245" y="584042"/>
                  <a:pt x="380245" y="577174"/>
                </a:cubicBezTo>
                <a:lnTo>
                  <a:pt x="380245" y="489011"/>
                </a:lnTo>
                <a:cubicBezTo>
                  <a:pt x="380245" y="484433"/>
                  <a:pt x="383153" y="480288"/>
                  <a:pt x="387484" y="478865"/>
                </a:cubicBezTo>
                <a:cubicBezTo>
                  <a:pt x="454240" y="456778"/>
                  <a:pt x="499466" y="418295"/>
                  <a:pt x="523100" y="363541"/>
                </a:cubicBezTo>
                <a:cubicBezTo>
                  <a:pt x="535969" y="335824"/>
                  <a:pt x="541784" y="309035"/>
                  <a:pt x="540423" y="283112"/>
                </a:cubicBezTo>
                <a:cubicBezTo>
                  <a:pt x="540238" y="279276"/>
                  <a:pt x="537082" y="276306"/>
                  <a:pt x="533308" y="276306"/>
                </a:cubicBezTo>
                <a:lnTo>
                  <a:pt x="393361" y="276306"/>
                </a:lnTo>
                <a:cubicBezTo>
                  <a:pt x="383215" y="276306"/>
                  <a:pt x="374986" y="268078"/>
                  <a:pt x="374986" y="257931"/>
                </a:cubicBezTo>
                <a:lnTo>
                  <a:pt x="374986" y="18251"/>
                </a:lnTo>
                <a:cubicBezTo>
                  <a:pt x="374986" y="8167"/>
                  <a:pt x="383153" y="0"/>
                  <a:pt x="393237" y="0"/>
                </a:cubicBezTo>
                <a:close/>
                <a:moveTo>
                  <a:pt x="58466" y="0"/>
                </a:moveTo>
                <a:lnTo>
                  <a:pt x="281070" y="0"/>
                </a:lnTo>
                <a:cubicBezTo>
                  <a:pt x="291216" y="0"/>
                  <a:pt x="299445" y="8229"/>
                  <a:pt x="299445" y="18375"/>
                </a:cubicBezTo>
                <a:lnTo>
                  <a:pt x="299445" y="221738"/>
                </a:lnTo>
                <a:cubicBezTo>
                  <a:pt x="299445" y="328152"/>
                  <a:pt x="273708" y="411490"/>
                  <a:pt x="222233" y="471750"/>
                </a:cubicBezTo>
                <a:cubicBezTo>
                  <a:pt x="173171" y="529102"/>
                  <a:pt x="105239" y="567770"/>
                  <a:pt x="18375" y="587630"/>
                </a:cubicBezTo>
                <a:cubicBezTo>
                  <a:pt x="11631" y="589177"/>
                  <a:pt x="5259" y="584042"/>
                  <a:pt x="5259" y="577174"/>
                </a:cubicBezTo>
                <a:lnTo>
                  <a:pt x="5259" y="489011"/>
                </a:lnTo>
                <a:cubicBezTo>
                  <a:pt x="5259" y="484433"/>
                  <a:pt x="8167" y="480288"/>
                  <a:pt x="12497" y="478865"/>
                </a:cubicBezTo>
                <a:cubicBezTo>
                  <a:pt x="79254" y="456778"/>
                  <a:pt x="124480" y="418295"/>
                  <a:pt x="148114" y="363541"/>
                </a:cubicBezTo>
                <a:cubicBezTo>
                  <a:pt x="160983" y="335824"/>
                  <a:pt x="166798" y="309035"/>
                  <a:pt x="165437" y="283112"/>
                </a:cubicBezTo>
                <a:cubicBezTo>
                  <a:pt x="165252" y="279276"/>
                  <a:pt x="162096" y="276306"/>
                  <a:pt x="158322" y="276306"/>
                </a:cubicBezTo>
                <a:lnTo>
                  <a:pt x="18375" y="276306"/>
                </a:lnTo>
                <a:cubicBezTo>
                  <a:pt x="8229" y="276306"/>
                  <a:pt x="0" y="268078"/>
                  <a:pt x="0" y="257931"/>
                </a:cubicBezTo>
                <a:lnTo>
                  <a:pt x="0" y="58466"/>
                </a:lnTo>
                <a:cubicBezTo>
                  <a:pt x="0" y="26171"/>
                  <a:pt x="26171" y="0"/>
                  <a:pt x="58466" y="0"/>
                </a:cubicBezTo>
                <a:close/>
              </a:path>
            </a:pathLst>
          </a:custGeom>
          <a:solidFill>
            <a:schemeClr val="tx1"/>
          </a:solidFill>
          <a:ln w="61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Sans Text"/>
              <a:ea typeface="+mn-ea"/>
              <a:cs typeface="+mn-cs"/>
            </a:endParaRPr>
          </a:p>
        </p:txBody>
      </p:sp>
      <p:sp>
        <p:nvSpPr>
          <p:cNvPr id="11" name="Text Placeholder 4">
            <a:extLst>
              <a:ext uri="{FF2B5EF4-FFF2-40B4-BE49-F238E27FC236}">
                <a16:creationId xmlns:a16="http://schemas.microsoft.com/office/drawing/2014/main" id="{6B8F6EDE-3287-C98A-2287-E97E9546E9E1}"/>
              </a:ext>
            </a:extLst>
          </p:cNvPr>
          <p:cNvSpPr>
            <a:spLocks noGrp="1"/>
          </p:cNvSpPr>
          <p:nvPr>
            <p:ph type="body" sz="quarter" idx="12" hasCustomPrompt="1"/>
          </p:nvPr>
        </p:nvSpPr>
        <p:spPr>
          <a:xfrm>
            <a:off x="1245931" y="4963876"/>
            <a:ext cx="270648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Quote author</a:t>
            </a:r>
          </a:p>
        </p:txBody>
      </p:sp>
    </p:spTree>
    <p:extLst>
      <p:ext uri="{BB962C8B-B14F-4D97-AF65-F5344CB8AC3E}">
        <p14:creationId xmlns:p14="http://schemas.microsoft.com/office/powerpoint/2010/main" val="38921630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creensho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E7235-22DD-1125-FF85-028A2E641445}"/>
              </a:ext>
            </a:extLst>
          </p:cNvPr>
          <p:cNvSpPr>
            <a:spLocks noGrp="1"/>
          </p:cNvSpPr>
          <p:nvPr>
            <p:ph type="title"/>
          </p:nvPr>
        </p:nvSpPr>
        <p:spPr>
          <a:xfrm>
            <a:off x="588263" y="457200"/>
            <a:ext cx="6359434" cy="553998"/>
          </a:xfrm>
        </p:spPr>
        <p:txBody>
          <a:bodyPr/>
          <a:lstStyle/>
          <a:p>
            <a:r>
              <a:rPr lang="en-US"/>
              <a:t>Click to edit Master title style</a:t>
            </a:r>
          </a:p>
        </p:txBody>
      </p:sp>
      <p:sp>
        <p:nvSpPr>
          <p:cNvPr id="3" name="Rectangle 2">
            <a:extLst>
              <a:ext uri="{FF2B5EF4-FFF2-40B4-BE49-F238E27FC236}">
                <a16:creationId xmlns:a16="http://schemas.microsoft.com/office/drawing/2014/main" id="{D565C022-5A4E-84F5-B51B-1431B6A0AE21}"/>
              </a:ext>
            </a:extLst>
          </p:cNvPr>
          <p:cNvSpPr/>
          <p:nvPr userDrawn="1"/>
        </p:nvSpPr>
        <p:spPr bwMode="auto">
          <a:xfrm>
            <a:off x="7228114" y="292100"/>
            <a:ext cx="4659086" cy="6272213"/>
          </a:xfrm>
          <a:prstGeom prst="rect">
            <a:avLst/>
          </a:prstGeom>
          <a:gradFill>
            <a:gsLst>
              <a:gs pos="0">
                <a:srgbClr val="FFB3BB"/>
              </a:gs>
              <a:gs pos="100000">
                <a:srgbClr val="FFB900"/>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6" name="Picture Placeholder 15">
            <a:extLst>
              <a:ext uri="{FF2B5EF4-FFF2-40B4-BE49-F238E27FC236}">
                <a16:creationId xmlns:a16="http://schemas.microsoft.com/office/drawing/2014/main" id="{B5068233-F46E-B659-0799-22A45E3DA223}"/>
              </a:ext>
            </a:extLst>
          </p:cNvPr>
          <p:cNvSpPr>
            <a:spLocks noGrp="1"/>
          </p:cNvSpPr>
          <p:nvPr>
            <p:ph type="pic" sz="quarter" idx="10" hasCustomPrompt="1"/>
          </p:nvPr>
        </p:nvSpPr>
        <p:spPr>
          <a:xfrm>
            <a:off x="6076380" y="1866864"/>
            <a:ext cx="5544120" cy="3124272"/>
          </a:xfrm>
          <a:blipFill>
            <a:blip r:embed="rId2"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
        <p:nvSpPr>
          <p:cNvPr id="17" name="Content Placeholder 4">
            <a:extLst>
              <a:ext uri="{FF2B5EF4-FFF2-40B4-BE49-F238E27FC236}">
                <a16:creationId xmlns:a16="http://schemas.microsoft.com/office/drawing/2014/main" id="{1020F17E-67BE-FC02-AF7B-709A3923C231}"/>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817774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chemeClr val="bg1"/>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3675188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creenshot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565C022-5A4E-84F5-B51B-1431B6A0AE21}"/>
              </a:ext>
            </a:extLst>
          </p:cNvPr>
          <p:cNvSpPr/>
          <p:nvPr userDrawn="1"/>
        </p:nvSpPr>
        <p:spPr bwMode="auto">
          <a:xfrm>
            <a:off x="304800" y="292100"/>
            <a:ext cx="11582400" cy="6272213"/>
          </a:xfrm>
          <a:prstGeom prst="rect">
            <a:avLst/>
          </a:prstGeom>
          <a:gradFill>
            <a:gsLst>
              <a:gs pos="64000">
                <a:srgbClr val="0D82CB"/>
              </a:gs>
              <a:gs pos="0">
                <a:srgbClr val="7FDE7B"/>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2" name="Title 1">
            <a:extLst>
              <a:ext uri="{FF2B5EF4-FFF2-40B4-BE49-F238E27FC236}">
                <a16:creationId xmlns:a16="http://schemas.microsoft.com/office/drawing/2014/main" id="{F83E7235-22DD-1125-FF85-028A2E641445}"/>
              </a:ext>
            </a:extLst>
          </p:cNvPr>
          <p:cNvSpPr>
            <a:spLocks noGrp="1"/>
          </p:cNvSpPr>
          <p:nvPr>
            <p:ph type="title"/>
          </p:nvPr>
        </p:nvSpPr>
        <p:spPr>
          <a:xfrm>
            <a:off x="588263" y="2896801"/>
            <a:ext cx="3590037" cy="1661993"/>
          </a:xfrm>
        </p:spPr>
        <p:txBody>
          <a:bodyPr/>
          <a:lstStyle>
            <a:lvl1pPr algn="l">
              <a:defRPr>
                <a:solidFill>
                  <a:schemeClr val="tx1"/>
                </a:solidFill>
              </a:defRPr>
            </a:lvl1pPr>
          </a:lstStyle>
          <a:p>
            <a:r>
              <a:rPr lang="en-US"/>
              <a:t>Click to edit Master title style</a:t>
            </a:r>
          </a:p>
        </p:txBody>
      </p:sp>
      <p:sp>
        <p:nvSpPr>
          <p:cNvPr id="16" name="Picture Placeholder 15">
            <a:extLst>
              <a:ext uri="{FF2B5EF4-FFF2-40B4-BE49-F238E27FC236}">
                <a16:creationId xmlns:a16="http://schemas.microsoft.com/office/drawing/2014/main" id="{B5068233-F46E-B659-0799-22A45E3DA223}"/>
              </a:ext>
            </a:extLst>
          </p:cNvPr>
          <p:cNvSpPr>
            <a:spLocks noGrp="1"/>
          </p:cNvSpPr>
          <p:nvPr>
            <p:ph type="pic" sz="quarter" idx="10" hasCustomPrompt="1"/>
          </p:nvPr>
        </p:nvSpPr>
        <p:spPr>
          <a:xfrm>
            <a:off x="4461762" y="1490647"/>
            <a:ext cx="6879337" cy="3876706"/>
          </a:xfrm>
          <a:blipFill>
            <a:blip r:embed="rId2"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1097280" rIns="1097280" bIns="1097280" anchor="ctr" anchorCtr="0">
            <a:normAutofit/>
          </a:bodyPr>
          <a:lstStyle>
            <a:lvl1pPr marL="0" indent="0" algn="ctr">
              <a:buFont typeface="Arial" panose="020B0604020202020204" pitchFamily="34" charset="0"/>
              <a:buNone/>
              <a:defRPr sz="2000" b="1">
                <a:solidFill>
                  <a:schemeClr val="bg1"/>
                </a:solidFill>
              </a:defRPr>
            </a:lvl1pPr>
          </a:lstStyle>
          <a:p>
            <a:r>
              <a:rPr lang="en-US"/>
              <a:t>Drag &amp; drop your photo here or click or tap icon below to insert</a:t>
            </a:r>
          </a:p>
        </p:txBody>
      </p:sp>
    </p:spTree>
    <p:extLst>
      <p:ext uri="{BB962C8B-B14F-4D97-AF65-F5344CB8AC3E}">
        <p14:creationId xmlns:p14="http://schemas.microsoft.com/office/powerpoint/2010/main" val="43607895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Photoslide 1">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B0FE6-6EE4-72F6-EE0C-E481F72F7DFB}"/>
              </a:ext>
            </a:extLst>
          </p:cNvPr>
          <p:cNvSpPr>
            <a:spLocks noGrp="1"/>
          </p:cNvSpPr>
          <p:nvPr>
            <p:ph type="title"/>
          </p:nvPr>
        </p:nvSpPr>
        <p:spPr>
          <a:xfrm>
            <a:off x="588263" y="457200"/>
            <a:ext cx="4910837" cy="1107996"/>
          </a:xfrm>
        </p:spPr>
        <p:txBody>
          <a:bodyPr/>
          <a:lstStyle>
            <a:lvl1pPr>
              <a:defRPr>
                <a:solidFill>
                  <a:schemeClr val="tx1"/>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DBEC160D-0F95-E237-7287-43174DA4A3F3}"/>
              </a:ext>
            </a:extLst>
          </p:cNvPr>
          <p:cNvSpPr>
            <a:spLocks noGrp="1"/>
          </p:cNvSpPr>
          <p:nvPr>
            <p:ph sz="quarter" idx="12"/>
          </p:nvPr>
        </p:nvSpPr>
        <p:spPr>
          <a:xfrm>
            <a:off x="584201" y="1816100"/>
            <a:ext cx="4910838" cy="204363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15">
            <a:extLst>
              <a:ext uri="{FF2B5EF4-FFF2-40B4-BE49-F238E27FC236}">
                <a16:creationId xmlns:a16="http://schemas.microsoft.com/office/drawing/2014/main" id="{90C592A4-DBC6-A7A9-63D9-5020A47499F3}"/>
              </a:ext>
            </a:extLst>
          </p:cNvPr>
          <p:cNvSpPr>
            <a:spLocks noGrp="1"/>
          </p:cNvSpPr>
          <p:nvPr>
            <p:ph type="pic" sz="quarter" idx="10" hasCustomPrompt="1"/>
          </p:nvPr>
        </p:nvSpPr>
        <p:spPr>
          <a:xfrm>
            <a:off x="6096000" y="0"/>
            <a:ext cx="6096000" cy="6858000"/>
          </a:xfrm>
          <a:blipFill>
            <a:blip r:embed="rId2"/>
            <a:stretch>
              <a:fillRect/>
            </a:stretch>
          </a:blipFill>
          <a:effectLst/>
        </p:spPr>
        <p:txBody>
          <a:bodyPr lIns="1097280" rIns="109728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15994633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B0FE6-6EE4-72F6-EE0C-E481F72F7DFB}"/>
              </a:ext>
            </a:extLst>
          </p:cNvPr>
          <p:cNvSpPr>
            <a:spLocks noGrp="1"/>
          </p:cNvSpPr>
          <p:nvPr>
            <p:ph type="title"/>
          </p:nvPr>
        </p:nvSpPr>
        <p:spPr>
          <a:xfrm>
            <a:off x="588263" y="457200"/>
            <a:ext cx="4910837" cy="1107996"/>
          </a:xfrm>
        </p:spPr>
        <p:txBody>
          <a:bodyPr/>
          <a:lstStyle>
            <a:lvl1pPr>
              <a:defRPr>
                <a:solidFill>
                  <a:schemeClr val="tx2"/>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DBEC160D-0F95-E237-7287-43174DA4A3F3}"/>
              </a:ext>
            </a:extLst>
          </p:cNvPr>
          <p:cNvSpPr>
            <a:spLocks noGrp="1"/>
          </p:cNvSpPr>
          <p:nvPr>
            <p:ph sz="quarter" idx="12"/>
          </p:nvPr>
        </p:nvSpPr>
        <p:spPr>
          <a:xfrm>
            <a:off x="584201" y="1816100"/>
            <a:ext cx="4910838" cy="161274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15">
            <a:extLst>
              <a:ext uri="{FF2B5EF4-FFF2-40B4-BE49-F238E27FC236}">
                <a16:creationId xmlns:a16="http://schemas.microsoft.com/office/drawing/2014/main" id="{830D09FD-2495-FD73-64EA-14E484039EF8}"/>
              </a:ext>
            </a:extLst>
          </p:cNvPr>
          <p:cNvSpPr>
            <a:spLocks noGrp="1"/>
          </p:cNvSpPr>
          <p:nvPr>
            <p:ph type="pic" sz="quarter" idx="10" hasCustomPrompt="1"/>
          </p:nvPr>
        </p:nvSpPr>
        <p:spPr>
          <a:xfrm>
            <a:off x="6096000" y="0"/>
            <a:ext cx="6096000" cy="6858000"/>
          </a:xfrm>
          <a:blipFill>
            <a:blip r:embed="rId2"/>
            <a:stretch>
              <a:fillRect/>
            </a:stretch>
          </a:blipFill>
          <a:effectLst/>
        </p:spPr>
        <p:txBody>
          <a:bodyPr lIns="1097280" rIns="1097280" bIns="1097280" anchor="ctr" anchorCtr="0">
            <a:normAutofit/>
          </a:bodyPr>
          <a:lstStyle>
            <a:lvl1pPr marL="0" indent="0" algn="ctr">
              <a:buFont typeface="Arial" panose="020B0604020202020204" pitchFamily="34" charset="0"/>
              <a:buNone/>
              <a:defRPr sz="2000" b="1">
                <a:solidFill>
                  <a:schemeClr val="bg1"/>
                </a:solidFill>
              </a:defRPr>
            </a:lvl1pPr>
          </a:lstStyle>
          <a:p>
            <a:r>
              <a:rPr lang="en-US"/>
              <a:t>Drag &amp; drop your photo here or click or tap icon below to insert</a:t>
            </a:r>
          </a:p>
        </p:txBody>
      </p:sp>
    </p:spTree>
    <p:extLst>
      <p:ext uri="{BB962C8B-B14F-4D97-AF65-F5344CB8AC3E}">
        <p14:creationId xmlns:p14="http://schemas.microsoft.com/office/powerpoint/2010/main" val="1539510222"/>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55B182-C5FF-81E8-8156-470DF32495DC}"/>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chemeClr val="tx2"/>
                </a:solidFill>
                <a:latin typeface="+mj-lt"/>
                <a:cs typeface="Segoe UI" panose="020B0502040204020203" pitchFamily="34" charset="0"/>
              </a:defRPr>
            </a:lvl1pPr>
          </a:lstStyle>
          <a:p>
            <a:r>
              <a:rPr lang="en-US"/>
              <a:t>Thank you</a:t>
            </a:r>
          </a:p>
        </p:txBody>
      </p:sp>
      <p:sp>
        <p:nvSpPr>
          <p:cNvPr id="4" name="Text Placeholder 4">
            <a:extLst>
              <a:ext uri="{FF2B5EF4-FFF2-40B4-BE49-F238E27FC236}">
                <a16:creationId xmlns:a16="http://schemas.microsoft.com/office/drawing/2014/main" id="{BC71D650-3B87-D82E-F786-ADD5DDCE4C70}"/>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a:t>
            </a:r>
          </a:p>
        </p:txBody>
      </p:sp>
      <p:sp>
        <p:nvSpPr>
          <p:cNvPr id="5" name="Text Placeholder 4">
            <a:extLst>
              <a:ext uri="{FF2B5EF4-FFF2-40B4-BE49-F238E27FC236}">
                <a16:creationId xmlns:a16="http://schemas.microsoft.com/office/drawing/2014/main" id="{735A3663-712F-A49D-172F-24B861511350}"/>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chemeClr val="tx1"/>
                </a:solidFill>
                <a:latin typeface="+mn-lt"/>
                <a:cs typeface="Segoe UI" panose="020B0502040204020203" pitchFamily="34" charset="0"/>
              </a:defRPr>
            </a:lvl1pPr>
          </a:lstStyle>
          <a:p>
            <a:pPr lvl="0"/>
            <a:r>
              <a:rPr lang="en-US"/>
              <a:t>Contact information</a:t>
            </a:r>
          </a:p>
        </p:txBody>
      </p:sp>
      <p:pic>
        <p:nvPicPr>
          <p:cNvPr id="8" name="MS logo gray - EMF" descr="Microsoft logo, gray text version">
            <a:extLst>
              <a:ext uri="{FF2B5EF4-FFF2-40B4-BE49-F238E27FC236}">
                <a16:creationId xmlns:a16="http://schemas.microsoft.com/office/drawing/2014/main" id="{4B828D67-4891-FD7F-4AA2-E9E4A652519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301891827"/>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55B182-C5FF-81E8-8156-470DF32495DC}"/>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chemeClr val="tx2"/>
                </a:solidFill>
                <a:latin typeface="+mj-lt"/>
                <a:cs typeface="Segoe UI" panose="020B0502040204020203" pitchFamily="34" charset="0"/>
              </a:defRPr>
            </a:lvl1pPr>
          </a:lstStyle>
          <a:p>
            <a:r>
              <a:rPr lang="en-US"/>
              <a:t>Thank you</a:t>
            </a:r>
          </a:p>
        </p:txBody>
      </p:sp>
      <p:sp>
        <p:nvSpPr>
          <p:cNvPr id="4" name="Text Placeholder 4">
            <a:extLst>
              <a:ext uri="{FF2B5EF4-FFF2-40B4-BE49-F238E27FC236}">
                <a16:creationId xmlns:a16="http://schemas.microsoft.com/office/drawing/2014/main" id="{BC71D650-3B87-D82E-F786-ADD5DDCE4C70}"/>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a:t>
            </a:r>
          </a:p>
        </p:txBody>
      </p:sp>
      <p:sp>
        <p:nvSpPr>
          <p:cNvPr id="5" name="Text Placeholder 4">
            <a:extLst>
              <a:ext uri="{FF2B5EF4-FFF2-40B4-BE49-F238E27FC236}">
                <a16:creationId xmlns:a16="http://schemas.microsoft.com/office/drawing/2014/main" id="{735A3663-712F-A49D-172F-24B861511350}"/>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chemeClr val="tx1"/>
                </a:solidFill>
                <a:latin typeface="+mn-lt"/>
                <a:cs typeface="Segoe UI" panose="020B0502040204020203" pitchFamily="34" charset="0"/>
              </a:defRPr>
            </a:lvl1pPr>
          </a:lstStyle>
          <a:p>
            <a:pPr lvl="0"/>
            <a:r>
              <a:rPr lang="en-US"/>
              <a:t>Contact information</a:t>
            </a:r>
          </a:p>
        </p:txBody>
      </p:sp>
      <p:pic>
        <p:nvPicPr>
          <p:cNvPr id="8" name="MS logo gray - EMF" descr="Microsoft logo, gray text version">
            <a:extLst>
              <a:ext uri="{FF2B5EF4-FFF2-40B4-BE49-F238E27FC236}">
                <a16:creationId xmlns:a16="http://schemas.microsoft.com/office/drawing/2014/main" id="{4B828D67-4891-FD7F-4AA2-E9E4A652519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199" y="6034866"/>
            <a:ext cx="1366440" cy="292608"/>
          </a:xfrm>
          <a:prstGeom prst="rect">
            <a:avLst/>
          </a:prstGeom>
        </p:spPr>
      </p:pic>
    </p:spTree>
    <p:extLst>
      <p:ext uri="{BB962C8B-B14F-4D97-AF65-F5344CB8AC3E}">
        <p14:creationId xmlns:p14="http://schemas.microsoft.com/office/powerpoint/2010/main" val="3921104254"/>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2534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97896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FFFFFF"/>
                </a:solidFill>
                <a:effectLst/>
                <a:uLnTx/>
                <a:uFillTx/>
                <a:latin typeface="Segoe Sans Text"/>
                <a:ea typeface="+mn-ea"/>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89520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mj-lt"/>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93659755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3/5/2025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445148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3532202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FBAE40"/>
          </p15:clr>
        </p15:guide>
        <p15:guide id="2" pos="6127">
          <p15:clr>
            <a:srgbClr val="5ACBF0"/>
          </p15:clr>
        </p15:guide>
        <p15:guide id="3" orient="horz" pos="1911">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90868" y="585788"/>
            <a:ext cx="11018520" cy="615553"/>
          </a:xfrm>
        </p:spPr>
        <p:txBody>
          <a:bodyPr/>
          <a:lstStyle>
            <a:lvl1pPr algn="ctr">
              <a:defRPr lang="en-US" sz="4000" b="1" kern="1200" cap="none" spc="-10" baseline="0" dirty="0" smtClean="0">
                <a:ln w="3175">
                  <a:noFill/>
                </a:ln>
                <a:gradFill>
                  <a:gsLst>
                    <a:gs pos="15000">
                      <a:srgbClr val="8DC8E8"/>
                    </a:gs>
                    <a:gs pos="85000">
                      <a:srgbClr val="D59ED7"/>
                    </a:gs>
                  </a:gsLst>
                  <a:lin ang="2700000" scaled="1"/>
                </a:gra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2148004153"/>
      </p:ext>
    </p:extLst>
  </p:cSld>
  <p:clrMapOvr>
    <a:masterClrMapping/>
  </p:clrMapOvr>
  <p:transition>
    <p:fade/>
  </p:transition>
  <p:hf sldNum="0"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lvl1pPr marL="0" algn="l" defTabSz="932742" rtl="0" eaLnBrk="1" latinLnBrk="0" hangingPunct="1">
              <a:lnSpc>
                <a:spcPct val="100000"/>
              </a:lnSpc>
              <a:spcBef>
                <a:spcPct val="0"/>
              </a:spcBef>
              <a:buNone/>
              <a:defRPr lang="en-US" sz="3600" b="0" kern="1200" cap="none" spc="-50" baseline="0" dirty="0">
                <a:ln w="3175">
                  <a:noFill/>
                </a:ln>
                <a:solidFill>
                  <a:schemeClr val="tx2"/>
                </a:solidFill>
                <a:effectLst/>
                <a:latin typeface="+mj-lt"/>
                <a:ea typeface="+mn-ea"/>
                <a:cs typeface="Segoe UI" pitchFamily="34" charset="0"/>
              </a:defRPr>
            </a:lvl1pPr>
          </a:lstStyle>
          <a:p>
            <a:r>
              <a:rPr lang="en-US"/>
              <a:t>Click to edit Master title style</a:t>
            </a:r>
          </a:p>
        </p:txBody>
      </p:sp>
    </p:spTree>
    <p:extLst>
      <p:ext uri="{BB962C8B-B14F-4D97-AF65-F5344CB8AC3E}">
        <p14:creationId xmlns:p14="http://schemas.microsoft.com/office/powerpoint/2010/main" val="394543525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Title and Right Photo/Quo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1542F57-1D69-514A-09BD-28A159014EAA}"/>
              </a:ext>
            </a:extLst>
          </p:cNvPr>
          <p:cNvSpPr>
            <a:spLocks noChangeAspect="1"/>
          </p:cNvSpPr>
          <p:nvPr userDrawn="1"/>
        </p:nvSpPr>
        <p:spPr>
          <a:xfrm>
            <a:off x="6096000" y="3428999"/>
            <a:ext cx="6096000" cy="3428999"/>
          </a:xfrm>
          <a:prstGeom prst="rect">
            <a:avLst/>
          </a:prstGeom>
          <a:gradFill>
            <a:gsLst>
              <a:gs pos="0">
                <a:srgbClr val="F3376B"/>
              </a:gs>
              <a:gs pos="100000">
                <a:srgbClr val="C23BC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457200"/>
            <a:ext cx="5181600" cy="492443"/>
          </a:xfrm>
        </p:spPr>
        <p:txBody>
          <a:bodyPr wrap="square" lIns="0" tIns="0" rIns="0" bIns="0">
            <a:spAutoFit/>
          </a:bodyPr>
          <a:lstStyle>
            <a:lvl1pPr>
              <a:defRPr sz="3200" b="1">
                <a:solidFill>
                  <a:schemeClr val="tx1"/>
                </a:solidFill>
              </a:defRPr>
            </a:lvl1pPr>
          </a:lstStyle>
          <a:p>
            <a:r>
              <a:rPr lang="en-US"/>
              <a:t>Title Here</a:t>
            </a:r>
          </a:p>
        </p:txBody>
      </p:sp>
      <p:sp>
        <p:nvSpPr>
          <p:cNvPr id="4" name="Picture Placeholder 3">
            <a:extLst>
              <a:ext uri="{FF2B5EF4-FFF2-40B4-BE49-F238E27FC236}">
                <a16:creationId xmlns:a16="http://schemas.microsoft.com/office/drawing/2014/main" id="{DF126FFB-F453-7743-1F86-4E236568ECCC}"/>
              </a:ext>
            </a:extLst>
          </p:cNvPr>
          <p:cNvSpPr>
            <a:spLocks noGrp="1"/>
          </p:cNvSpPr>
          <p:nvPr>
            <p:ph type="pic" sz="quarter" idx="10"/>
          </p:nvPr>
        </p:nvSpPr>
        <p:spPr>
          <a:xfrm>
            <a:off x="6096000" y="0"/>
            <a:ext cx="6096000" cy="3429000"/>
          </a:xfrm>
          <a:blipFill>
            <a:blip r:embed="rId2"/>
            <a:stretch>
              <a:fillRect/>
            </a:stretch>
          </a:blipFill>
        </p:spPr>
        <p:txBody>
          <a:bodyPr anchor="ctr"/>
          <a:lstStyle>
            <a:lvl1pPr algn="ctr">
              <a:defRPr/>
            </a:lvl1pPr>
          </a:lstStyle>
          <a:p>
            <a:endParaRPr lang="en-US"/>
          </a:p>
        </p:txBody>
      </p:sp>
    </p:spTree>
    <p:extLst>
      <p:ext uri="{BB962C8B-B14F-4D97-AF65-F5344CB8AC3E}">
        <p14:creationId xmlns:p14="http://schemas.microsoft.com/office/powerpoint/2010/main" val="13429566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9B1067A-E7AA-45D2-1010-A0D1FCB960D1}"/>
              </a:ext>
            </a:extLst>
          </p:cNvPr>
          <p:cNvPicPr>
            <a:picLocks noChangeAspect="1"/>
          </p:cNvPicPr>
          <p:nvPr userDrawn="1"/>
        </p:nvPicPr>
        <p:blipFill>
          <a:blip r:embed="rId2"/>
          <a:stretch>
            <a:fillRect/>
          </a:stretch>
        </p:blipFill>
        <p:spPr>
          <a:xfrm>
            <a:off x="1" y="0"/>
            <a:ext cx="12192000" cy="6858000"/>
          </a:xfrm>
          <a:prstGeom prst="rect">
            <a:avLst/>
          </a:prstGeom>
        </p:spPr>
      </p:pic>
      <p:pic>
        <p:nvPicPr>
          <p:cNvPr id="21" name="MS logo gray - EMF" descr="Microsoft logo, gray text version">
            <a:extLst>
              <a:ext uri="{FF2B5EF4-FFF2-40B4-BE49-F238E27FC236}">
                <a16:creationId xmlns:a16="http://schemas.microsoft.com/office/drawing/2014/main" id="{F37CD61D-D807-6B33-7D19-B0A417D0600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6" name="Freeform: Shape 5">
            <a:extLst>
              <a:ext uri="{FF2B5EF4-FFF2-40B4-BE49-F238E27FC236}">
                <a16:creationId xmlns:a16="http://schemas.microsoft.com/office/drawing/2014/main" id="{94AFC23E-201F-B57E-8828-724D2D999B22}"/>
              </a:ext>
            </a:extLst>
          </p:cNvPr>
          <p:cNvSpPr/>
          <p:nvPr userDrawn="1"/>
        </p:nvSpPr>
        <p:spPr>
          <a:xfrm>
            <a:off x="529054" y="2663856"/>
            <a:ext cx="3414297" cy="1504926"/>
          </a:xfrm>
          <a:custGeom>
            <a:avLst/>
            <a:gdLst>
              <a:gd name="connsiteX0" fmla="*/ 542449 w 3308032"/>
              <a:gd name="connsiteY0" fmla="*/ 193453 h 1458087"/>
              <a:gd name="connsiteX1" fmla="*/ 543401 w 3308032"/>
              <a:gd name="connsiteY1" fmla="*/ 148971 h 1458087"/>
              <a:gd name="connsiteX2" fmla="*/ 541211 w 3308032"/>
              <a:gd name="connsiteY2" fmla="*/ 148971 h 1458087"/>
              <a:gd name="connsiteX3" fmla="*/ 534924 w 3308032"/>
              <a:gd name="connsiteY3" fmla="*/ 168497 h 1458087"/>
              <a:gd name="connsiteX4" fmla="*/ 528257 w 3308032"/>
              <a:gd name="connsiteY4" fmla="*/ 186214 h 1458087"/>
              <a:gd name="connsiteX5" fmla="*/ 374618 w 3308032"/>
              <a:gd name="connsiteY5" fmla="*/ 572834 h 1458087"/>
              <a:gd name="connsiteX6" fmla="*/ 310229 w 3308032"/>
              <a:gd name="connsiteY6" fmla="*/ 572834 h 1458087"/>
              <a:gd name="connsiteX7" fmla="*/ 155448 w 3308032"/>
              <a:gd name="connsiteY7" fmla="*/ 189643 h 1458087"/>
              <a:gd name="connsiteX8" fmla="*/ 149352 w 3308032"/>
              <a:gd name="connsiteY8" fmla="*/ 172307 h 1458087"/>
              <a:gd name="connsiteX9" fmla="*/ 141351 w 3308032"/>
              <a:gd name="connsiteY9" fmla="*/ 149066 h 1458087"/>
              <a:gd name="connsiteX10" fmla="*/ 139160 w 3308032"/>
              <a:gd name="connsiteY10" fmla="*/ 149066 h 1458087"/>
              <a:gd name="connsiteX11" fmla="*/ 140303 w 3308032"/>
              <a:gd name="connsiteY11" fmla="*/ 195739 h 1458087"/>
              <a:gd name="connsiteX12" fmla="*/ 140684 w 3308032"/>
              <a:gd name="connsiteY12" fmla="*/ 246507 h 1458087"/>
              <a:gd name="connsiteX13" fmla="*/ 140684 w 3308032"/>
              <a:gd name="connsiteY13" fmla="*/ 572834 h 1458087"/>
              <a:gd name="connsiteX14" fmla="*/ 55817 w 3308032"/>
              <a:gd name="connsiteY14" fmla="*/ 572834 h 1458087"/>
              <a:gd name="connsiteX15" fmla="*/ 55817 w 3308032"/>
              <a:gd name="connsiteY15" fmla="*/ 39243 h 1458087"/>
              <a:gd name="connsiteX16" fmla="*/ 185642 w 3308032"/>
              <a:gd name="connsiteY16" fmla="*/ 39243 h 1458087"/>
              <a:gd name="connsiteX17" fmla="*/ 322231 w 3308032"/>
              <a:gd name="connsiteY17" fmla="*/ 383381 h 1458087"/>
              <a:gd name="connsiteX18" fmla="*/ 334709 w 3308032"/>
              <a:gd name="connsiteY18" fmla="*/ 415576 h 1458087"/>
              <a:gd name="connsiteX19" fmla="*/ 343853 w 3308032"/>
              <a:gd name="connsiteY19" fmla="*/ 444817 h 1458087"/>
              <a:gd name="connsiteX20" fmla="*/ 346043 w 3308032"/>
              <a:gd name="connsiteY20" fmla="*/ 444817 h 1458087"/>
              <a:gd name="connsiteX21" fmla="*/ 358140 w 3308032"/>
              <a:gd name="connsiteY21" fmla="*/ 412433 h 1458087"/>
              <a:gd name="connsiteX22" fmla="*/ 369475 w 3308032"/>
              <a:gd name="connsiteY22" fmla="*/ 382334 h 1458087"/>
              <a:gd name="connsiteX23" fmla="*/ 507873 w 3308032"/>
              <a:gd name="connsiteY23" fmla="*/ 39243 h 1458087"/>
              <a:gd name="connsiteX24" fmla="*/ 632555 w 3308032"/>
              <a:gd name="connsiteY24" fmla="*/ 39243 h 1458087"/>
              <a:gd name="connsiteX25" fmla="*/ 632555 w 3308032"/>
              <a:gd name="connsiteY25" fmla="*/ 572834 h 1458087"/>
              <a:gd name="connsiteX26" fmla="*/ 542163 w 3308032"/>
              <a:gd name="connsiteY26" fmla="*/ 572834 h 1458087"/>
              <a:gd name="connsiteX27" fmla="*/ 542163 w 3308032"/>
              <a:gd name="connsiteY27" fmla="*/ 234220 h 1458087"/>
              <a:gd name="connsiteX28" fmla="*/ 542735 w 3308032"/>
              <a:gd name="connsiteY28" fmla="*/ 193453 h 1458087"/>
              <a:gd name="connsiteX29" fmla="*/ 768001 w 3308032"/>
              <a:gd name="connsiteY29" fmla="*/ 14383 h 1458087"/>
              <a:gd name="connsiteX30" fmla="*/ 728567 w 3308032"/>
              <a:gd name="connsiteY30" fmla="*/ 29623 h 1458087"/>
              <a:gd name="connsiteX31" fmla="*/ 713327 w 3308032"/>
              <a:gd name="connsiteY31" fmla="*/ 67247 h 1458087"/>
              <a:gd name="connsiteX32" fmla="*/ 728567 w 3308032"/>
              <a:gd name="connsiteY32" fmla="*/ 104966 h 1458087"/>
              <a:gd name="connsiteX33" fmla="*/ 768001 w 3308032"/>
              <a:gd name="connsiteY33" fmla="*/ 120777 h 1458087"/>
              <a:gd name="connsiteX34" fmla="*/ 808196 w 3308032"/>
              <a:gd name="connsiteY34" fmla="*/ 105537 h 1458087"/>
              <a:gd name="connsiteX35" fmla="*/ 823436 w 3308032"/>
              <a:gd name="connsiteY35" fmla="*/ 67627 h 1458087"/>
              <a:gd name="connsiteX36" fmla="*/ 808196 w 3308032"/>
              <a:gd name="connsiteY36" fmla="*/ 29718 h 1458087"/>
              <a:gd name="connsiteX37" fmla="*/ 768001 w 3308032"/>
              <a:gd name="connsiteY37" fmla="*/ 14478 h 1458087"/>
              <a:gd name="connsiteX38" fmla="*/ 723329 w 3308032"/>
              <a:gd name="connsiteY38" fmla="*/ 572834 h 1458087"/>
              <a:gd name="connsiteX39" fmla="*/ 812292 w 3308032"/>
              <a:gd name="connsiteY39" fmla="*/ 572834 h 1458087"/>
              <a:gd name="connsiteX40" fmla="*/ 812292 w 3308032"/>
              <a:gd name="connsiteY40" fmla="*/ 191834 h 1458087"/>
              <a:gd name="connsiteX41" fmla="*/ 723329 w 3308032"/>
              <a:gd name="connsiteY41" fmla="*/ 191834 h 1458087"/>
              <a:gd name="connsiteX42" fmla="*/ 723329 w 3308032"/>
              <a:gd name="connsiteY42" fmla="*/ 572834 h 1458087"/>
              <a:gd name="connsiteX43" fmla="*/ 1079278 w 3308032"/>
              <a:gd name="connsiteY43" fmla="*/ 581787 h 1458087"/>
              <a:gd name="connsiteX44" fmla="*/ 1169099 w 3308032"/>
              <a:gd name="connsiteY44" fmla="*/ 561689 h 1458087"/>
              <a:gd name="connsiteX45" fmla="*/ 1234726 w 3308032"/>
              <a:gd name="connsiteY45" fmla="*/ 500253 h 1458087"/>
              <a:gd name="connsiteX46" fmla="*/ 1165860 w 3308032"/>
              <a:gd name="connsiteY46" fmla="*/ 461582 h 1458087"/>
              <a:gd name="connsiteX47" fmla="*/ 1127951 w 3308032"/>
              <a:gd name="connsiteY47" fmla="*/ 497110 h 1458087"/>
              <a:gd name="connsiteX48" fmla="*/ 1081469 w 3308032"/>
              <a:gd name="connsiteY48" fmla="*/ 507683 h 1458087"/>
              <a:gd name="connsiteX49" fmla="*/ 1004126 w 3308032"/>
              <a:gd name="connsiteY49" fmla="*/ 475298 h 1458087"/>
              <a:gd name="connsiteX50" fmla="*/ 975074 w 3308032"/>
              <a:gd name="connsiteY50" fmla="*/ 383000 h 1458087"/>
              <a:gd name="connsiteX51" fmla="*/ 1004506 w 3308032"/>
              <a:gd name="connsiteY51" fmla="*/ 288512 h 1458087"/>
              <a:gd name="connsiteX52" fmla="*/ 1079278 w 3308032"/>
              <a:gd name="connsiteY52" fmla="*/ 254699 h 1458087"/>
              <a:gd name="connsiteX53" fmla="*/ 1125379 w 3308032"/>
              <a:gd name="connsiteY53" fmla="*/ 265462 h 1458087"/>
              <a:gd name="connsiteX54" fmla="*/ 1162622 w 3308032"/>
              <a:gd name="connsiteY54" fmla="*/ 301943 h 1458087"/>
              <a:gd name="connsiteX55" fmla="*/ 1232535 w 3308032"/>
              <a:gd name="connsiteY55" fmla="*/ 267367 h 1458087"/>
              <a:gd name="connsiteX56" fmla="*/ 1172432 w 3308032"/>
              <a:gd name="connsiteY56" fmla="*/ 204311 h 1458087"/>
              <a:gd name="connsiteX57" fmla="*/ 1082231 w 3308032"/>
              <a:gd name="connsiteY57" fmla="*/ 182880 h 1458087"/>
              <a:gd name="connsiteX58" fmla="*/ 939356 w 3308032"/>
              <a:gd name="connsiteY58" fmla="*/ 238125 h 1458087"/>
              <a:gd name="connsiteX59" fmla="*/ 884301 w 3308032"/>
              <a:gd name="connsiteY59" fmla="*/ 389001 h 1458087"/>
              <a:gd name="connsiteX60" fmla="*/ 936022 w 3308032"/>
              <a:gd name="connsiteY60" fmla="*/ 528923 h 1458087"/>
              <a:gd name="connsiteX61" fmla="*/ 1079278 w 3308032"/>
              <a:gd name="connsiteY61" fmla="*/ 581787 h 1458087"/>
              <a:gd name="connsiteX62" fmla="*/ 1393031 w 3308032"/>
              <a:gd name="connsiteY62" fmla="*/ 384524 h 1458087"/>
              <a:gd name="connsiteX63" fmla="*/ 1416653 w 3308032"/>
              <a:gd name="connsiteY63" fmla="*/ 296323 h 1458087"/>
              <a:gd name="connsiteX64" fmla="*/ 1478566 w 3308032"/>
              <a:gd name="connsiteY64" fmla="*/ 262795 h 1458087"/>
              <a:gd name="connsiteX65" fmla="*/ 1501807 w 3308032"/>
              <a:gd name="connsiteY65" fmla="*/ 265176 h 1458087"/>
              <a:gd name="connsiteX66" fmla="*/ 1523619 w 3308032"/>
              <a:gd name="connsiteY66" fmla="*/ 271653 h 1458087"/>
              <a:gd name="connsiteX67" fmla="*/ 1547432 w 3308032"/>
              <a:gd name="connsiteY67" fmla="*/ 195739 h 1458087"/>
              <a:gd name="connsiteX68" fmla="*/ 1521047 w 3308032"/>
              <a:gd name="connsiteY68" fmla="*/ 187166 h 1458087"/>
              <a:gd name="connsiteX69" fmla="*/ 1494282 w 3308032"/>
              <a:gd name="connsiteY69" fmla="*/ 184975 h 1458087"/>
              <a:gd name="connsiteX70" fmla="*/ 1433989 w 3308032"/>
              <a:gd name="connsiteY70" fmla="*/ 204502 h 1458087"/>
              <a:gd name="connsiteX71" fmla="*/ 1394555 w 3308032"/>
              <a:gd name="connsiteY71" fmla="*/ 260509 h 1458087"/>
              <a:gd name="connsiteX72" fmla="*/ 1393031 w 3308032"/>
              <a:gd name="connsiteY72" fmla="*/ 260509 h 1458087"/>
              <a:gd name="connsiteX73" fmla="*/ 1393031 w 3308032"/>
              <a:gd name="connsiteY73" fmla="*/ 191643 h 1458087"/>
              <a:gd name="connsiteX74" fmla="*/ 1304068 w 3308032"/>
              <a:gd name="connsiteY74" fmla="*/ 191643 h 1458087"/>
              <a:gd name="connsiteX75" fmla="*/ 1304068 w 3308032"/>
              <a:gd name="connsiteY75" fmla="*/ 572643 h 1458087"/>
              <a:gd name="connsiteX76" fmla="*/ 1393031 w 3308032"/>
              <a:gd name="connsiteY76" fmla="*/ 572643 h 1458087"/>
              <a:gd name="connsiteX77" fmla="*/ 1393031 w 3308032"/>
              <a:gd name="connsiteY77" fmla="*/ 384334 h 1458087"/>
              <a:gd name="connsiteX78" fmla="*/ 1621917 w 3308032"/>
              <a:gd name="connsiteY78" fmla="*/ 528542 h 1458087"/>
              <a:gd name="connsiteX79" fmla="*/ 1568482 w 3308032"/>
              <a:gd name="connsiteY79" fmla="*/ 385286 h 1458087"/>
              <a:gd name="connsiteX80" fmla="*/ 1625060 w 3308032"/>
              <a:gd name="connsiteY80" fmla="*/ 238506 h 1458087"/>
              <a:gd name="connsiteX81" fmla="*/ 1771269 w 3308032"/>
              <a:gd name="connsiteY81" fmla="*/ 182880 h 1458087"/>
              <a:gd name="connsiteX82" fmla="*/ 1914335 w 3308032"/>
              <a:gd name="connsiteY82" fmla="*/ 237554 h 1458087"/>
              <a:gd name="connsiteX83" fmla="*/ 1966627 w 3308032"/>
              <a:gd name="connsiteY83" fmla="*/ 378905 h 1458087"/>
              <a:gd name="connsiteX84" fmla="*/ 1911572 w 3308032"/>
              <a:gd name="connsiteY84" fmla="*/ 524542 h 1458087"/>
              <a:gd name="connsiteX85" fmla="*/ 1766126 w 3308032"/>
              <a:gd name="connsiteY85" fmla="*/ 581692 h 1458087"/>
              <a:gd name="connsiteX86" fmla="*/ 1621917 w 3308032"/>
              <a:gd name="connsiteY86" fmla="*/ 528447 h 1458087"/>
              <a:gd name="connsiteX87" fmla="*/ 1659350 w 3308032"/>
              <a:gd name="connsiteY87" fmla="*/ 383477 h 1458087"/>
              <a:gd name="connsiteX88" fmla="*/ 1688973 w 3308032"/>
              <a:gd name="connsiteY88" fmla="*/ 476155 h 1458087"/>
              <a:gd name="connsiteX89" fmla="*/ 1769555 w 3308032"/>
              <a:gd name="connsiteY89" fmla="*/ 509969 h 1458087"/>
              <a:gd name="connsiteX90" fmla="*/ 1847850 w 3308032"/>
              <a:gd name="connsiteY90" fmla="*/ 475012 h 1458087"/>
              <a:gd name="connsiteX91" fmla="*/ 1875568 w 3308032"/>
              <a:gd name="connsiteY91" fmla="*/ 381286 h 1458087"/>
              <a:gd name="connsiteX92" fmla="*/ 1847660 w 3308032"/>
              <a:gd name="connsiteY92" fmla="*/ 289750 h 1458087"/>
              <a:gd name="connsiteX93" fmla="*/ 1769174 w 3308032"/>
              <a:gd name="connsiteY93" fmla="*/ 255175 h 1458087"/>
              <a:gd name="connsiteX94" fmla="*/ 1689354 w 3308032"/>
              <a:gd name="connsiteY94" fmla="*/ 290894 h 1458087"/>
              <a:gd name="connsiteX95" fmla="*/ 1659446 w 3308032"/>
              <a:gd name="connsiteY95" fmla="*/ 383572 h 1458087"/>
              <a:gd name="connsiteX96" fmla="*/ 2267426 w 3308032"/>
              <a:gd name="connsiteY96" fmla="*/ 547878 h 1458087"/>
              <a:gd name="connsiteX97" fmla="*/ 2308003 w 3308032"/>
              <a:gd name="connsiteY97" fmla="*/ 458915 h 1458087"/>
              <a:gd name="connsiteX98" fmla="*/ 2276761 w 3308032"/>
              <a:gd name="connsiteY98" fmla="*/ 380048 h 1458087"/>
              <a:gd name="connsiteX99" fmla="*/ 2182273 w 3308032"/>
              <a:gd name="connsiteY99" fmla="*/ 339471 h 1458087"/>
              <a:gd name="connsiteX100" fmla="*/ 2127028 w 3308032"/>
              <a:gd name="connsiteY100" fmla="*/ 321278 h 1458087"/>
              <a:gd name="connsiteX101" fmla="*/ 2112359 w 3308032"/>
              <a:gd name="connsiteY101" fmla="*/ 292227 h 1458087"/>
              <a:gd name="connsiteX102" fmla="*/ 2126456 w 3308032"/>
              <a:gd name="connsiteY102" fmla="*/ 261366 h 1458087"/>
              <a:gd name="connsiteX103" fmla="*/ 2167795 w 3308032"/>
              <a:gd name="connsiteY103" fmla="*/ 249460 h 1458087"/>
              <a:gd name="connsiteX104" fmla="*/ 2211515 w 3308032"/>
              <a:gd name="connsiteY104" fmla="*/ 258413 h 1458087"/>
              <a:gd name="connsiteX105" fmla="*/ 2247043 w 3308032"/>
              <a:gd name="connsiteY105" fmla="*/ 285179 h 1458087"/>
              <a:gd name="connsiteX106" fmla="*/ 2298764 w 3308032"/>
              <a:gd name="connsiteY106" fmla="*/ 238316 h 1458087"/>
              <a:gd name="connsiteX107" fmla="*/ 2243328 w 3308032"/>
              <a:gd name="connsiteY107" fmla="*/ 196596 h 1458087"/>
              <a:gd name="connsiteX108" fmla="*/ 2170367 w 3308032"/>
              <a:gd name="connsiteY108" fmla="*/ 182785 h 1458087"/>
              <a:gd name="connsiteX109" fmla="*/ 2069211 w 3308032"/>
              <a:gd name="connsiteY109" fmla="*/ 214598 h 1458087"/>
              <a:gd name="connsiteX110" fmla="*/ 2029015 w 3308032"/>
              <a:gd name="connsiteY110" fmla="*/ 302228 h 1458087"/>
              <a:gd name="connsiteX111" fmla="*/ 2058638 w 3308032"/>
              <a:gd name="connsiteY111" fmla="*/ 375380 h 1458087"/>
              <a:gd name="connsiteX112" fmla="*/ 2163032 w 3308032"/>
              <a:gd name="connsiteY112" fmla="*/ 417957 h 1458087"/>
              <a:gd name="connsiteX113" fmla="*/ 2208943 w 3308032"/>
              <a:gd name="connsiteY113" fmla="*/ 435959 h 1458087"/>
              <a:gd name="connsiteX114" fmla="*/ 2224373 w 3308032"/>
              <a:gd name="connsiteY114" fmla="*/ 467011 h 1458087"/>
              <a:gd name="connsiteX115" fmla="*/ 2207990 w 3308032"/>
              <a:gd name="connsiteY115" fmla="*/ 502158 h 1458087"/>
              <a:gd name="connsiteX116" fmla="*/ 2162271 w 3308032"/>
              <a:gd name="connsiteY116" fmla="*/ 514636 h 1458087"/>
              <a:gd name="connsiteX117" fmla="*/ 2112645 w 3308032"/>
              <a:gd name="connsiteY117" fmla="*/ 502920 h 1458087"/>
              <a:gd name="connsiteX118" fmla="*/ 2068163 w 3308032"/>
              <a:gd name="connsiteY118" fmla="*/ 463677 h 1458087"/>
              <a:gd name="connsiteX119" fmla="*/ 2014633 w 3308032"/>
              <a:gd name="connsiteY119" fmla="*/ 511683 h 1458087"/>
              <a:gd name="connsiteX120" fmla="*/ 2074926 w 3308032"/>
              <a:gd name="connsiteY120" fmla="*/ 563785 h 1458087"/>
              <a:gd name="connsiteX121" fmla="*/ 2161604 w 3308032"/>
              <a:gd name="connsiteY121" fmla="*/ 581692 h 1458087"/>
              <a:gd name="connsiteX122" fmla="*/ 2267617 w 3308032"/>
              <a:gd name="connsiteY122" fmla="*/ 547878 h 1458087"/>
              <a:gd name="connsiteX123" fmla="*/ 2717292 w 3308032"/>
              <a:gd name="connsiteY123" fmla="*/ 237554 h 1458087"/>
              <a:gd name="connsiteX124" fmla="*/ 2769584 w 3308032"/>
              <a:gd name="connsiteY124" fmla="*/ 378905 h 1458087"/>
              <a:gd name="connsiteX125" fmla="*/ 2714530 w 3308032"/>
              <a:gd name="connsiteY125" fmla="*/ 524542 h 1458087"/>
              <a:gd name="connsiteX126" fmla="*/ 2569083 w 3308032"/>
              <a:gd name="connsiteY126" fmla="*/ 581692 h 1458087"/>
              <a:gd name="connsiteX127" fmla="*/ 2424875 w 3308032"/>
              <a:gd name="connsiteY127" fmla="*/ 528447 h 1458087"/>
              <a:gd name="connsiteX128" fmla="*/ 2371439 w 3308032"/>
              <a:gd name="connsiteY128" fmla="*/ 385191 h 1458087"/>
              <a:gd name="connsiteX129" fmla="*/ 2428018 w 3308032"/>
              <a:gd name="connsiteY129" fmla="*/ 238411 h 1458087"/>
              <a:gd name="connsiteX130" fmla="*/ 2574227 w 3308032"/>
              <a:gd name="connsiteY130" fmla="*/ 182785 h 1458087"/>
              <a:gd name="connsiteX131" fmla="*/ 2717292 w 3308032"/>
              <a:gd name="connsiteY131" fmla="*/ 237458 h 1458087"/>
              <a:gd name="connsiteX132" fmla="*/ 2678430 w 3308032"/>
              <a:gd name="connsiteY132" fmla="*/ 381191 h 1458087"/>
              <a:gd name="connsiteX133" fmla="*/ 2650522 w 3308032"/>
              <a:gd name="connsiteY133" fmla="*/ 289655 h 1458087"/>
              <a:gd name="connsiteX134" fmla="*/ 2572036 w 3308032"/>
              <a:gd name="connsiteY134" fmla="*/ 255079 h 1458087"/>
              <a:gd name="connsiteX135" fmla="*/ 2492216 w 3308032"/>
              <a:gd name="connsiteY135" fmla="*/ 290798 h 1458087"/>
              <a:gd name="connsiteX136" fmla="*/ 2462308 w 3308032"/>
              <a:gd name="connsiteY136" fmla="*/ 383477 h 1458087"/>
              <a:gd name="connsiteX137" fmla="*/ 2491931 w 3308032"/>
              <a:gd name="connsiteY137" fmla="*/ 476155 h 1458087"/>
              <a:gd name="connsiteX138" fmla="*/ 2572512 w 3308032"/>
              <a:gd name="connsiteY138" fmla="*/ 509969 h 1458087"/>
              <a:gd name="connsiteX139" fmla="*/ 2650808 w 3308032"/>
              <a:gd name="connsiteY139" fmla="*/ 475012 h 1458087"/>
              <a:gd name="connsiteX140" fmla="*/ 2678525 w 3308032"/>
              <a:gd name="connsiteY140" fmla="*/ 381286 h 1458087"/>
              <a:gd name="connsiteX141" fmla="*/ 3280410 w 3308032"/>
              <a:gd name="connsiteY141" fmla="*/ 494729 h 1458087"/>
              <a:gd name="connsiteX142" fmla="*/ 3257360 w 3308032"/>
              <a:gd name="connsiteY142" fmla="*/ 507397 h 1458087"/>
              <a:gd name="connsiteX143" fmla="*/ 3236500 w 3308032"/>
              <a:gd name="connsiteY143" fmla="*/ 511112 h 1458087"/>
              <a:gd name="connsiteX144" fmla="*/ 3205258 w 3308032"/>
              <a:gd name="connsiteY144" fmla="*/ 497872 h 1458087"/>
              <a:gd name="connsiteX145" fmla="*/ 3194114 w 3308032"/>
              <a:gd name="connsiteY145" fmla="*/ 456724 h 1458087"/>
              <a:gd name="connsiteX146" fmla="*/ 3194114 w 3308032"/>
              <a:gd name="connsiteY146" fmla="*/ 260985 h 1458087"/>
              <a:gd name="connsiteX147" fmla="*/ 3291269 w 3308032"/>
              <a:gd name="connsiteY147" fmla="*/ 260985 h 1458087"/>
              <a:gd name="connsiteX148" fmla="*/ 3291269 w 3308032"/>
              <a:gd name="connsiteY148" fmla="*/ 191738 h 1458087"/>
              <a:gd name="connsiteX149" fmla="*/ 3194114 w 3308032"/>
              <a:gd name="connsiteY149" fmla="*/ 191738 h 1458087"/>
              <a:gd name="connsiteX150" fmla="*/ 3194114 w 3308032"/>
              <a:gd name="connsiteY150" fmla="*/ 82677 h 1458087"/>
              <a:gd name="connsiteX151" fmla="*/ 3105150 w 3308032"/>
              <a:gd name="connsiteY151" fmla="*/ 98298 h 1458087"/>
              <a:gd name="connsiteX152" fmla="*/ 3105150 w 3308032"/>
              <a:gd name="connsiteY152" fmla="*/ 191643 h 1458087"/>
              <a:gd name="connsiteX153" fmla="*/ 2957227 w 3308032"/>
              <a:gd name="connsiteY153" fmla="*/ 191643 h 1458087"/>
              <a:gd name="connsiteX154" fmla="*/ 2957227 w 3308032"/>
              <a:gd name="connsiteY154" fmla="*/ 130969 h 1458087"/>
              <a:gd name="connsiteX155" fmla="*/ 2970086 w 3308032"/>
              <a:gd name="connsiteY155" fmla="*/ 86297 h 1458087"/>
              <a:gd name="connsiteX156" fmla="*/ 3006757 w 3308032"/>
              <a:gd name="connsiteY156" fmla="*/ 71438 h 1458087"/>
              <a:gd name="connsiteX157" fmla="*/ 3029236 w 3308032"/>
              <a:gd name="connsiteY157" fmla="*/ 74962 h 1458087"/>
              <a:gd name="connsiteX158" fmla="*/ 3049143 w 3308032"/>
              <a:gd name="connsiteY158" fmla="*/ 84868 h 1458087"/>
              <a:gd name="connsiteX159" fmla="*/ 3085624 w 3308032"/>
              <a:gd name="connsiteY159" fmla="*/ 20479 h 1458087"/>
              <a:gd name="connsiteX160" fmla="*/ 3045429 w 3308032"/>
              <a:gd name="connsiteY160" fmla="*/ 5048 h 1458087"/>
              <a:gd name="connsiteX161" fmla="*/ 3003042 w 3308032"/>
              <a:gd name="connsiteY161" fmla="*/ 0 h 1458087"/>
              <a:gd name="connsiteX162" fmla="*/ 2903887 w 3308032"/>
              <a:gd name="connsiteY162" fmla="*/ 34957 h 1458087"/>
              <a:gd name="connsiteX163" fmla="*/ 2868740 w 3308032"/>
              <a:gd name="connsiteY163" fmla="*/ 130207 h 1458087"/>
              <a:gd name="connsiteX164" fmla="*/ 2868740 w 3308032"/>
              <a:gd name="connsiteY164" fmla="*/ 191643 h 1458087"/>
              <a:gd name="connsiteX165" fmla="*/ 2803970 w 3308032"/>
              <a:gd name="connsiteY165" fmla="*/ 191643 h 1458087"/>
              <a:gd name="connsiteX166" fmla="*/ 2803970 w 3308032"/>
              <a:gd name="connsiteY166" fmla="*/ 260890 h 1458087"/>
              <a:gd name="connsiteX167" fmla="*/ 2868740 w 3308032"/>
              <a:gd name="connsiteY167" fmla="*/ 260890 h 1458087"/>
              <a:gd name="connsiteX168" fmla="*/ 2868740 w 3308032"/>
              <a:gd name="connsiteY168" fmla="*/ 572643 h 1458087"/>
              <a:gd name="connsiteX169" fmla="*/ 2957322 w 3308032"/>
              <a:gd name="connsiteY169" fmla="*/ 572643 h 1458087"/>
              <a:gd name="connsiteX170" fmla="*/ 2957322 w 3308032"/>
              <a:gd name="connsiteY170" fmla="*/ 260890 h 1458087"/>
              <a:gd name="connsiteX171" fmla="*/ 3105246 w 3308032"/>
              <a:gd name="connsiteY171" fmla="*/ 260890 h 1458087"/>
              <a:gd name="connsiteX172" fmla="*/ 3105246 w 3308032"/>
              <a:gd name="connsiteY172" fmla="*/ 469297 h 1458087"/>
              <a:gd name="connsiteX173" fmla="*/ 3133535 w 3308032"/>
              <a:gd name="connsiteY173" fmla="*/ 553022 h 1458087"/>
              <a:gd name="connsiteX174" fmla="*/ 3218021 w 3308032"/>
              <a:gd name="connsiteY174" fmla="*/ 581692 h 1458087"/>
              <a:gd name="connsiteX175" fmla="*/ 3269171 w 3308032"/>
              <a:gd name="connsiteY175" fmla="*/ 574453 h 1458087"/>
              <a:gd name="connsiteX176" fmla="*/ 3308033 w 3308032"/>
              <a:gd name="connsiteY176" fmla="*/ 554926 h 1458087"/>
              <a:gd name="connsiteX177" fmla="*/ 3280505 w 3308032"/>
              <a:gd name="connsiteY177" fmla="*/ 494633 h 1458087"/>
              <a:gd name="connsiteX178" fmla="*/ 301181 w 3308032"/>
              <a:gd name="connsiteY178" fmla="*/ 915543 h 1458087"/>
              <a:gd name="connsiteX179" fmla="*/ 497300 w 3308032"/>
              <a:gd name="connsiteY179" fmla="*/ 1449134 h 1458087"/>
              <a:gd name="connsiteX180" fmla="*/ 399860 w 3308032"/>
              <a:gd name="connsiteY180" fmla="*/ 1449134 h 1458087"/>
              <a:gd name="connsiteX181" fmla="*/ 354139 w 3308032"/>
              <a:gd name="connsiteY181" fmla="*/ 1324166 h 1458087"/>
              <a:gd name="connsiteX182" fmla="*/ 140970 w 3308032"/>
              <a:gd name="connsiteY182" fmla="*/ 1324166 h 1458087"/>
              <a:gd name="connsiteX183" fmla="*/ 97441 w 3308032"/>
              <a:gd name="connsiteY183" fmla="*/ 1449134 h 1458087"/>
              <a:gd name="connsiteX184" fmla="*/ 0 w 3308032"/>
              <a:gd name="connsiteY184" fmla="*/ 1449134 h 1458087"/>
              <a:gd name="connsiteX185" fmla="*/ 197930 w 3308032"/>
              <a:gd name="connsiteY185" fmla="*/ 915543 h 1458087"/>
              <a:gd name="connsiteX186" fmla="*/ 301371 w 3308032"/>
              <a:gd name="connsiteY186" fmla="*/ 915543 h 1458087"/>
              <a:gd name="connsiteX187" fmla="*/ 329851 w 3308032"/>
              <a:gd name="connsiteY187" fmla="*/ 1247108 h 1458087"/>
              <a:gd name="connsiteX188" fmla="*/ 257651 w 3308032"/>
              <a:gd name="connsiteY188" fmla="*/ 1037654 h 1458087"/>
              <a:gd name="connsiteX189" fmla="*/ 252984 w 3308032"/>
              <a:gd name="connsiteY189" fmla="*/ 1022795 h 1458087"/>
              <a:gd name="connsiteX190" fmla="*/ 248317 w 3308032"/>
              <a:gd name="connsiteY190" fmla="*/ 1006412 h 1458087"/>
              <a:gd name="connsiteX191" fmla="*/ 246126 w 3308032"/>
              <a:gd name="connsiteY191" fmla="*/ 1006412 h 1458087"/>
              <a:gd name="connsiteX192" fmla="*/ 241459 w 3308032"/>
              <a:gd name="connsiteY192" fmla="*/ 1022223 h 1458087"/>
              <a:gd name="connsiteX193" fmla="*/ 236411 w 3308032"/>
              <a:gd name="connsiteY193" fmla="*/ 1037654 h 1458087"/>
              <a:gd name="connsiteX194" fmla="*/ 164973 w 3308032"/>
              <a:gd name="connsiteY194" fmla="*/ 1247108 h 1458087"/>
              <a:gd name="connsiteX195" fmla="*/ 329756 w 3308032"/>
              <a:gd name="connsiteY195" fmla="*/ 1247108 h 1458087"/>
              <a:gd name="connsiteX196" fmla="*/ 557403 w 3308032"/>
              <a:gd name="connsiteY196" fmla="*/ 1449134 h 1458087"/>
              <a:gd name="connsiteX197" fmla="*/ 648557 w 3308032"/>
              <a:gd name="connsiteY197" fmla="*/ 1449134 h 1458087"/>
              <a:gd name="connsiteX198" fmla="*/ 648557 w 3308032"/>
              <a:gd name="connsiteY198" fmla="*/ 915543 h 1458087"/>
              <a:gd name="connsiteX199" fmla="*/ 557403 w 3308032"/>
              <a:gd name="connsiteY199" fmla="*/ 915543 h 1458087"/>
              <a:gd name="connsiteX200" fmla="*/ 557403 w 3308032"/>
              <a:gd name="connsiteY200" fmla="*/ 1449134 h 1458087"/>
              <a:gd name="connsiteX201" fmla="*/ 1271778 w 3308032"/>
              <a:gd name="connsiteY201" fmla="*/ 915543 h 1458087"/>
              <a:gd name="connsiteX202" fmla="*/ 883730 w 3308032"/>
              <a:gd name="connsiteY202" fmla="*/ 915543 h 1458087"/>
              <a:gd name="connsiteX203" fmla="*/ 883730 w 3308032"/>
              <a:gd name="connsiteY203" fmla="*/ 992600 h 1458087"/>
              <a:gd name="connsiteX204" fmla="*/ 1031843 w 3308032"/>
              <a:gd name="connsiteY204" fmla="*/ 992600 h 1458087"/>
              <a:gd name="connsiteX205" fmla="*/ 1031843 w 3308032"/>
              <a:gd name="connsiteY205" fmla="*/ 1449134 h 1458087"/>
              <a:gd name="connsiteX206" fmla="*/ 1122998 w 3308032"/>
              <a:gd name="connsiteY206" fmla="*/ 1449134 h 1458087"/>
              <a:gd name="connsiteX207" fmla="*/ 1122998 w 3308032"/>
              <a:gd name="connsiteY207" fmla="*/ 992600 h 1458087"/>
              <a:gd name="connsiteX208" fmla="*/ 1271778 w 3308032"/>
              <a:gd name="connsiteY208" fmla="*/ 992600 h 1458087"/>
              <a:gd name="connsiteX209" fmla="*/ 1271778 w 3308032"/>
              <a:gd name="connsiteY209" fmla="*/ 915543 h 1458087"/>
              <a:gd name="connsiteX210" fmla="*/ 1581340 w 3308032"/>
              <a:gd name="connsiteY210" fmla="*/ 1113854 h 1458087"/>
              <a:gd name="connsiteX211" fmla="*/ 1633633 w 3308032"/>
              <a:gd name="connsiteY211" fmla="*/ 1255205 h 1458087"/>
              <a:gd name="connsiteX212" fmla="*/ 1578578 w 3308032"/>
              <a:gd name="connsiteY212" fmla="*/ 1400842 h 1458087"/>
              <a:gd name="connsiteX213" fmla="*/ 1433132 w 3308032"/>
              <a:gd name="connsiteY213" fmla="*/ 1457992 h 1458087"/>
              <a:gd name="connsiteX214" fmla="*/ 1288923 w 3308032"/>
              <a:gd name="connsiteY214" fmla="*/ 1404747 h 1458087"/>
              <a:gd name="connsiteX215" fmla="*/ 1235488 w 3308032"/>
              <a:gd name="connsiteY215" fmla="*/ 1261491 h 1458087"/>
              <a:gd name="connsiteX216" fmla="*/ 1292066 w 3308032"/>
              <a:gd name="connsiteY216" fmla="*/ 1114711 h 1458087"/>
              <a:gd name="connsiteX217" fmla="*/ 1438275 w 3308032"/>
              <a:gd name="connsiteY217" fmla="*/ 1059085 h 1458087"/>
              <a:gd name="connsiteX218" fmla="*/ 1581340 w 3308032"/>
              <a:gd name="connsiteY218" fmla="*/ 1113758 h 1458087"/>
              <a:gd name="connsiteX219" fmla="*/ 1542479 w 3308032"/>
              <a:gd name="connsiteY219" fmla="*/ 1257491 h 1458087"/>
              <a:gd name="connsiteX220" fmla="*/ 1514570 w 3308032"/>
              <a:gd name="connsiteY220" fmla="*/ 1165955 h 1458087"/>
              <a:gd name="connsiteX221" fmla="*/ 1436084 w 3308032"/>
              <a:gd name="connsiteY221" fmla="*/ 1131380 h 1458087"/>
              <a:gd name="connsiteX222" fmla="*/ 1356265 w 3308032"/>
              <a:gd name="connsiteY222" fmla="*/ 1167098 h 1458087"/>
              <a:gd name="connsiteX223" fmla="*/ 1326356 w 3308032"/>
              <a:gd name="connsiteY223" fmla="*/ 1259777 h 1458087"/>
              <a:gd name="connsiteX224" fmla="*/ 1355979 w 3308032"/>
              <a:gd name="connsiteY224" fmla="*/ 1352455 h 1458087"/>
              <a:gd name="connsiteX225" fmla="*/ 1436561 w 3308032"/>
              <a:gd name="connsiteY225" fmla="*/ 1386269 h 1458087"/>
              <a:gd name="connsiteX226" fmla="*/ 1514856 w 3308032"/>
              <a:gd name="connsiteY226" fmla="*/ 1351312 h 1458087"/>
              <a:gd name="connsiteX227" fmla="*/ 1542574 w 3308032"/>
              <a:gd name="connsiteY227" fmla="*/ 1257586 h 1458087"/>
              <a:gd name="connsiteX228" fmla="*/ 1951577 w 3308032"/>
              <a:gd name="connsiteY228" fmla="*/ 1285399 h 1458087"/>
              <a:gd name="connsiteX229" fmla="*/ 1926622 w 3308032"/>
              <a:gd name="connsiteY229" fmla="*/ 1357598 h 1458087"/>
              <a:gd name="connsiteX230" fmla="*/ 1862233 w 3308032"/>
              <a:gd name="connsiteY230" fmla="*/ 1386269 h 1458087"/>
              <a:gd name="connsiteX231" fmla="*/ 1805273 w 3308032"/>
              <a:gd name="connsiteY231" fmla="*/ 1362266 h 1458087"/>
              <a:gd name="connsiteX232" fmla="*/ 1787081 w 3308032"/>
              <a:gd name="connsiteY232" fmla="*/ 1290638 h 1458087"/>
              <a:gd name="connsiteX233" fmla="*/ 1787081 w 3308032"/>
              <a:gd name="connsiteY233" fmla="*/ 1068134 h 1458087"/>
              <a:gd name="connsiteX234" fmla="*/ 1698498 w 3308032"/>
              <a:gd name="connsiteY234" fmla="*/ 1068134 h 1458087"/>
              <a:gd name="connsiteX235" fmla="*/ 1698498 w 3308032"/>
              <a:gd name="connsiteY235" fmla="*/ 1302544 h 1458087"/>
              <a:gd name="connsiteX236" fmla="*/ 1732502 w 3308032"/>
              <a:gd name="connsiteY236" fmla="*/ 1418463 h 1458087"/>
              <a:gd name="connsiteX237" fmla="*/ 1833563 w 3308032"/>
              <a:gd name="connsiteY237" fmla="*/ 1458087 h 1458087"/>
              <a:gd name="connsiteX238" fmla="*/ 1899571 w 3308032"/>
              <a:gd name="connsiteY238" fmla="*/ 1441514 h 1458087"/>
              <a:gd name="connsiteX239" fmla="*/ 1949577 w 3308032"/>
              <a:gd name="connsiteY239" fmla="*/ 1397413 h 1458087"/>
              <a:gd name="connsiteX240" fmla="*/ 1951482 w 3308032"/>
              <a:gd name="connsiteY240" fmla="*/ 1397413 h 1458087"/>
              <a:gd name="connsiteX241" fmla="*/ 1951482 w 3308032"/>
              <a:gd name="connsiteY241" fmla="*/ 1449134 h 1458087"/>
              <a:gd name="connsiteX242" fmla="*/ 2040446 w 3308032"/>
              <a:gd name="connsiteY242" fmla="*/ 1449134 h 1458087"/>
              <a:gd name="connsiteX243" fmla="*/ 2040446 w 3308032"/>
              <a:gd name="connsiteY243" fmla="*/ 1068134 h 1458087"/>
              <a:gd name="connsiteX244" fmla="*/ 1951482 w 3308032"/>
              <a:gd name="connsiteY244" fmla="*/ 1068134 h 1458087"/>
              <a:gd name="connsiteX245" fmla="*/ 1951482 w 3308032"/>
              <a:gd name="connsiteY245" fmla="*/ 1285399 h 1458087"/>
              <a:gd name="connsiteX246" fmla="*/ 2326767 w 3308032"/>
              <a:gd name="connsiteY246" fmla="*/ 1061466 h 1458087"/>
              <a:gd name="connsiteX247" fmla="*/ 2266474 w 3308032"/>
              <a:gd name="connsiteY247" fmla="*/ 1080992 h 1458087"/>
              <a:gd name="connsiteX248" fmla="*/ 2227040 w 3308032"/>
              <a:gd name="connsiteY248" fmla="*/ 1136999 h 1458087"/>
              <a:gd name="connsiteX249" fmla="*/ 2225516 w 3308032"/>
              <a:gd name="connsiteY249" fmla="*/ 1136999 h 1458087"/>
              <a:gd name="connsiteX250" fmla="*/ 2225516 w 3308032"/>
              <a:gd name="connsiteY250" fmla="*/ 1068134 h 1458087"/>
              <a:gd name="connsiteX251" fmla="*/ 2136553 w 3308032"/>
              <a:gd name="connsiteY251" fmla="*/ 1068134 h 1458087"/>
              <a:gd name="connsiteX252" fmla="*/ 2136553 w 3308032"/>
              <a:gd name="connsiteY252" fmla="*/ 1449134 h 1458087"/>
              <a:gd name="connsiteX253" fmla="*/ 2225516 w 3308032"/>
              <a:gd name="connsiteY253" fmla="*/ 1449134 h 1458087"/>
              <a:gd name="connsiteX254" fmla="*/ 2225516 w 3308032"/>
              <a:gd name="connsiteY254" fmla="*/ 1260824 h 1458087"/>
              <a:gd name="connsiteX255" fmla="*/ 2249138 w 3308032"/>
              <a:gd name="connsiteY255" fmla="*/ 1172623 h 1458087"/>
              <a:gd name="connsiteX256" fmla="*/ 2311051 w 3308032"/>
              <a:gd name="connsiteY256" fmla="*/ 1139095 h 1458087"/>
              <a:gd name="connsiteX257" fmla="*/ 2334292 w 3308032"/>
              <a:gd name="connsiteY257" fmla="*/ 1141476 h 1458087"/>
              <a:gd name="connsiteX258" fmla="*/ 2356104 w 3308032"/>
              <a:gd name="connsiteY258" fmla="*/ 1147953 h 1458087"/>
              <a:gd name="connsiteX259" fmla="*/ 2379917 w 3308032"/>
              <a:gd name="connsiteY259" fmla="*/ 1072039 h 1458087"/>
              <a:gd name="connsiteX260" fmla="*/ 2353532 w 3308032"/>
              <a:gd name="connsiteY260" fmla="*/ 1063466 h 1458087"/>
              <a:gd name="connsiteX261" fmla="*/ 2326767 w 3308032"/>
              <a:gd name="connsiteY261" fmla="*/ 1061276 h 145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3308032" h="1458087">
                <a:moveTo>
                  <a:pt x="542449" y="193453"/>
                </a:moveTo>
                <a:cubicBezTo>
                  <a:pt x="542830" y="180404"/>
                  <a:pt x="543116" y="165640"/>
                  <a:pt x="543401" y="148971"/>
                </a:cubicBezTo>
                <a:lnTo>
                  <a:pt x="541211" y="148971"/>
                </a:lnTo>
                <a:cubicBezTo>
                  <a:pt x="539020" y="156400"/>
                  <a:pt x="536829" y="162877"/>
                  <a:pt x="534924" y="168497"/>
                </a:cubicBezTo>
                <a:cubicBezTo>
                  <a:pt x="532924" y="174117"/>
                  <a:pt x="530733" y="180023"/>
                  <a:pt x="528257" y="186214"/>
                </a:cubicBezTo>
                <a:lnTo>
                  <a:pt x="374618" y="572834"/>
                </a:lnTo>
                <a:lnTo>
                  <a:pt x="310229" y="572834"/>
                </a:lnTo>
                <a:lnTo>
                  <a:pt x="155448" y="189643"/>
                </a:lnTo>
                <a:cubicBezTo>
                  <a:pt x="153448" y="183928"/>
                  <a:pt x="151447" y="178213"/>
                  <a:pt x="149352" y="172307"/>
                </a:cubicBezTo>
                <a:cubicBezTo>
                  <a:pt x="147257" y="166497"/>
                  <a:pt x="144589" y="158687"/>
                  <a:pt x="141351" y="149066"/>
                </a:cubicBezTo>
                <a:lnTo>
                  <a:pt x="139160" y="149066"/>
                </a:lnTo>
                <a:cubicBezTo>
                  <a:pt x="139637" y="164497"/>
                  <a:pt x="140018" y="180023"/>
                  <a:pt x="140303" y="195739"/>
                </a:cubicBezTo>
                <a:cubicBezTo>
                  <a:pt x="140589" y="211455"/>
                  <a:pt x="140684" y="228410"/>
                  <a:pt x="140684" y="246507"/>
                </a:cubicBezTo>
                <a:lnTo>
                  <a:pt x="140684" y="572834"/>
                </a:lnTo>
                <a:lnTo>
                  <a:pt x="55817" y="572834"/>
                </a:lnTo>
                <a:lnTo>
                  <a:pt x="55817" y="39243"/>
                </a:lnTo>
                <a:lnTo>
                  <a:pt x="185642" y="39243"/>
                </a:lnTo>
                <a:lnTo>
                  <a:pt x="322231" y="383381"/>
                </a:lnTo>
                <a:cubicBezTo>
                  <a:pt x="327470" y="396050"/>
                  <a:pt x="331565" y="406813"/>
                  <a:pt x="334709" y="415576"/>
                </a:cubicBezTo>
                <a:cubicBezTo>
                  <a:pt x="337852" y="424339"/>
                  <a:pt x="340805" y="434150"/>
                  <a:pt x="343853" y="444817"/>
                </a:cubicBezTo>
                <a:lnTo>
                  <a:pt x="346043" y="444817"/>
                </a:lnTo>
                <a:cubicBezTo>
                  <a:pt x="350520" y="432911"/>
                  <a:pt x="354520" y="422148"/>
                  <a:pt x="358140" y="412433"/>
                </a:cubicBezTo>
                <a:cubicBezTo>
                  <a:pt x="361760" y="402717"/>
                  <a:pt x="365474" y="392716"/>
                  <a:pt x="369475" y="382334"/>
                </a:cubicBezTo>
                <a:lnTo>
                  <a:pt x="507873" y="39243"/>
                </a:lnTo>
                <a:lnTo>
                  <a:pt x="632555" y="39243"/>
                </a:lnTo>
                <a:lnTo>
                  <a:pt x="632555" y="572834"/>
                </a:lnTo>
                <a:lnTo>
                  <a:pt x="542163" y="572834"/>
                </a:lnTo>
                <a:lnTo>
                  <a:pt x="542163" y="234220"/>
                </a:lnTo>
                <a:cubicBezTo>
                  <a:pt x="542163" y="220123"/>
                  <a:pt x="542354" y="206502"/>
                  <a:pt x="542735" y="193453"/>
                </a:cubicBezTo>
                <a:close/>
                <a:moveTo>
                  <a:pt x="768001" y="14383"/>
                </a:moveTo>
                <a:cubicBezTo>
                  <a:pt x="751904" y="14383"/>
                  <a:pt x="738759" y="19431"/>
                  <a:pt x="728567" y="29623"/>
                </a:cubicBezTo>
                <a:cubicBezTo>
                  <a:pt x="718376" y="39815"/>
                  <a:pt x="713327" y="52292"/>
                  <a:pt x="713327" y="67247"/>
                </a:cubicBezTo>
                <a:cubicBezTo>
                  <a:pt x="713327" y="82201"/>
                  <a:pt x="718376" y="94488"/>
                  <a:pt x="728567" y="104966"/>
                </a:cubicBezTo>
                <a:cubicBezTo>
                  <a:pt x="738759" y="115538"/>
                  <a:pt x="751904" y="120777"/>
                  <a:pt x="768001" y="120777"/>
                </a:cubicBezTo>
                <a:cubicBezTo>
                  <a:pt x="784098" y="120777"/>
                  <a:pt x="798005" y="115729"/>
                  <a:pt x="808196" y="105537"/>
                </a:cubicBezTo>
                <a:cubicBezTo>
                  <a:pt x="818388" y="95345"/>
                  <a:pt x="823436" y="82677"/>
                  <a:pt x="823436" y="67627"/>
                </a:cubicBezTo>
                <a:cubicBezTo>
                  <a:pt x="823436" y="52578"/>
                  <a:pt x="818388" y="39815"/>
                  <a:pt x="808196" y="29718"/>
                </a:cubicBezTo>
                <a:cubicBezTo>
                  <a:pt x="798005" y="19526"/>
                  <a:pt x="784669" y="14478"/>
                  <a:pt x="768001" y="14478"/>
                </a:cubicBezTo>
                <a:close/>
                <a:moveTo>
                  <a:pt x="723329" y="572834"/>
                </a:moveTo>
                <a:lnTo>
                  <a:pt x="812292" y="572834"/>
                </a:lnTo>
                <a:lnTo>
                  <a:pt x="812292" y="191834"/>
                </a:lnTo>
                <a:lnTo>
                  <a:pt x="723329" y="191834"/>
                </a:lnTo>
                <a:lnTo>
                  <a:pt x="723329" y="572834"/>
                </a:lnTo>
                <a:close/>
                <a:moveTo>
                  <a:pt x="1079278" y="581787"/>
                </a:moveTo>
                <a:cubicBezTo>
                  <a:pt x="1112234" y="581787"/>
                  <a:pt x="1142238" y="575120"/>
                  <a:pt x="1169099" y="561689"/>
                </a:cubicBezTo>
                <a:cubicBezTo>
                  <a:pt x="1195959" y="548259"/>
                  <a:pt x="1217867" y="527876"/>
                  <a:pt x="1234726" y="500253"/>
                </a:cubicBezTo>
                <a:lnTo>
                  <a:pt x="1165860" y="461582"/>
                </a:lnTo>
                <a:cubicBezTo>
                  <a:pt x="1154716" y="478250"/>
                  <a:pt x="1142048" y="490061"/>
                  <a:pt x="1127951" y="497110"/>
                </a:cubicBezTo>
                <a:cubicBezTo>
                  <a:pt x="1113854" y="504158"/>
                  <a:pt x="1098328" y="507683"/>
                  <a:pt x="1081469" y="507683"/>
                </a:cubicBezTo>
                <a:cubicBezTo>
                  <a:pt x="1049179" y="507683"/>
                  <a:pt x="1023461" y="496919"/>
                  <a:pt x="1004126" y="475298"/>
                </a:cubicBezTo>
                <a:cubicBezTo>
                  <a:pt x="984790" y="453676"/>
                  <a:pt x="975074" y="423005"/>
                  <a:pt x="975074" y="383000"/>
                </a:cubicBezTo>
                <a:cubicBezTo>
                  <a:pt x="975074" y="342995"/>
                  <a:pt x="984885" y="311087"/>
                  <a:pt x="1004506" y="288512"/>
                </a:cubicBezTo>
                <a:cubicBezTo>
                  <a:pt x="1024128" y="265938"/>
                  <a:pt x="1048988" y="254699"/>
                  <a:pt x="1079278" y="254699"/>
                </a:cubicBezTo>
                <a:cubicBezTo>
                  <a:pt x="1096613" y="254699"/>
                  <a:pt x="1112044" y="258318"/>
                  <a:pt x="1125379" y="265462"/>
                </a:cubicBezTo>
                <a:cubicBezTo>
                  <a:pt x="1138809" y="272701"/>
                  <a:pt x="1151192" y="284798"/>
                  <a:pt x="1162622" y="301943"/>
                </a:cubicBezTo>
                <a:lnTo>
                  <a:pt x="1232535" y="267367"/>
                </a:lnTo>
                <a:cubicBezTo>
                  <a:pt x="1219105" y="239554"/>
                  <a:pt x="1199102" y="218599"/>
                  <a:pt x="1172432" y="204311"/>
                </a:cubicBezTo>
                <a:cubicBezTo>
                  <a:pt x="1145762" y="190024"/>
                  <a:pt x="1115663" y="182880"/>
                  <a:pt x="1082231" y="182880"/>
                </a:cubicBezTo>
                <a:cubicBezTo>
                  <a:pt x="1023652" y="182880"/>
                  <a:pt x="976027" y="201263"/>
                  <a:pt x="939356" y="238125"/>
                </a:cubicBezTo>
                <a:cubicBezTo>
                  <a:pt x="902589" y="274987"/>
                  <a:pt x="884301" y="325279"/>
                  <a:pt x="884301" y="389001"/>
                </a:cubicBezTo>
                <a:cubicBezTo>
                  <a:pt x="884301" y="447008"/>
                  <a:pt x="901541" y="493681"/>
                  <a:pt x="936022" y="528923"/>
                </a:cubicBezTo>
                <a:cubicBezTo>
                  <a:pt x="970502" y="564166"/>
                  <a:pt x="1018223" y="581787"/>
                  <a:pt x="1079278" y="581787"/>
                </a:cubicBezTo>
                <a:close/>
                <a:moveTo>
                  <a:pt x="1393031" y="384524"/>
                </a:moveTo>
                <a:cubicBezTo>
                  <a:pt x="1393031" y="348044"/>
                  <a:pt x="1400937" y="318707"/>
                  <a:pt x="1416653" y="296323"/>
                </a:cubicBezTo>
                <a:cubicBezTo>
                  <a:pt x="1432370" y="274034"/>
                  <a:pt x="1453039" y="262795"/>
                  <a:pt x="1478566" y="262795"/>
                </a:cubicBezTo>
                <a:cubicBezTo>
                  <a:pt x="1486757" y="262795"/>
                  <a:pt x="1494473" y="263557"/>
                  <a:pt x="1501807" y="265176"/>
                </a:cubicBezTo>
                <a:cubicBezTo>
                  <a:pt x="1509141" y="266795"/>
                  <a:pt x="1516380" y="268986"/>
                  <a:pt x="1523619" y="271653"/>
                </a:cubicBezTo>
                <a:lnTo>
                  <a:pt x="1547432" y="195739"/>
                </a:lnTo>
                <a:cubicBezTo>
                  <a:pt x="1538002" y="191548"/>
                  <a:pt x="1529239" y="188690"/>
                  <a:pt x="1521047" y="187166"/>
                </a:cubicBezTo>
                <a:cubicBezTo>
                  <a:pt x="1512856" y="185642"/>
                  <a:pt x="1503902" y="184975"/>
                  <a:pt x="1494282" y="184975"/>
                </a:cubicBezTo>
                <a:cubicBezTo>
                  <a:pt x="1471422" y="184975"/>
                  <a:pt x="1451324" y="191452"/>
                  <a:pt x="1433989" y="204502"/>
                </a:cubicBezTo>
                <a:cubicBezTo>
                  <a:pt x="1416653" y="217551"/>
                  <a:pt x="1403509" y="236220"/>
                  <a:pt x="1394555" y="260509"/>
                </a:cubicBezTo>
                <a:lnTo>
                  <a:pt x="1393031" y="260509"/>
                </a:lnTo>
                <a:lnTo>
                  <a:pt x="1393031" y="191643"/>
                </a:lnTo>
                <a:lnTo>
                  <a:pt x="1304068" y="191643"/>
                </a:lnTo>
                <a:lnTo>
                  <a:pt x="1304068" y="572643"/>
                </a:lnTo>
                <a:lnTo>
                  <a:pt x="1393031" y="572643"/>
                </a:lnTo>
                <a:lnTo>
                  <a:pt x="1393031" y="384334"/>
                </a:lnTo>
                <a:close/>
                <a:moveTo>
                  <a:pt x="1621917" y="528542"/>
                </a:moveTo>
                <a:cubicBezTo>
                  <a:pt x="1586294" y="493109"/>
                  <a:pt x="1568482" y="445294"/>
                  <a:pt x="1568482" y="385286"/>
                </a:cubicBezTo>
                <a:cubicBezTo>
                  <a:pt x="1568768" y="324517"/>
                  <a:pt x="1587532" y="275558"/>
                  <a:pt x="1625060" y="238506"/>
                </a:cubicBezTo>
                <a:cubicBezTo>
                  <a:pt x="1662494" y="201454"/>
                  <a:pt x="1711262" y="182880"/>
                  <a:pt x="1771269" y="182880"/>
                </a:cubicBezTo>
                <a:cubicBezTo>
                  <a:pt x="1831277" y="182880"/>
                  <a:pt x="1879473" y="201073"/>
                  <a:pt x="1914335" y="237554"/>
                </a:cubicBezTo>
                <a:cubicBezTo>
                  <a:pt x="1949196" y="274034"/>
                  <a:pt x="1966627" y="321183"/>
                  <a:pt x="1966627" y="378905"/>
                </a:cubicBezTo>
                <a:cubicBezTo>
                  <a:pt x="1966627" y="436626"/>
                  <a:pt x="1948244" y="486537"/>
                  <a:pt x="1911572" y="524542"/>
                </a:cubicBezTo>
                <a:cubicBezTo>
                  <a:pt x="1874901" y="562642"/>
                  <a:pt x="1826324" y="581692"/>
                  <a:pt x="1766126" y="581692"/>
                </a:cubicBezTo>
                <a:cubicBezTo>
                  <a:pt x="1705928" y="581692"/>
                  <a:pt x="1657540" y="563975"/>
                  <a:pt x="1621917" y="528447"/>
                </a:cubicBezTo>
                <a:close/>
                <a:moveTo>
                  <a:pt x="1659350" y="383477"/>
                </a:moveTo>
                <a:cubicBezTo>
                  <a:pt x="1659350" y="422720"/>
                  <a:pt x="1669256" y="453580"/>
                  <a:pt x="1688973" y="476155"/>
                </a:cubicBezTo>
                <a:cubicBezTo>
                  <a:pt x="1708690" y="498729"/>
                  <a:pt x="1735550" y="509969"/>
                  <a:pt x="1769555" y="509969"/>
                </a:cubicBezTo>
                <a:cubicBezTo>
                  <a:pt x="1803559" y="509969"/>
                  <a:pt x="1829372" y="498348"/>
                  <a:pt x="1847850" y="475012"/>
                </a:cubicBezTo>
                <a:cubicBezTo>
                  <a:pt x="1866329" y="451675"/>
                  <a:pt x="1875568" y="420434"/>
                  <a:pt x="1875568" y="381286"/>
                </a:cubicBezTo>
                <a:cubicBezTo>
                  <a:pt x="1875568" y="342138"/>
                  <a:pt x="1866233" y="312801"/>
                  <a:pt x="1847660" y="289750"/>
                </a:cubicBezTo>
                <a:cubicBezTo>
                  <a:pt x="1829086" y="266700"/>
                  <a:pt x="1802892" y="255175"/>
                  <a:pt x="1769174" y="255175"/>
                </a:cubicBezTo>
                <a:cubicBezTo>
                  <a:pt x="1735455" y="255175"/>
                  <a:pt x="1709357" y="267081"/>
                  <a:pt x="1689354" y="290894"/>
                </a:cubicBezTo>
                <a:cubicBezTo>
                  <a:pt x="1669352" y="314706"/>
                  <a:pt x="1659446" y="345567"/>
                  <a:pt x="1659446" y="383572"/>
                </a:cubicBezTo>
                <a:close/>
                <a:moveTo>
                  <a:pt x="2267426" y="547878"/>
                </a:moveTo>
                <a:cubicBezTo>
                  <a:pt x="2294477" y="525304"/>
                  <a:pt x="2308003" y="495681"/>
                  <a:pt x="2308003" y="458915"/>
                </a:cubicBezTo>
                <a:cubicBezTo>
                  <a:pt x="2308003" y="426149"/>
                  <a:pt x="2297621" y="399859"/>
                  <a:pt x="2276761" y="380048"/>
                </a:cubicBezTo>
                <a:cubicBezTo>
                  <a:pt x="2255901" y="360236"/>
                  <a:pt x="2224373" y="346710"/>
                  <a:pt x="2182273" y="339471"/>
                </a:cubicBezTo>
                <a:cubicBezTo>
                  <a:pt x="2155222" y="334232"/>
                  <a:pt x="2136839" y="328232"/>
                  <a:pt x="2127028" y="321278"/>
                </a:cubicBezTo>
                <a:cubicBezTo>
                  <a:pt x="2117217" y="314325"/>
                  <a:pt x="2112359" y="304705"/>
                  <a:pt x="2112359" y="292227"/>
                </a:cubicBezTo>
                <a:cubicBezTo>
                  <a:pt x="2112359" y="279749"/>
                  <a:pt x="2117027" y="269272"/>
                  <a:pt x="2126456" y="261366"/>
                </a:cubicBezTo>
                <a:cubicBezTo>
                  <a:pt x="2135886" y="253460"/>
                  <a:pt x="2149602" y="249460"/>
                  <a:pt x="2167795" y="249460"/>
                </a:cubicBezTo>
                <a:cubicBezTo>
                  <a:pt x="2184654" y="249460"/>
                  <a:pt x="2199227" y="252413"/>
                  <a:pt x="2211515" y="258413"/>
                </a:cubicBezTo>
                <a:cubicBezTo>
                  <a:pt x="2223802" y="264414"/>
                  <a:pt x="2235613" y="273272"/>
                  <a:pt x="2247043" y="285179"/>
                </a:cubicBezTo>
                <a:lnTo>
                  <a:pt x="2298764" y="238316"/>
                </a:lnTo>
                <a:cubicBezTo>
                  <a:pt x="2284381" y="219742"/>
                  <a:pt x="2265902" y="205835"/>
                  <a:pt x="2243328" y="196596"/>
                </a:cubicBezTo>
                <a:cubicBezTo>
                  <a:pt x="2220754" y="187452"/>
                  <a:pt x="2196465" y="182785"/>
                  <a:pt x="2170367" y="182785"/>
                </a:cubicBezTo>
                <a:cubicBezTo>
                  <a:pt x="2129695" y="182785"/>
                  <a:pt x="2095976" y="193358"/>
                  <a:pt x="2069211" y="214598"/>
                </a:cubicBezTo>
                <a:cubicBezTo>
                  <a:pt x="2042446" y="235839"/>
                  <a:pt x="2029015" y="264986"/>
                  <a:pt x="2029015" y="302228"/>
                </a:cubicBezTo>
                <a:cubicBezTo>
                  <a:pt x="2029015" y="331280"/>
                  <a:pt x="2038922" y="355664"/>
                  <a:pt x="2058638" y="375380"/>
                </a:cubicBezTo>
                <a:cubicBezTo>
                  <a:pt x="2078355" y="395097"/>
                  <a:pt x="2113121" y="409289"/>
                  <a:pt x="2163032" y="417957"/>
                </a:cubicBezTo>
                <a:cubicBezTo>
                  <a:pt x="2183321" y="421672"/>
                  <a:pt x="2198656" y="427673"/>
                  <a:pt x="2208943" y="435959"/>
                </a:cubicBezTo>
                <a:cubicBezTo>
                  <a:pt x="2219230" y="444246"/>
                  <a:pt x="2224373" y="454628"/>
                  <a:pt x="2224373" y="467011"/>
                </a:cubicBezTo>
                <a:cubicBezTo>
                  <a:pt x="2224373" y="482155"/>
                  <a:pt x="2218944" y="493871"/>
                  <a:pt x="2207990" y="502158"/>
                </a:cubicBezTo>
                <a:cubicBezTo>
                  <a:pt x="2197037" y="510445"/>
                  <a:pt x="2181797" y="514636"/>
                  <a:pt x="2162271" y="514636"/>
                </a:cubicBezTo>
                <a:cubicBezTo>
                  <a:pt x="2144935" y="514636"/>
                  <a:pt x="2128361" y="510730"/>
                  <a:pt x="2112645" y="502920"/>
                </a:cubicBezTo>
                <a:cubicBezTo>
                  <a:pt x="2096929" y="495109"/>
                  <a:pt x="2082070" y="482060"/>
                  <a:pt x="2068163" y="463677"/>
                </a:cubicBezTo>
                <a:lnTo>
                  <a:pt x="2014633" y="511683"/>
                </a:lnTo>
                <a:cubicBezTo>
                  <a:pt x="2028730" y="534543"/>
                  <a:pt x="2048828" y="551879"/>
                  <a:pt x="2074926" y="563785"/>
                </a:cubicBezTo>
                <a:cubicBezTo>
                  <a:pt x="2101025" y="575691"/>
                  <a:pt x="2129885" y="581692"/>
                  <a:pt x="2161604" y="581692"/>
                </a:cubicBezTo>
                <a:cubicBezTo>
                  <a:pt x="2205228" y="581692"/>
                  <a:pt x="2240566" y="570452"/>
                  <a:pt x="2267617" y="547878"/>
                </a:cubicBezTo>
                <a:close/>
                <a:moveTo>
                  <a:pt x="2717292" y="237554"/>
                </a:moveTo>
                <a:cubicBezTo>
                  <a:pt x="2752154" y="274034"/>
                  <a:pt x="2769584" y="321183"/>
                  <a:pt x="2769584" y="378905"/>
                </a:cubicBezTo>
                <a:cubicBezTo>
                  <a:pt x="2769584" y="436626"/>
                  <a:pt x="2751201" y="486537"/>
                  <a:pt x="2714530" y="524542"/>
                </a:cubicBezTo>
                <a:cubicBezTo>
                  <a:pt x="2677859" y="562642"/>
                  <a:pt x="2629281" y="581692"/>
                  <a:pt x="2569083" y="581692"/>
                </a:cubicBezTo>
                <a:cubicBezTo>
                  <a:pt x="2508885" y="581692"/>
                  <a:pt x="2460498" y="563975"/>
                  <a:pt x="2424875" y="528447"/>
                </a:cubicBezTo>
                <a:cubicBezTo>
                  <a:pt x="2389251" y="493014"/>
                  <a:pt x="2371439" y="445199"/>
                  <a:pt x="2371439" y="385191"/>
                </a:cubicBezTo>
                <a:cubicBezTo>
                  <a:pt x="2371725" y="324422"/>
                  <a:pt x="2390489" y="275463"/>
                  <a:pt x="2428018" y="238411"/>
                </a:cubicBezTo>
                <a:cubicBezTo>
                  <a:pt x="2465451" y="201359"/>
                  <a:pt x="2514219" y="182785"/>
                  <a:pt x="2574227" y="182785"/>
                </a:cubicBezTo>
                <a:cubicBezTo>
                  <a:pt x="2634234" y="182785"/>
                  <a:pt x="2682431" y="200977"/>
                  <a:pt x="2717292" y="237458"/>
                </a:cubicBezTo>
                <a:close/>
                <a:moveTo>
                  <a:pt x="2678430" y="381191"/>
                </a:moveTo>
                <a:cubicBezTo>
                  <a:pt x="2678430" y="343281"/>
                  <a:pt x="2669096" y="312706"/>
                  <a:pt x="2650522" y="289655"/>
                </a:cubicBezTo>
                <a:cubicBezTo>
                  <a:pt x="2631948" y="266605"/>
                  <a:pt x="2605754" y="255079"/>
                  <a:pt x="2572036" y="255079"/>
                </a:cubicBezTo>
                <a:cubicBezTo>
                  <a:pt x="2538317" y="255079"/>
                  <a:pt x="2512219" y="266986"/>
                  <a:pt x="2492216" y="290798"/>
                </a:cubicBezTo>
                <a:cubicBezTo>
                  <a:pt x="2472214" y="314611"/>
                  <a:pt x="2462308" y="345472"/>
                  <a:pt x="2462308" y="383477"/>
                </a:cubicBezTo>
                <a:cubicBezTo>
                  <a:pt x="2462308" y="421481"/>
                  <a:pt x="2472214" y="453580"/>
                  <a:pt x="2491931" y="476155"/>
                </a:cubicBezTo>
                <a:cubicBezTo>
                  <a:pt x="2511647" y="498729"/>
                  <a:pt x="2538508" y="509969"/>
                  <a:pt x="2572512" y="509969"/>
                </a:cubicBezTo>
                <a:cubicBezTo>
                  <a:pt x="2606516" y="509969"/>
                  <a:pt x="2632329" y="498348"/>
                  <a:pt x="2650808" y="475012"/>
                </a:cubicBezTo>
                <a:cubicBezTo>
                  <a:pt x="2669286" y="451675"/>
                  <a:pt x="2678525" y="420434"/>
                  <a:pt x="2678525" y="381286"/>
                </a:cubicBezTo>
                <a:close/>
                <a:moveTo>
                  <a:pt x="3280410" y="494729"/>
                </a:moveTo>
                <a:cubicBezTo>
                  <a:pt x="3272028" y="500634"/>
                  <a:pt x="3264313" y="504920"/>
                  <a:pt x="3257360" y="507397"/>
                </a:cubicBezTo>
                <a:cubicBezTo>
                  <a:pt x="3250406" y="509873"/>
                  <a:pt x="3243453" y="511112"/>
                  <a:pt x="3236500" y="511112"/>
                </a:cubicBezTo>
                <a:cubicBezTo>
                  <a:pt x="3223070" y="511112"/>
                  <a:pt x="3212687" y="506730"/>
                  <a:pt x="3205258" y="497872"/>
                </a:cubicBezTo>
                <a:cubicBezTo>
                  <a:pt x="3197829" y="489109"/>
                  <a:pt x="3194114" y="475393"/>
                  <a:pt x="3194114" y="456724"/>
                </a:cubicBezTo>
                <a:lnTo>
                  <a:pt x="3194114" y="260985"/>
                </a:lnTo>
                <a:lnTo>
                  <a:pt x="3291269" y="260985"/>
                </a:lnTo>
                <a:lnTo>
                  <a:pt x="3291269" y="191738"/>
                </a:lnTo>
                <a:lnTo>
                  <a:pt x="3194114" y="191738"/>
                </a:lnTo>
                <a:lnTo>
                  <a:pt x="3194114" y="82677"/>
                </a:lnTo>
                <a:lnTo>
                  <a:pt x="3105150" y="98298"/>
                </a:lnTo>
                <a:lnTo>
                  <a:pt x="3105150" y="191643"/>
                </a:lnTo>
                <a:lnTo>
                  <a:pt x="2957227" y="191643"/>
                </a:lnTo>
                <a:lnTo>
                  <a:pt x="2957227" y="130969"/>
                </a:lnTo>
                <a:cubicBezTo>
                  <a:pt x="2957227" y="111157"/>
                  <a:pt x="2961513" y="96202"/>
                  <a:pt x="2970086" y="86297"/>
                </a:cubicBezTo>
                <a:cubicBezTo>
                  <a:pt x="2978658" y="76391"/>
                  <a:pt x="2990850" y="71438"/>
                  <a:pt x="3006757" y="71438"/>
                </a:cubicBezTo>
                <a:cubicBezTo>
                  <a:pt x="3014948" y="71438"/>
                  <a:pt x="3022473" y="72581"/>
                  <a:pt x="3029236" y="74962"/>
                </a:cubicBezTo>
                <a:cubicBezTo>
                  <a:pt x="3036094" y="77343"/>
                  <a:pt x="3042666" y="80581"/>
                  <a:pt x="3049143" y="84868"/>
                </a:cubicBezTo>
                <a:lnTo>
                  <a:pt x="3085624" y="20479"/>
                </a:lnTo>
                <a:cubicBezTo>
                  <a:pt x="3072479" y="13525"/>
                  <a:pt x="3059049" y="8382"/>
                  <a:pt x="3045429" y="5048"/>
                </a:cubicBezTo>
                <a:cubicBezTo>
                  <a:pt x="3031808" y="1715"/>
                  <a:pt x="3017615" y="0"/>
                  <a:pt x="3003042" y="0"/>
                </a:cubicBezTo>
                <a:cubicBezTo>
                  <a:pt x="2960370" y="0"/>
                  <a:pt x="2927318" y="11621"/>
                  <a:pt x="2903887" y="34957"/>
                </a:cubicBezTo>
                <a:cubicBezTo>
                  <a:pt x="2880455" y="58293"/>
                  <a:pt x="2868740" y="90011"/>
                  <a:pt x="2868740" y="130207"/>
                </a:cubicBezTo>
                <a:lnTo>
                  <a:pt x="2868740" y="191643"/>
                </a:lnTo>
                <a:lnTo>
                  <a:pt x="2803970" y="191643"/>
                </a:lnTo>
                <a:lnTo>
                  <a:pt x="2803970" y="260890"/>
                </a:lnTo>
                <a:lnTo>
                  <a:pt x="2868740" y="260890"/>
                </a:lnTo>
                <a:lnTo>
                  <a:pt x="2868740" y="572643"/>
                </a:lnTo>
                <a:lnTo>
                  <a:pt x="2957322" y="572643"/>
                </a:lnTo>
                <a:lnTo>
                  <a:pt x="2957322" y="260890"/>
                </a:lnTo>
                <a:lnTo>
                  <a:pt x="3105246" y="260890"/>
                </a:lnTo>
                <a:lnTo>
                  <a:pt x="3105246" y="469297"/>
                </a:lnTo>
                <a:cubicBezTo>
                  <a:pt x="3105246" y="505968"/>
                  <a:pt x="3114675" y="533876"/>
                  <a:pt x="3133535" y="553022"/>
                </a:cubicBezTo>
                <a:cubicBezTo>
                  <a:pt x="3152394" y="572167"/>
                  <a:pt x="3180588" y="581692"/>
                  <a:pt x="3218021" y="581692"/>
                </a:cubicBezTo>
                <a:cubicBezTo>
                  <a:pt x="3236405" y="581692"/>
                  <a:pt x="3253454" y="579311"/>
                  <a:pt x="3269171" y="574453"/>
                </a:cubicBezTo>
                <a:cubicBezTo>
                  <a:pt x="3284887" y="569595"/>
                  <a:pt x="3297841" y="563118"/>
                  <a:pt x="3308033" y="554926"/>
                </a:cubicBezTo>
                <a:lnTo>
                  <a:pt x="3280505" y="494633"/>
                </a:lnTo>
                <a:close/>
                <a:moveTo>
                  <a:pt x="301181" y="915543"/>
                </a:moveTo>
                <a:lnTo>
                  <a:pt x="497300" y="1449134"/>
                </a:lnTo>
                <a:lnTo>
                  <a:pt x="399860" y="1449134"/>
                </a:lnTo>
                <a:lnTo>
                  <a:pt x="354139" y="1324166"/>
                </a:lnTo>
                <a:lnTo>
                  <a:pt x="140970" y="1324166"/>
                </a:lnTo>
                <a:lnTo>
                  <a:pt x="97441" y="1449134"/>
                </a:lnTo>
                <a:lnTo>
                  <a:pt x="0" y="1449134"/>
                </a:lnTo>
                <a:lnTo>
                  <a:pt x="197930" y="915543"/>
                </a:lnTo>
                <a:lnTo>
                  <a:pt x="301371" y="915543"/>
                </a:lnTo>
                <a:close/>
                <a:moveTo>
                  <a:pt x="329851" y="1247108"/>
                </a:moveTo>
                <a:lnTo>
                  <a:pt x="257651" y="1037654"/>
                </a:lnTo>
                <a:cubicBezTo>
                  <a:pt x="255937" y="1032224"/>
                  <a:pt x="254318" y="1027271"/>
                  <a:pt x="252984" y="1022795"/>
                </a:cubicBezTo>
                <a:cubicBezTo>
                  <a:pt x="251651" y="1018318"/>
                  <a:pt x="250031" y="1012888"/>
                  <a:pt x="248317" y="1006412"/>
                </a:cubicBezTo>
                <a:lnTo>
                  <a:pt x="246126" y="1006412"/>
                </a:lnTo>
                <a:cubicBezTo>
                  <a:pt x="244412" y="1012317"/>
                  <a:pt x="242792" y="1017651"/>
                  <a:pt x="241459" y="1022223"/>
                </a:cubicBezTo>
                <a:cubicBezTo>
                  <a:pt x="240125" y="1026795"/>
                  <a:pt x="238411" y="1031938"/>
                  <a:pt x="236411" y="1037654"/>
                </a:cubicBezTo>
                <a:lnTo>
                  <a:pt x="164973" y="1247108"/>
                </a:lnTo>
                <a:lnTo>
                  <a:pt x="329756" y="1247108"/>
                </a:lnTo>
                <a:close/>
                <a:moveTo>
                  <a:pt x="557403" y="1449134"/>
                </a:moveTo>
                <a:lnTo>
                  <a:pt x="648557" y="1449134"/>
                </a:lnTo>
                <a:lnTo>
                  <a:pt x="648557" y="915543"/>
                </a:lnTo>
                <a:lnTo>
                  <a:pt x="557403" y="915543"/>
                </a:lnTo>
                <a:lnTo>
                  <a:pt x="557403" y="1449134"/>
                </a:lnTo>
                <a:close/>
                <a:moveTo>
                  <a:pt x="1271778" y="915543"/>
                </a:moveTo>
                <a:lnTo>
                  <a:pt x="883730" y="915543"/>
                </a:lnTo>
                <a:lnTo>
                  <a:pt x="883730" y="992600"/>
                </a:lnTo>
                <a:lnTo>
                  <a:pt x="1031843" y="992600"/>
                </a:lnTo>
                <a:lnTo>
                  <a:pt x="1031843" y="1449134"/>
                </a:lnTo>
                <a:lnTo>
                  <a:pt x="1122998" y="1449134"/>
                </a:lnTo>
                <a:lnTo>
                  <a:pt x="1122998" y="992600"/>
                </a:lnTo>
                <a:lnTo>
                  <a:pt x="1271778" y="992600"/>
                </a:lnTo>
                <a:lnTo>
                  <a:pt x="1271778" y="915543"/>
                </a:lnTo>
                <a:close/>
                <a:moveTo>
                  <a:pt x="1581340" y="1113854"/>
                </a:moveTo>
                <a:cubicBezTo>
                  <a:pt x="1616202" y="1150334"/>
                  <a:pt x="1633633" y="1197483"/>
                  <a:pt x="1633633" y="1255205"/>
                </a:cubicBezTo>
                <a:cubicBezTo>
                  <a:pt x="1633633" y="1312926"/>
                  <a:pt x="1615250" y="1362837"/>
                  <a:pt x="1578578" y="1400842"/>
                </a:cubicBezTo>
                <a:cubicBezTo>
                  <a:pt x="1541812" y="1438942"/>
                  <a:pt x="1493330" y="1457992"/>
                  <a:pt x="1433132" y="1457992"/>
                </a:cubicBezTo>
                <a:cubicBezTo>
                  <a:pt x="1372934" y="1457992"/>
                  <a:pt x="1324547" y="1440275"/>
                  <a:pt x="1288923" y="1404747"/>
                </a:cubicBezTo>
                <a:cubicBezTo>
                  <a:pt x="1253300" y="1369314"/>
                  <a:pt x="1235488" y="1321499"/>
                  <a:pt x="1235488" y="1261491"/>
                </a:cubicBezTo>
                <a:cubicBezTo>
                  <a:pt x="1235774" y="1200722"/>
                  <a:pt x="1254538" y="1151763"/>
                  <a:pt x="1292066" y="1114711"/>
                </a:cubicBezTo>
                <a:cubicBezTo>
                  <a:pt x="1329500" y="1077659"/>
                  <a:pt x="1378268" y="1059085"/>
                  <a:pt x="1438275" y="1059085"/>
                </a:cubicBezTo>
                <a:cubicBezTo>
                  <a:pt x="1498283" y="1059085"/>
                  <a:pt x="1546479" y="1077278"/>
                  <a:pt x="1581340" y="1113758"/>
                </a:cubicBezTo>
                <a:close/>
                <a:moveTo>
                  <a:pt x="1542479" y="1257491"/>
                </a:moveTo>
                <a:cubicBezTo>
                  <a:pt x="1542479" y="1219581"/>
                  <a:pt x="1533144" y="1189006"/>
                  <a:pt x="1514570" y="1165955"/>
                </a:cubicBezTo>
                <a:cubicBezTo>
                  <a:pt x="1495997" y="1142905"/>
                  <a:pt x="1469803" y="1131380"/>
                  <a:pt x="1436084" y="1131380"/>
                </a:cubicBezTo>
                <a:cubicBezTo>
                  <a:pt x="1402366" y="1131380"/>
                  <a:pt x="1376267" y="1143286"/>
                  <a:pt x="1356265" y="1167098"/>
                </a:cubicBezTo>
                <a:cubicBezTo>
                  <a:pt x="1336262" y="1190911"/>
                  <a:pt x="1326356" y="1221772"/>
                  <a:pt x="1326356" y="1259777"/>
                </a:cubicBezTo>
                <a:cubicBezTo>
                  <a:pt x="1326356" y="1297781"/>
                  <a:pt x="1336262" y="1329881"/>
                  <a:pt x="1355979" y="1352455"/>
                </a:cubicBezTo>
                <a:cubicBezTo>
                  <a:pt x="1375696" y="1375029"/>
                  <a:pt x="1402556" y="1386269"/>
                  <a:pt x="1436561" y="1386269"/>
                </a:cubicBezTo>
                <a:cubicBezTo>
                  <a:pt x="1470565" y="1386269"/>
                  <a:pt x="1496378" y="1374648"/>
                  <a:pt x="1514856" y="1351312"/>
                </a:cubicBezTo>
                <a:cubicBezTo>
                  <a:pt x="1533335" y="1327976"/>
                  <a:pt x="1542574" y="1296734"/>
                  <a:pt x="1542574" y="1257586"/>
                </a:cubicBezTo>
                <a:close/>
                <a:moveTo>
                  <a:pt x="1951577" y="1285399"/>
                </a:moveTo>
                <a:cubicBezTo>
                  <a:pt x="1951577" y="1314450"/>
                  <a:pt x="1943290" y="1338453"/>
                  <a:pt x="1926622" y="1357598"/>
                </a:cubicBezTo>
                <a:cubicBezTo>
                  <a:pt x="1910048" y="1376744"/>
                  <a:pt x="1888522" y="1386269"/>
                  <a:pt x="1862233" y="1386269"/>
                </a:cubicBezTo>
                <a:cubicBezTo>
                  <a:pt x="1835944" y="1386269"/>
                  <a:pt x="1817465" y="1378268"/>
                  <a:pt x="1805273" y="1362266"/>
                </a:cubicBezTo>
                <a:cubicBezTo>
                  <a:pt x="1793081" y="1346264"/>
                  <a:pt x="1787081" y="1322356"/>
                  <a:pt x="1787081" y="1290638"/>
                </a:cubicBezTo>
                <a:lnTo>
                  <a:pt x="1787081" y="1068134"/>
                </a:lnTo>
                <a:lnTo>
                  <a:pt x="1698498" y="1068134"/>
                </a:lnTo>
                <a:lnTo>
                  <a:pt x="1698498" y="1302544"/>
                </a:lnTo>
                <a:cubicBezTo>
                  <a:pt x="1698498" y="1353407"/>
                  <a:pt x="1709833" y="1391984"/>
                  <a:pt x="1732502" y="1418463"/>
                </a:cubicBezTo>
                <a:cubicBezTo>
                  <a:pt x="1755172" y="1444943"/>
                  <a:pt x="1788890" y="1458087"/>
                  <a:pt x="1833563" y="1458087"/>
                </a:cubicBezTo>
                <a:cubicBezTo>
                  <a:pt x="1856423" y="1458087"/>
                  <a:pt x="1878425" y="1452563"/>
                  <a:pt x="1899571" y="1441514"/>
                </a:cubicBezTo>
                <a:cubicBezTo>
                  <a:pt x="1920716" y="1430465"/>
                  <a:pt x="1937480" y="1415796"/>
                  <a:pt x="1949577" y="1397413"/>
                </a:cubicBezTo>
                <a:lnTo>
                  <a:pt x="1951482" y="1397413"/>
                </a:lnTo>
                <a:lnTo>
                  <a:pt x="1951482" y="1449134"/>
                </a:lnTo>
                <a:lnTo>
                  <a:pt x="2040446" y="1449134"/>
                </a:lnTo>
                <a:lnTo>
                  <a:pt x="2040446" y="1068134"/>
                </a:lnTo>
                <a:lnTo>
                  <a:pt x="1951482" y="1068134"/>
                </a:lnTo>
                <a:lnTo>
                  <a:pt x="1951482" y="1285399"/>
                </a:lnTo>
                <a:close/>
                <a:moveTo>
                  <a:pt x="2326767" y="1061466"/>
                </a:moveTo>
                <a:cubicBezTo>
                  <a:pt x="2303907" y="1061466"/>
                  <a:pt x="2283809" y="1067943"/>
                  <a:pt x="2266474" y="1080992"/>
                </a:cubicBezTo>
                <a:cubicBezTo>
                  <a:pt x="2249138" y="1094042"/>
                  <a:pt x="2235994" y="1112711"/>
                  <a:pt x="2227040" y="1136999"/>
                </a:cubicBezTo>
                <a:lnTo>
                  <a:pt x="2225516" y="1136999"/>
                </a:lnTo>
                <a:lnTo>
                  <a:pt x="2225516" y="1068134"/>
                </a:lnTo>
                <a:lnTo>
                  <a:pt x="2136553" y="1068134"/>
                </a:lnTo>
                <a:lnTo>
                  <a:pt x="2136553" y="1449134"/>
                </a:lnTo>
                <a:lnTo>
                  <a:pt x="2225516" y="1449134"/>
                </a:lnTo>
                <a:lnTo>
                  <a:pt x="2225516" y="1260824"/>
                </a:lnTo>
                <a:cubicBezTo>
                  <a:pt x="2225516" y="1224344"/>
                  <a:pt x="2233422" y="1195007"/>
                  <a:pt x="2249138" y="1172623"/>
                </a:cubicBezTo>
                <a:cubicBezTo>
                  <a:pt x="2264855" y="1150334"/>
                  <a:pt x="2285524" y="1139095"/>
                  <a:pt x="2311051" y="1139095"/>
                </a:cubicBezTo>
                <a:cubicBezTo>
                  <a:pt x="2319242" y="1139095"/>
                  <a:pt x="2326958" y="1139857"/>
                  <a:pt x="2334292" y="1141476"/>
                </a:cubicBezTo>
                <a:cubicBezTo>
                  <a:pt x="2341626" y="1143095"/>
                  <a:pt x="2348865" y="1145286"/>
                  <a:pt x="2356104" y="1147953"/>
                </a:cubicBezTo>
                <a:lnTo>
                  <a:pt x="2379917" y="1072039"/>
                </a:lnTo>
                <a:cubicBezTo>
                  <a:pt x="2370487" y="1067848"/>
                  <a:pt x="2361724" y="1064990"/>
                  <a:pt x="2353532" y="1063466"/>
                </a:cubicBezTo>
                <a:cubicBezTo>
                  <a:pt x="2345341" y="1061942"/>
                  <a:pt x="2336387" y="1061276"/>
                  <a:pt x="2326767" y="1061276"/>
                </a:cubicBezTo>
                <a:close/>
              </a:path>
            </a:pathLst>
          </a:custGeom>
          <a:gradFill>
            <a:gsLst>
              <a:gs pos="0">
                <a:srgbClr val="4D3677"/>
              </a:gs>
              <a:gs pos="72000">
                <a:srgbClr val="8661C5"/>
              </a:gs>
            </a:gsLst>
            <a:lin ang="2700000" scaled="0"/>
          </a:gradFill>
          <a:ln w="0" cap="flat">
            <a:noFill/>
            <a:prstDash val="solid"/>
            <a:miter/>
          </a:ln>
        </p:spPr>
        <p:txBody>
          <a:bodyPr rtlCol="0" anchor="ctr"/>
          <a:lstStyle/>
          <a:p>
            <a:endParaRPr lang="en-US" sz="1413"/>
          </a:p>
        </p:txBody>
      </p:sp>
    </p:spTree>
    <p:extLst>
      <p:ext uri="{BB962C8B-B14F-4D97-AF65-F5344CB8AC3E}">
        <p14:creationId xmlns:p14="http://schemas.microsoft.com/office/powerpoint/2010/main" val="2438595356"/>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itle Slid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9668AE-5CD6-D782-C7B5-872E7248B94E}"/>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9" name="Title 1"/>
          <p:cNvSpPr>
            <a:spLocks noGrp="1"/>
          </p:cNvSpPr>
          <p:nvPr>
            <p:ph type="title" hasCustomPrompt="1"/>
          </p:nvPr>
        </p:nvSpPr>
        <p:spPr bwMode="white">
          <a:xfrm>
            <a:off x="584200" y="2425780"/>
            <a:ext cx="5577840" cy="1107996"/>
          </a:xfrm>
          <a:noFill/>
        </p:spPr>
        <p:txBody>
          <a:bodyPr lIns="0" tIns="0" rIns="0" bIns="0" anchor="b" anchorCtr="0">
            <a:spAutoFit/>
          </a:bodyPr>
          <a:lstStyle>
            <a:lvl1pPr algn="l" defTabSz="932462" rtl="0" eaLnBrk="1" latinLnBrk="0" hangingPunct="1">
              <a:lnSpc>
                <a:spcPct val="100000"/>
              </a:lnSpc>
              <a:spcBef>
                <a:spcPct val="0"/>
              </a:spcBef>
              <a:buNone/>
              <a:defRPr lang="en-US" sz="3999" b="0" kern="1200" cap="none" spc="-50" baseline="0" dirty="0">
                <a:ln w="3175">
                  <a:noFill/>
                </a:ln>
                <a:solidFill>
                  <a:srgbClr val="4D3677"/>
                </a:solidFill>
                <a:effectLst/>
                <a:latin typeface="Segoe Sans Display Semibold" pitchFamily="2" charset="0"/>
                <a:ea typeface="+mn-ea"/>
                <a:cs typeface="Segoe Sans Display Semibold" pitchFamily="2" charset="0"/>
              </a:defRPr>
            </a:lvl1pPr>
          </a:lstStyle>
          <a:p>
            <a:pPr marL="0" marR="0" lvl="0" indent="0" algn="l" defTabSz="932462" rtl="0" eaLnBrk="1" fontAlgn="auto" latinLnBrk="0" hangingPunct="1">
              <a:lnSpc>
                <a:spcPct val="90000"/>
              </a:lnSpc>
              <a:spcBef>
                <a:spcPct val="0"/>
              </a:spcBef>
              <a:spcAft>
                <a:spcPts val="0"/>
              </a:spcAft>
              <a:buClrTx/>
              <a:buSzPct val="90000"/>
              <a:buFont typeface="Wingdings" panose="05000000000000000000" pitchFamily="2" charset="2"/>
              <a:buNone/>
              <a:tabLst/>
            </a:pPr>
            <a:r>
              <a:rPr lang="en-US"/>
              <a:t>Event name or presentation title </a:t>
            </a:r>
          </a:p>
        </p:txBody>
      </p:sp>
      <p:sp>
        <p:nvSpPr>
          <p:cNvPr id="5" name="Text Placeholder 4"/>
          <p:cNvSpPr>
            <a:spLocks noGrp="1"/>
          </p:cNvSpPr>
          <p:nvPr>
            <p:ph type="body" sz="quarter" idx="12" hasCustomPrompt="1"/>
          </p:nvPr>
        </p:nvSpPr>
        <p:spPr bwMode="white">
          <a:xfrm>
            <a:off x="584200" y="3962402"/>
            <a:ext cx="5577840" cy="276999"/>
          </a:xfrm>
          <a:noFill/>
        </p:spPr>
        <p:txBody>
          <a:bodyPr wrap="square" lIns="0" tIns="0" rIns="0" bIns="0">
            <a:spAutoFit/>
          </a:bodyPr>
          <a:lstStyle>
            <a:lvl1pPr marL="0" indent="0">
              <a:spcBef>
                <a:spcPts val="0"/>
              </a:spcBef>
              <a:buNone/>
              <a:defRPr sz="1799" spc="0" baseline="0">
                <a:solidFill>
                  <a:srgbClr val="091F2C"/>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B2684EB-34E2-E67F-1ABA-8374FB1B885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6643118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1" y="2918225"/>
            <a:ext cx="9144000" cy="615553"/>
          </a:xfrm>
          <a:noFill/>
        </p:spPr>
        <p:txBody>
          <a:bodyPr lIns="0" tIns="0" rIns="0" bIns="0" anchor="b" anchorCtr="0">
            <a:spAutoFit/>
          </a:bodyPr>
          <a:lstStyle>
            <a:lvl1pPr>
              <a:defRPr sz="3999" spc="-50" baseline="0">
                <a:solidFill>
                  <a:schemeClr val="tx1"/>
                </a:solidFill>
                <a:latin typeface="Segoe Sans Display Semibold" pitchFamily="2" charset="0"/>
                <a:cs typeface="Segoe Sans Display Semibold"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1" y="3962402"/>
            <a:ext cx="9144000" cy="276999"/>
          </a:xfrm>
          <a:noFill/>
        </p:spPr>
        <p:txBody>
          <a:bodyPr wrap="square" lIns="0" tIns="0" rIns="0" bIns="0">
            <a:spAutoFit/>
          </a:bodyPr>
          <a:lstStyle>
            <a:lvl1pPr marL="0" indent="0">
              <a:spcBef>
                <a:spcPts val="0"/>
              </a:spcBef>
              <a:buNone/>
              <a:defRPr sz="1799"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3B0D12AE-ADCF-1091-117F-BB03F7EC50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1526794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1" y="1435101"/>
            <a:ext cx="11018838" cy="161249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5466320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1"/>
            <a:ext cx="11018520" cy="1612493"/>
          </a:xfrm>
        </p:spPr>
        <p:txBody>
          <a:bodyPr wrap="square">
            <a:spAutoFit/>
          </a:bodyPr>
          <a:lstStyle>
            <a:lvl1pPr marL="0" indent="0">
              <a:buNone/>
              <a:defRPr/>
            </a:lvl1pPr>
            <a:lvl2pPr marL="228531" indent="0">
              <a:buNone/>
              <a:defRPr/>
            </a:lvl2pPr>
            <a:lvl3pPr marL="457063" indent="0">
              <a:buNone/>
              <a:defRPr/>
            </a:lvl3pPr>
            <a:lvl4pPr marL="685594" indent="0">
              <a:buNone/>
              <a:defRPr/>
            </a:lvl4pPr>
            <a:lvl5pPr marL="914126"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433305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1"/>
            <a:ext cx="5211763" cy="16124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9" y="1435101"/>
            <a:ext cx="5219700" cy="16124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331290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4"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799" b="0">
                <a:latin typeface="Segoe UI" panose="020B0502040204020203" pitchFamily="34" charset="0"/>
                <a:cs typeface="Segoe UI" panose="020B0502040204020203" pitchFamily="34" charset="0"/>
              </a:defRPr>
            </a:lvl1pPr>
            <a:lvl2pPr marL="255511" indent="0">
              <a:buFont typeface="Wingdings" panose="05000000000000000000" pitchFamily="2" charset="2"/>
              <a:buNone/>
              <a:defRPr sz="1999" b="0"/>
            </a:lvl2pPr>
            <a:lvl3pPr marL="450715" indent="0">
              <a:buFont typeface="Wingdings" panose="05000000000000000000" pitchFamily="2" charset="2"/>
              <a:buNone/>
              <a:tabLst/>
              <a:defRPr sz="1600" b="0"/>
            </a:lvl3pPr>
            <a:lvl4pPr marL="652266" indent="0">
              <a:buFont typeface="Wingdings" panose="05000000000000000000" pitchFamily="2" charset="2"/>
              <a:buNone/>
              <a:defRPr sz="1400" b="0"/>
            </a:lvl4pPr>
            <a:lvl5pPr marL="853819"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2"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799" b="0">
                <a:latin typeface="Segoe UI" panose="020B0502040204020203" pitchFamily="34" charset="0"/>
                <a:cs typeface="Segoe UI" panose="020B0502040204020203" pitchFamily="34" charset="0"/>
              </a:defRPr>
            </a:lvl1pPr>
            <a:lvl2pPr marL="255511" indent="0">
              <a:buFont typeface="Wingdings" panose="05000000000000000000" pitchFamily="2" charset="2"/>
              <a:buNone/>
              <a:defRPr sz="1999" b="0"/>
            </a:lvl2pPr>
            <a:lvl3pPr marL="450715" indent="0">
              <a:buFont typeface="Wingdings" panose="05000000000000000000" pitchFamily="2" charset="2"/>
              <a:buNone/>
              <a:tabLst/>
              <a:defRPr sz="1600" b="0"/>
            </a:lvl3pPr>
            <a:lvl4pPr marL="652266" indent="0">
              <a:buFont typeface="Wingdings" panose="05000000000000000000" pitchFamily="2" charset="2"/>
              <a:buNone/>
              <a:defRPr sz="1400" b="0"/>
            </a:lvl4pPr>
            <a:lvl5pPr marL="853819"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46162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9609"/>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7949287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4"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1" y="1436690"/>
            <a:ext cx="5219700" cy="430887"/>
          </a:xfrm>
        </p:spPr>
        <p:txBody>
          <a:bodyPr anchor="t"/>
          <a:lstStyle>
            <a:lvl1pPr marL="0" indent="0">
              <a:spcBef>
                <a:spcPts val="0"/>
              </a:spcBef>
              <a:buNone/>
              <a:defRPr sz="2799">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1" y="2084390"/>
            <a:ext cx="5219700" cy="1550937"/>
          </a:xfrm>
        </p:spPr>
        <p:txBody>
          <a:bodyPr>
            <a:spAutoFit/>
          </a:bodyPr>
          <a:lstStyle>
            <a:lvl1pPr marL="171399" indent="-171399">
              <a:defRPr lang="en-US" sz="2399" dirty="0"/>
            </a:lvl1pPr>
            <a:lvl2pPr marL="342797" indent="-171399">
              <a:defRPr lang="en-US" dirty="0"/>
            </a:lvl2pPr>
            <a:lvl3pPr marL="514196" indent="-171399">
              <a:defRPr lang="en-US" dirty="0"/>
            </a:lvl3pPr>
            <a:lvl4pPr marL="666550" indent="-152354">
              <a:defRPr lang="en-US" dirty="0"/>
            </a:lvl4pPr>
            <a:lvl5pPr marL="793512" indent="-12061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6" y="1436690"/>
            <a:ext cx="5219700" cy="430887"/>
          </a:xfrm>
        </p:spPr>
        <p:txBody>
          <a:bodyPr anchor="t"/>
          <a:lstStyle>
            <a:lvl1pPr marL="0" indent="0">
              <a:spcBef>
                <a:spcPts val="0"/>
              </a:spcBef>
              <a:buNone/>
              <a:defRPr sz="2799">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6" y="2084390"/>
            <a:ext cx="5219700" cy="1550937"/>
          </a:xfrm>
        </p:spPr>
        <p:txBody>
          <a:bodyPr>
            <a:spAutoFit/>
          </a:bodyPr>
          <a:lstStyle>
            <a:lvl1pPr marL="171399" indent="-171399">
              <a:defRPr lang="en-US" sz="2399" dirty="0"/>
            </a:lvl1pPr>
            <a:lvl2pPr marL="342797" indent="-171399">
              <a:defRPr lang="en-US" dirty="0"/>
            </a:lvl2pPr>
            <a:lvl3pPr marL="514196" indent="-171399">
              <a:defRPr lang="en-US" dirty="0"/>
            </a:lvl3pPr>
            <a:lvl4pPr marL="685594" indent="-136484">
              <a:defRPr lang="en-US" dirty="0"/>
            </a:lvl4pPr>
            <a:lvl5pPr marL="793512" indent="-12061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543099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4"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1" y="1436690"/>
            <a:ext cx="5219700" cy="430887"/>
          </a:xfrm>
        </p:spPr>
        <p:txBody>
          <a:bodyPr anchor="t"/>
          <a:lstStyle>
            <a:lvl1pPr marL="0" indent="0">
              <a:spcBef>
                <a:spcPts val="0"/>
              </a:spcBef>
              <a:buNone/>
              <a:defRPr sz="2799">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4" y="2081214"/>
            <a:ext cx="5214937" cy="1550937"/>
          </a:xfrm>
        </p:spPr>
        <p:txBody>
          <a:bodyPr/>
          <a:lstStyle>
            <a:lvl1pPr>
              <a:defRPr sz="23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6" y="1436690"/>
            <a:ext cx="5219700" cy="430887"/>
          </a:xfrm>
        </p:spPr>
        <p:txBody>
          <a:bodyPr anchor="t"/>
          <a:lstStyle>
            <a:lvl1pPr marL="0" indent="0">
              <a:spcBef>
                <a:spcPts val="0"/>
              </a:spcBef>
              <a:buNone/>
              <a:defRPr sz="2799">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2" y="2081214"/>
            <a:ext cx="5214937" cy="1550937"/>
          </a:xfrm>
        </p:spPr>
        <p:txBody>
          <a:bodyPr/>
          <a:lstStyle>
            <a:lvl1pPr>
              <a:defRPr sz="23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userDrawn="1"/>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7925533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4"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199">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160" indent="-176160">
              <a:defRPr lang="en-US" sz="1999" dirty="0"/>
            </a:lvl1pPr>
            <a:lvl2pPr marL="322166" indent="-150768">
              <a:defRPr lang="en-US" sz="1799" dirty="0"/>
            </a:lvl2pPr>
            <a:lvl3pPr marL="466585" indent="-138072">
              <a:defRPr lang="en-US" dirty="0"/>
            </a:lvl3pPr>
            <a:lvl4pPr marL="595134" indent="-128549">
              <a:defRPr lang="en-US" dirty="0"/>
            </a:lvl4pPr>
            <a:lvl5pPr marL="731618" indent="-122201">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7" y="1438275"/>
            <a:ext cx="3264408" cy="677108"/>
          </a:xfrm>
        </p:spPr>
        <p:txBody>
          <a:bodyPr anchor="t"/>
          <a:lstStyle>
            <a:lvl1pPr marL="0" indent="0">
              <a:spcBef>
                <a:spcPts val="0"/>
              </a:spcBef>
              <a:buNone/>
              <a:defRPr sz="2199">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7" y="2384135"/>
            <a:ext cx="3264408" cy="1760482"/>
          </a:xfrm>
        </p:spPr>
        <p:txBody>
          <a:bodyPr wrap="square">
            <a:spAutoFit/>
          </a:bodyPr>
          <a:lstStyle>
            <a:lvl1pPr marL="176160" indent="-176160">
              <a:defRPr lang="en-US" sz="1999" dirty="0"/>
            </a:lvl1pPr>
            <a:lvl2pPr marL="398343" indent="-169812">
              <a:defRPr lang="en-US" sz="1799" dirty="0"/>
            </a:lvl2pPr>
            <a:lvl3pPr marL="555458" indent="-157116">
              <a:defRPr lang="en-US" dirty="0"/>
            </a:lvl3pPr>
            <a:lvl4pPr marL="685594" indent="-136484">
              <a:defRPr lang="en-US" dirty="0"/>
            </a:lvl4pPr>
            <a:lvl5pPr marL="799860" indent="-1110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199">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160" indent="-176160">
              <a:defRPr lang="en-US" sz="1999" dirty="0"/>
            </a:lvl1pPr>
            <a:lvl2pPr marL="398343" indent="-169812">
              <a:defRPr lang="en-US" sz="1799" dirty="0"/>
            </a:lvl2pPr>
            <a:lvl3pPr marL="555458" indent="-157116">
              <a:defRPr lang="en-US" dirty="0"/>
            </a:lvl3pPr>
            <a:lvl4pPr marL="685594" indent="-136484">
              <a:defRPr lang="en-US" dirty="0"/>
            </a:lvl4pPr>
            <a:lvl5pPr marL="799860" indent="-1110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7767888"/>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4"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1999">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7"/>
            <a:ext cx="2532063" cy="1698927"/>
          </a:xfrm>
        </p:spPr>
        <p:txBody>
          <a:bodyPr wrap="square">
            <a:spAutoFit/>
          </a:bodyPr>
          <a:lstStyle>
            <a:lvl1pPr marL="141246" indent="-141246">
              <a:defRPr lang="en-US" sz="1799" dirty="0"/>
            </a:lvl1pPr>
            <a:lvl2pPr marL="285664" indent="-125375">
              <a:defRPr lang="en-US" sz="1600" dirty="0"/>
            </a:lvl2pPr>
            <a:lvl3pPr marL="438019" indent="-133310">
              <a:defRPr lang="en-US" dirty="0"/>
            </a:lvl3pPr>
            <a:lvl4pPr marL="566568" indent="-114266">
              <a:defRPr lang="en-US" dirty="0"/>
            </a:lvl4pPr>
            <a:lvl5pPr marL="685594" indent="-10950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1999">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7"/>
            <a:ext cx="2532063" cy="1698927"/>
          </a:xfrm>
        </p:spPr>
        <p:txBody>
          <a:bodyPr wrap="square">
            <a:spAutoFit/>
          </a:bodyPr>
          <a:lstStyle>
            <a:lvl1pPr marL="141246" indent="-141246">
              <a:defRPr lang="en-US" sz="1799" dirty="0"/>
            </a:lvl1pPr>
            <a:lvl2pPr marL="285664" indent="-125375">
              <a:defRPr lang="en-US" sz="1600" dirty="0"/>
            </a:lvl2pPr>
            <a:lvl3pPr marL="438019" indent="-133310">
              <a:defRPr lang="en-US" dirty="0"/>
            </a:lvl3pPr>
            <a:lvl4pPr marL="566568" indent="-114266">
              <a:defRPr lang="en-US" dirty="0"/>
            </a:lvl4pPr>
            <a:lvl5pPr marL="685594" indent="-10950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1999">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7"/>
            <a:ext cx="2532063" cy="1698927"/>
          </a:xfrm>
        </p:spPr>
        <p:txBody>
          <a:bodyPr wrap="square">
            <a:spAutoFit/>
          </a:bodyPr>
          <a:lstStyle>
            <a:lvl1pPr marL="141246" indent="-141246">
              <a:defRPr lang="en-US" sz="1799" dirty="0"/>
            </a:lvl1pPr>
            <a:lvl2pPr marL="285664" indent="-125375">
              <a:defRPr lang="en-US" sz="1600" dirty="0"/>
            </a:lvl2pPr>
            <a:lvl3pPr marL="438019" indent="-133310">
              <a:defRPr lang="en-US" dirty="0"/>
            </a:lvl3pPr>
            <a:lvl4pPr marL="566568" indent="-114266">
              <a:defRPr lang="en-US" dirty="0"/>
            </a:lvl4pPr>
            <a:lvl5pPr marL="685594" indent="-10950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1999">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4" y="2276477"/>
            <a:ext cx="2532063" cy="1698927"/>
          </a:xfrm>
        </p:spPr>
        <p:txBody>
          <a:bodyPr wrap="square">
            <a:spAutoFit/>
          </a:bodyPr>
          <a:lstStyle>
            <a:lvl1pPr marL="141246" indent="-141246">
              <a:defRPr lang="en-US" sz="1799" dirty="0"/>
            </a:lvl1pPr>
            <a:lvl2pPr marL="285664" indent="-125375">
              <a:defRPr lang="en-US" sz="1600" dirty="0"/>
            </a:lvl2pPr>
            <a:lvl3pPr marL="438019" indent="-133310">
              <a:defRPr lang="en-US" dirty="0"/>
            </a:lvl3pPr>
            <a:lvl4pPr marL="566568" indent="-114266">
              <a:defRPr lang="en-US" dirty="0"/>
            </a:lvl4pPr>
            <a:lvl5pPr marL="685594" indent="-10950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956114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4"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7"/>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7"/>
            <a:ext cx="1965960" cy="1452705"/>
          </a:xfrm>
        </p:spPr>
        <p:txBody>
          <a:bodyPr wrap="square">
            <a:spAutoFit/>
          </a:bodyPr>
          <a:lstStyle>
            <a:lvl1pPr marL="141246" indent="-141246">
              <a:defRPr lang="en-US" sz="1500" dirty="0"/>
            </a:lvl1pPr>
            <a:lvl2pPr marL="285664" indent="-125375">
              <a:defRPr lang="en-US" sz="1400" dirty="0"/>
            </a:lvl2pPr>
            <a:lvl3pPr marL="438019" indent="-133310">
              <a:defRPr lang="en-US" sz="1400" dirty="0"/>
            </a:lvl3pPr>
            <a:lvl4pPr marL="566568" indent="-114266">
              <a:defRPr lang="en-US" sz="1200" dirty="0"/>
            </a:lvl4pPr>
            <a:lvl5pPr marL="685594" indent="-10950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7"/>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7"/>
            <a:ext cx="1965960" cy="1452705"/>
          </a:xfrm>
        </p:spPr>
        <p:txBody>
          <a:bodyPr wrap="square">
            <a:spAutoFit/>
          </a:bodyPr>
          <a:lstStyle>
            <a:lvl1pPr marL="141246" indent="-141246">
              <a:defRPr lang="en-US" sz="1500" dirty="0"/>
            </a:lvl1pPr>
            <a:lvl2pPr marL="285664" indent="-125375">
              <a:defRPr lang="en-US" sz="1400" dirty="0"/>
            </a:lvl2pPr>
            <a:lvl3pPr marL="438019" indent="-133310">
              <a:defRPr lang="en-US" sz="1400" dirty="0"/>
            </a:lvl3pPr>
            <a:lvl4pPr marL="566568" indent="-114266">
              <a:defRPr lang="en-US" sz="1200" dirty="0"/>
            </a:lvl4pPr>
            <a:lvl5pPr marL="685594" indent="-10950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7"/>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7"/>
            <a:ext cx="1965960" cy="1452705"/>
          </a:xfrm>
        </p:spPr>
        <p:txBody>
          <a:bodyPr wrap="square">
            <a:spAutoFit/>
          </a:bodyPr>
          <a:lstStyle>
            <a:lvl1pPr marL="141246" indent="-141246">
              <a:defRPr lang="en-US" sz="1500" dirty="0"/>
            </a:lvl1pPr>
            <a:lvl2pPr marL="285664" indent="-125375">
              <a:defRPr lang="en-US" sz="1400" dirty="0"/>
            </a:lvl2pPr>
            <a:lvl3pPr marL="438019" indent="-133310">
              <a:defRPr lang="en-US" sz="1400" dirty="0"/>
            </a:lvl3pPr>
            <a:lvl4pPr marL="566568" indent="-114266">
              <a:defRPr lang="en-US" sz="1200" dirty="0"/>
            </a:lvl4pPr>
            <a:lvl5pPr marL="685594" indent="-10950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7"/>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7"/>
            <a:ext cx="1965960" cy="1452705"/>
          </a:xfrm>
        </p:spPr>
        <p:txBody>
          <a:bodyPr wrap="square">
            <a:spAutoFit/>
          </a:bodyPr>
          <a:lstStyle>
            <a:lvl1pPr marL="141246" indent="-141246">
              <a:defRPr lang="en-US" sz="1500" dirty="0"/>
            </a:lvl1pPr>
            <a:lvl2pPr marL="285664" indent="-125375">
              <a:defRPr lang="en-US" sz="1400" dirty="0"/>
            </a:lvl2pPr>
            <a:lvl3pPr marL="438019" indent="-133310">
              <a:defRPr lang="en-US" sz="1400" dirty="0"/>
            </a:lvl3pPr>
            <a:lvl4pPr marL="566568" indent="-114266">
              <a:defRPr lang="en-US" sz="1200" dirty="0"/>
            </a:lvl4pPr>
            <a:lvl5pPr marL="685594" indent="-10950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7"/>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7"/>
            <a:ext cx="1965960" cy="1452705"/>
          </a:xfrm>
        </p:spPr>
        <p:txBody>
          <a:bodyPr wrap="square">
            <a:spAutoFit/>
          </a:bodyPr>
          <a:lstStyle>
            <a:lvl1pPr marL="141246" indent="-141246">
              <a:defRPr lang="en-US" sz="1500" dirty="0"/>
            </a:lvl1pPr>
            <a:lvl2pPr marL="285664" indent="-125375">
              <a:defRPr lang="en-US" sz="1400" dirty="0"/>
            </a:lvl2pPr>
            <a:lvl3pPr marL="438019" indent="-133310">
              <a:defRPr lang="en-US" sz="1400" dirty="0"/>
            </a:lvl3pPr>
            <a:lvl4pPr marL="566568" indent="-114266">
              <a:defRPr lang="en-US" sz="1200" dirty="0"/>
            </a:lvl4pPr>
            <a:lvl5pPr marL="685594" indent="-109505">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653262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2413892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5"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9331210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1" y="457200"/>
            <a:ext cx="5508419" cy="372410"/>
          </a:xfrm>
        </p:spPr>
        <p:txBody>
          <a:bodyPr tIns="64008"/>
          <a:lstStyle>
            <a:lvl1pPr>
              <a:defRPr sz="1999"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511612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4" y="2016461"/>
            <a:ext cx="4158362" cy="1107739"/>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1" y="3535541"/>
            <a:ext cx="4162425" cy="338426"/>
          </a:xfrm>
        </p:spPr>
        <p:txBody>
          <a:bodyPr/>
          <a:lstStyle>
            <a:lvl1pPr marL="0" indent="0">
              <a:buNone/>
              <a:defRPr sz="2199">
                <a:latin typeface="+mn-lt"/>
              </a:defRPr>
            </a:lvl1pPr>
            <a:lvl2pPr marL="228531" indent="0">
              <a:buNone/>
              <a:defRPr/>
            </a:lvl2pPr>
            <a:lvl3pPr marL="457063" indent="0">
              <a:buNone/>
              <a:defRPr/>
            </a:lvl3pPr>
            <a:lvl4pPr marL="661789" indent="0">
              <a:buNone/>
              <a:defRPr/>
            </a:lvl4pPr>
            <a:lvl5pPr marL="855406"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2191400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4" y="2873544"/>
            <a:ext cx="4159950" cy="110773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5061435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6788487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4" y="2979738"/>
            <a:ext cx="4163125" cy="861518"/>
          </a:xfrm>
        </p:spPr>
        <p:txBody>
          <a:bodyPr anchor="t"/>
          <a:lstStyle>
            <a:lvl1pPr>
              <a:defRPr sz="2799"/>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3006501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1" y="0"/>
            <a:ext cx="12192000" cy="6858000"/>
          </a:xfrm>
          <a:blipFill>
            <a:blip r:embed="rId2">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1"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599"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67641883"/>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1" y="0"/>
            <a:ext cx="12192000" cy="6858000"/>
          </a:xfrm>
          <a:blipFill>
            <a:blip r:embed="rId2">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599"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22944266"/>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1" y="0"/>
            <a:ext cx="12192000" cy="6858000"/>
          </a:xfrm>
          <a:blipFill>
            <a:blip r:embed="rId2">
              <a:extLst>
                <a:ext uri="{28A0092B-C50C-407E-A947-70E740481C1C}">
                  <a14:useLocalDpi xmlns:a14="http://schemas.microsoft.com/office/drawing/2010/main"/>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599"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92105029"/>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4" y="5436192"/>
            <a:ext cx="11018520" cy="553870"/>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 y="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531" lvl="0" indent="-228531"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4127814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4" y="866351"/>
            <a:ext cx="11018520" cy="553870"/>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0"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531" lvl="0" indent="-228531"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1727070"/>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4" y="457200"/>
            <a:ext cx="11018520" cy="553870"/>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1"/>
            <a:ext cx="5367528" cy="276871"/>
          </a:xfrm>
        </p:spPr>
        <p:txBody>
          <a:bodyPr/>
          <a:lstStyle>
            <a:lvl1pPr marL="0" indent="0" algn="l">
              <a:spcBef>
                <a:spcPts val="0"/>
              </a:spcBef>
              <a:buNone/>
              <a:defRPr sz="1799">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531" lvl="0" indent="-228531"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1"/>
            <a:ext cx="5367528" cy="276871"/>
          </a:xfrm>
        </p:spPr>
        <p:txBody>
          <a:bodyPr/>
          <a:lstStyle>
            <a:lvl1pPr marL="0" indent="0" algn="l">
              <a:spcBef>
                <a:spcPts val="0"/>
              </a:spcBef>
              <a:buNone/>
              <a:defRPr sz="1799">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531" lvl="0" indent="-228531"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4271206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4" y="457200"/>
            <a:ext cx="11018520" cy="553870"/>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4" y="5689601"/>
            <a:ext cx="3475037" cy="276871"/>
          </a:xfrm>
        </p:spPr>
        <p:txBody>
          <a:bodyPr/>
          <a:lstStyle>
            <a:lvl1pPr marL="0" indent="0" algn="l">
              <a:spcBef>
                <a:spcPts val="0"/>
              </a:spcBef>
              <a:buNone/>
              <a:defRPr sz="1799">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1"/>
            <a:ext cx="3475037" cy="276871"/>
          </a:xfrm>
        </p:spPr>
        <p:txBody>
          <a:bodyPr/>
          <a:lstStyle>
            <a:lvl1pPr marL="0" indent="0" algn="l">
              <a:spcBef>
                <a:spcPts val="0"/>
              </a:spcBef>
              <a:buNone/>
              <a:defRPr sz="1799">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1" y="2025650"/>
            <a:ext cx="3474720" cy="3474720"/>
          </a:xfrm>
          <a:blipFill>
            <a:blip r:embed="rId3">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1"/>
            <a:ext cx="3475037" cy="276871"/>
          </a:xfrm>
        </p:spPr>
        <p:txBody>
          <a:bodyPr/>
          <a:lstStyle>
            <a:lvl1pPr marL="0" indent="0" algn="l">
              <a:spcBef>
                <a:spcPts val="0"/>
              </a:spcBef>
              <a:buNone/>
              <a:defRPr sz="1799">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7146291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4" y="457200"/>
            <a:ext cx="11018520" cy="553870"/>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9"/>
            <a:ext cx="2532888" cy="553741"/>
          </a:xfrm>
        </p:spPr>
        <p:txBody>
          <a:bodyPr/>
          <a:lstStyle>
            <a:lvl1pPr marL="0" indent="0" algn="l">
              <a:spcBef>
                <a:spcPts val="0"/>
              </a:spcBef>
              <a:buNone/>
              <a:defRPr sz="1799">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9"/>
            <a:ext cx="2532888" cy="553741"/>
          </a:xfrm>
        </p:spPr>
        <p:txBody>
          <a:bodyPr/>
          <a:lstStyle>
            <a:lvl1pPr marL="0" indent="0" algn="l">
              <a:spcBef>
                <a:spcPts val="0"/>
              </a:spcBef>
              <a:buNone/>
              <a:defRPr sz="1799">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9"/>
            <a:ext cx="2532888" cy="553741"/>
          </a:xfrm>
        </p:spPr>
        <p:txBody>
          <a:bodyPr/>
          <a:lstStyle>
            <a:lvl1pPr marL="0" indent="0" algn="l">
              <a:spcBef>
                <a:spcPts val="0"/>
              </a:spcBef>
              <a:buNone/>
              <a:defRPr sz="1799">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9"/>
            <a:ext cx="2532888" cy="553741"/>
          </a:xfrm>
        </p:spPr>
        <p:txBody>
          <a:bodyPr/>
          <a:lstStyle>
            <a:lvl1pPr marL="0" indent="0" algn="l">
              <a:spcBef>
                <a:spcPts val="0"/>
              </a:spcBef>
              <a:buNone/>
              <a:defRPr sz="1799">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9474762"/>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4" y="866637"/>
            <a:ext cx="11018520" cy="553870"/>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2"/>
            <a:ext cx="4892040" cy="276871"/>
          </a:xfrm>
        </p:spPr>
        <p:txBody>
          <a:bodyPr/>
          <a:lstStyle>
            <a:lvl1pPr marL="0" indent="0" algn="ctr">
              <a:spcBef>
                <a:spcPts val="0"/>
              </a:spcBef>
              <a:buNone/>
              <a:defRPr sz="1799">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1"/>
            <a:ext cx="4892040" cy="276871"/>
          </a:xfrm>
        </p:spPr>
        <p:txBody>
          <a:bodyPr/>
          <a:lstStyle>
            <a:lvl1pPr marL="0" indent="0" algn="ctr">
              <a:spcBef>
                <a:spcPts val="0"/>
              </a:spcBef>
              <a:buNone/>
              <a:defRPr sz="1799">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9" y="2286000"/>
            <a:ext cx="6062472" cy="2807208"/>
          </a:xfrm>
          <a:blipFill>
            <a:blip r:embed="rId3">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1631526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940844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4" y="866636"/>
            <a:ext cx="11018520" cy="553870"/>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7" y="4800602"/>
            <a:ext cx="2852928"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7" y="4799411"/>
            <a:ext cx="2852928"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1" y="2286000"/>
            <a:ext cx="4023360" cy="2286000"/>
          </a:xfrm>
          <a:blipFill>
            <a:blip r:embed="rId3">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1"/>
            <a:ext cx="2852928"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1451219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4" y="866637"/>
            <a:ext cx="11018520" cy="553870"/>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2"/>
            <a:ext cx="1828800"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1" y="2286000"/>
            <a:ext cx="2999232" cy="2286000"/>
          </a:xfrm>
          <a:blipFill>
            <a:blip r:embed="rId2">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11"/>
            <a:ext cx="1828800"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7" y="2286000"/>
            <a:ext cx="2999232" cy="2286000"/>
          </a:xfrm>
          <a:blipFill>
            <a:blip r:embed="rId3">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1"/>
            <a:ext cx="1828800"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11"/>
            <a:ext cx="1828800"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1513241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4" y="866637"/>
            <a:ext cx="11018520" cy="553870"/>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9" y="4800601"/>
            <a:ext cx="1801368"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10"/>
            <a:ext cx="1801368"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7" y="4799410"/>
            <a:ext cx="1801368"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9" y="2286000"/>
            <a:ext cx="2386584" cy="2286000"/>
          </a:xfrm>
          <a:blipFill>
            <a:blip r:embed="rId4">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1" y="4799410"/>
            <a:ext cx="1801368"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10"/>
            <a:ext cx="1801368"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2408978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4" y="869811"/>
            <a:ext cx="11018520" cy="553870"/>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5" y="2286000"/>
            <a:ext cx="2313432" cy="2313432"/>
          </a:xfrm>
          <a:prstGeom prst="ellipse">
            <a:avLst/>
          </a:prstGeom>
          <a:blipFill>
            <a:blip r:embed="rId3">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5"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4273731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4" y="863856"/>
            <a:ext cx="11018520" cy="553870"/>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1"/>
            <a:ext cx="2313432" cy="553741"/>
          </a:xfrm>
        </p:spPr>
        <p:txBody>
          <a:bodyPr/>
          <a:lstStyle>
            <a:lvl1pPr marL="0" indent="0" algn="ctr">
              <a:spcBef>
                <a:spcPts val="0"/>
              </a:spcBef>
              <a:buNone/>
              <a:defRPr sz="1799">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8090525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4" y="863856"/>
            <a:ext cx="11018520" cy="553870"/>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1"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1" y="4235451"/>
            <a:ext cx="1737360"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830612"/>
          </a:xfrm>
        </p:spPr>
        <p:txBody>
          <a:bodyPr/>
          <a:lstStyle>
            <a:lvl1pPr marL="0" indent="0" algn="ctr">
              <a:spcBef>
                <a:spcPts val="0"/>
              </a:spcBef>
              <a:buNone/>
              <a:defRPr sz="1799">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1544679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3"/>
            <a:ext cx="3182027" cy="553870"/>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1" y="2309814"/>
            <a:ext cx="7253288" cy="430759"/>
          </a:xfrm>
        </p:spPr>
        <p:txBody>
          <a:bodyPr anchor="t"/>
          <a:lstStyle>
            <a:lvl1pPr marL="231705" indent="-23170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7"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972624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78"/>
            <a:ext cx="3182027" cy="55387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12034"/>
            <a:ext cx="6667500" cy="430759"/>
          </a:xfrm>
        </p:spPr>
        <p:txBody>
          <a:bodyPr anchor="ctr"/>
          <a:lstStyle>
            <a:lvl1pPr marL="231705" indent="-23170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2"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3449495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1"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l" defTabSz="932192" fontAlgn="base">
              <a:spcBef>
                <a:spcPct val="0"/>
              </a:spcBef>
              <a:spcAft>
                <a:spcPct val="0"/>
              </a:spcAft>
            </a:pPr>
            <a:endParaRPr lang="en-US" sz="1999">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8">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4" y="2099310"/>
            <a:ext cx="11018520" cy="369332"/>
          </a:xfrm>
        </p:spPr>
        <p:txBody>
          <a:bodyPr/>
          <a:lstStyle>
            <a:lvl1pPr marL="0" indent="0">
              <a:buNone/>
              <a:tabLst/>
              <a:defRPr sz="2399">
                <a:solidFill>
                  <a:srgbClr val="000000"/>
                </a:solidFill>
                <a:latin typeface="Consolas" panose="020B0609020204030204" pitchFamily="49" charset="0"/>
                <a:cs typeface="Consolas" panose="020B0609020204030204" pitchFamily="49" charset="0"/>
              </a:defRPr>
            </a:lvl1pPr>
            <a:lvl2pPr marL="346449" indent="0">
              <a:buNone/>
              <a:tabLst>
                <a:tab pos="344385" algn="l"/>
              </a:tabLst>
              <a:defRPr sz="2399">
                <a:solidFill>
                  <a:schemeClr val="tx1"/>
                </a:solidFill>
                <a:latin typeface="Consolas" panose="020B0609020204030204" pitchFamily="49" charset="0"/>
                <a:cs typeface="Consolas" panose="020B0609020204030204" pitchFamily="49" charset="0"/>
              </a:defRPr>
            </a:lvl2pPr>
            <a:lvl3pPr marL="584432" indent="0">
              <a:buNone/>
              <a:tabLst>
                <a:tab pos="569742" algn="l"/>
              </a:tabLst>
              <a:defRPr sz="2399">
                <a:solidFill>
                  <a:schemeClr val="tx1"/>
                </a:solidFill>
                <a:latin typeface="Consolas" panose="020B0609020204030204" pitchFamily="49" charset="0"/>
                <a:cs typeface="Consolas" panose="020B0609020204030204" pitchFamily="49" charset="0"/>
              </a:defRPr>
            </a:lvl3pPr>
            <a:lvl4pPr marL="814319" indent="0">
              <a:buNone/>
              <a:tabLst>
                <a:tab pos="799860" algn="l"/>
              </a:tabLst>
              <a:defRPr sz="2399">
                <a:solidFill>
                  <a:schemeClr val="tx1"/>
                </a:solidFill>
                <a:latin typeface="Consolas" panose="020B0609020204030204" pitchFamily="49" charset="0"/>
                <a:cs typeface="Consolas" panose="020B0609020204030204" pitchFamily="49" charset="0"/>
              </a:defRPr>
            </a:lvl4pPr>
            <a:lvl5pPr marL="1050682" indent="0">
              <a:buNone/>
              <a:tabLst>
                <a:tab pos="1028391" algn="l"/>
              </a:tabLst>
              <a:defRPr sz="2399">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4818561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399">
                <a:solidFill>
                  <a:schemeClr val="tx1"/>
                </a:solidFill>
                <a:latin typeface="+mn-lt"/>
                <a:cs typeface="Segoe UI" panose="020B0502040204020203" pitchFamily="34" charset="0"/>
              </a:defRPr>
            </a:lvl1pPr>
            <a:lvl2pPr marL="228462" indent="0">
              <a:buNone/>
              <a:defRPr sz="2399">
                <a:solidFill>
                  <a:srgbClr val="2F2F2F"/>
                </a:solidFill>
                <a:latin typeface="Segoe UI" panose="020B0502040204020203" pitchFamily="34" charset="0"/>
                <a:cs typeface="Segoe UI" panose="020B0502040204020203" pitchFamily="34" charset="0"/>
              </a:defRPr>
            </a:lvl2pPr>
            <a:lvl3pPr marL="456926" indent="0">
              <a:buNone/>
              <a:defRPr/>
            </a:lvl3pPr>
            <a:lvl4pPr marL="685388" indent="0">
              <a:buNone/>
              <a:defRPr/>
            </a:lvl4pPr>
            <a:lvl5pPr marL="913852"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1"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l" defTabSz="932192" fontAlgn="base">
              <a:spcBef>
                <a:spcPct val="0"/>
              </a:spcBef>
              <a:spcAft>
                <a:spcPct val="0"/>
              </a:spcAft>
            </a:pPr>
            <a:endParaRPr lang="en-US" sz="1999">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8">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399">
                <a:solidFill>
                  <a:srgbClr val="000000"/>
                </a:solidFill>
                <a:latin typeface="Consolas" panose="020B0609020204030204" pitchFamily="49" charset="0"/>
                <a:cs typeface="Consolas" panose="020B0609020204030204" pitchFamily="49" charset="0"/>
              </a:defRPr>
            </a:lvl1pPr>
            <a:lvl2pPr marL="346345" indent="0">
              <a:buNone/>
              <a:defRPr sz="23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257" indent="0">
              <a:buNone/>
              <a:defRPr sz="19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075"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367"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7255664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1405140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1"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l" defTabSz="932192" fontAlgn="base">
              <a:spcBef>
                <a:spcPct val="0"/>
              </a:spcBef>
              <a:spcAft>
                <a:spcPct val="0"/>
              </a:spcAft>
            </a:pPr>
            <a:endParaRPr lang="en-US" sz="1999">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4" y="4224582"/>
            <a:ext cx="11018520" cy="492443"/>
          </a:xfrm>
        </p:spPr>
        <p:txBody>
          <a:bodyPr/>
          <a:lstStyle>
            <a:lvl1pPr>
              <a:defRPr sz="3199">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8">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399">
                <a:solidFill>
                  <a:srgbClr val="000000"/>
                </a:solidFill>
                <a:latin typeface="Consolas" panose="020B0609020204030204" pitchFamily="49" charset="0"/>
                <a:cs typeface="Consolas" panose="020B0609020204030204" pitchFamily="49" charset="0"/>
              </a:defRPr>
            </a:lvl1pPr>
            <a:lvl2pPr marL="346345" indent="0">
              <a:buNone/>
              <a:defRPr sz="23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257" indent="0">
              <a:buNone/>
              <a:defRPr sz="19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075"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367"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3" y="4996505"/>
            <a:ext cx="11018520" cy="369332"/>
          </a:xfrm>
        </p:spPr>
        <p:txBody>
          <a:bodyPr wrap="square">
            <a:spAutoFit/>
          </a:bodyPr>
          <a:lstStyle>
            <a:lvl1pPr marL="0" indent="0">
              <a:spcBef>
                <a:spcPts val="600"/>
              </a:spcBef>
              <a:spcAft>
                <a:spcPts val="0"/>
              </a:spcAft>
              <a:buNone/>
              <a:defRPr sz="2399">
                <a:solidFill>
                  <a:schemeClr val="tx1"/>
                </a:solidFill>
                <a:latin typeface="+mn-lt"/>
                <a:cs typeface="Segoe UI" panose="020B0502040204020203" pitchFamily="34" charset="0"/>
              </a:defRPr>
            </a:lvl1pPr>
            <a:lvl2pPr marL="228462" indent="0">
              <a:buNone/>
              <a:defRPr sz="2399">
                <a:solidFill>
                  <a:srgbClr val="2F2F2F"/>
                </a:solidFill>
                <a:latin typeface="Segoe UI" panose="020B0502040204020203" pitchFamily="34" charset="0"/>
                <a:cs typeface="Segoe UI" panose="020B0502040204020203" pitchFamily="34" charset="0"/>
              </a:defRPr>
            </a:lvl2pPr>
            <a:lvl3pPr marL="456926" indent="0">
              <a:buNone/>
              <a:defRPr/>
            </a:lvl3pPr>
            <a:lvl4pPr marL="685388" indent="0">
              <a:buNone/>
              <a:defRPr/>
            </a:lvl4pPr>
            <a:lvl5pPr marL="913852" indent="0">
              <a:buNone/>
              <a:defRPr/>
            </a:lvl5pPr>
          </a:lstStyle>
          <a:p>
            <a:pPr lvl="0"/>
            <a:r>
              <a:rPr lang="en-US"/>
              <a:t>Click to edit text</a:t>
            </a:r>
          </a:p>
        </p:txBody>
      </p:sp>
    </p:spTree>
    <p:extLst>
      <p:ext uri="{BB962C8B-B14F-4D97-AF65-F5344CB8AC3E}">
        <p14:creationId xmlns:p14="http://schemas.microsoft.com/office/powerpoint/2010/main" val="210478071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4" y="457202"/>
            <a:ext cx="4040887" cy="492443"/>
          </a:xfrm>
        </p:spPr>
        <p:txBody>
          <a:bodyPr/>
          <a:lstStyle>
            <a:lvl1pPr>
              <a:defRPr sz="3199">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6" y="1338139"/>
            <a:ext cx="4040185" cy="369332"/>
          </a:xfrm>
        </p:spPr>
        <p:txBody>
          <a:bodyPr wrap="square">
            <a:spAutoFit/>
          </a:bodyPr>
          <a:lstStyle>
            <a:lvl1pPr marL="0" indent="0">
              <a:lnSpc>
                <a:spcPct val="100000"/>
              </a:lnSpc>
              <a:spcBef>
                <a:spcPts val="600"/>
              </a:spcBef>
              <a:spcAft>
                <a:spcPts val="0"/>
              </a:spcAft>
              <a:buNone/>
              <a:defRPr sz="2399"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399" b="0" i="0">
                <a:solidFill>
                  <a:srgbClr val="2F2F2F"/>
                </a:solidFill>
                <a:latin typeface="Segoe UI" panose="020B0502040204020203" pitchFamily="34" charset="0"/>
                <a:cs typeface="Segoe UI" panose="020B0502040204020203" pitchFamily="34" charset="0"/>
              </a:defRPr>
            </a:lvl2pPr>
            <a:lvl3pPr marL="456926" indent="0">
              <a:buNone/>
              <a:defRPr/>
            </a:lvl3pPr>
            <a:lvl4pPr marL="685388" indent="0">
              <a:buNone/>
              <a:defRPr/>
            </a:lvl4pPr>
            <a:lvl5pPr marL="913852"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l" defTabSz="932192" fontAlgn="base">
              <a:spcBef>
                <a:spcPct val="0"/>
              </a:spcBef>
              <a:spcAft>
                <a:spcPct val="0"/>
              </a:spcAft>
            </a:pPr>
            <a:endParaRPr lang="en-US" sz="1999">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4"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8">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6" y="709187"/>
            <a:ext cx="5801961" cy="369332"/>
          </a:xfrm>
        </p:spPr>
        <p:txBody>
          <a:bodyPr/>
          <a:lstStyle>
            <a:lvl1pPr marL="0" indent="0">
              <a:buNone/>
              <a:tabLst/>
              <a:defRPr sz="2399">
                <a:solidFill>
                  <a:srgbClr val="2F2F2F"/>
                </a:solidFill>
                <a:latin typeface="Consolas" panose="020B0609020204030204" pitchFamily="49" charset="0"/>
                <a:cs typeface="Consolas" panose="020B0609020204030204" pitchFamily="49" charset="0"/>
              </a:defRPr>
            </a:lvl1pPr>
            <a:lvl2pPr marL="346345" indent="0">
              <a:buNone/>
              <a:defRPr sz="23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257" indent="0">
              <a:buNone/>
              <a:defRPr sz="19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075"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367"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50140602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1"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l" defTabSz="932192" fontAlgn="base">
              <a:spcBef>
                <a:spcPct val="0"/>
              </a:spcBef>
              <a:spcAft>
                <a:spcPct val="0"/>
              </a:spcAft>
            </a:pPr>
            <a:endParaRPr lang="en-US" sz="1999">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50" y="457202"/>
            <a:ext cx="4031233" cy="492443"/>
          </a:xfrm>
        </p:spPr>
        <p:txBody>
          <a:bodyPr/>
          <a:lstStyle>
            <a:lvl1pPr>
              <a:defRPr sz="3199">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8">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200" y="706011"/>
            <a:ext cx="5819775" cy="369332"/>
          </a:xfrm>
        </p:spPr>
        <p:txBody>
          <a:bodyPr/>
          <a:lstStyle>
            <a:lvl1pPr marL="0" indent="0">
              <a:buNone/>
              <a:defRPr sz="2399">
                <a:solidFill>
                  <a:srgbClr val="2F2F2F"/>
                </a:solidFill>
                <a:latin typeface="Consolas" panose="020B0609020204030204" pitchFamily="49" charset="0"/>
                <a:cs typeface="Consolas" panose="020B0609020204030204" pitchFamily="49" charset="0"/>
              </a:defRPr>
            </a:lvl1pPr>
            <a:lvl2pPr marL="346345" indent="0">
              <a:buNone/>
              <a:defRPr sz="23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257" indent="0">
              <a:buNone/>
              <a:defRPr sz="19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075"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367" indent="0">
              <a:buNone/>
              <a:defRPr sz="179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399"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399" b="0" i="0">
                <a:solidFill>
                  <a:srgbClr val="2F2F2F"/>
                </a:solidFill>
                <a:latin typeface="Segoe UI" panose="020B0502040204020203" pitchFamily="34" charset="0"/>
                <a:cs typeface="Segoe UI" panose="020B0502040204020203" pitchFamily="34" charset="0"/>
              </a:defRPr>
            </a:lvl2pPr>
            <a:lvl3pPr marL="456926" indent="0">
              <a:buNone/>
              <a:defRPr/>
            </a:lvl3pPr>
            <a:lvl4pPr marL="685388" indent="0">
              <a:buNone/>
              <a:defRPr/>
            </a:lvl4pPr>
            <a:lvl5pPr marL="913852" indent="0">
              <a:buNone/>
              <a:defRPr/>
            </a:lvl5pPr>
          </a:lstStyle>
          <a:p>
            <a:pPr lvl="0"/>
            <a:r>
              <a:rPr lang="en-US"/>
              <a:t>Click to edit text</a:t>
            </a:r>
          </a:p>
        </p:txBody>
      </p:sp>
    </p:spTree>
    <p:extLst>
      <p:ext uri="{BB962C8B-B14F-4D97-AF65-F5344CB8AC3E}">
        <p14:creationId xmlns:p14="http://schemas.microsoft.com/office/powerpoint/2010/main" val="13208240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1A31B0-DA79-E282-BD21-42CF3B67D8EA}"/>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762"/>
            <a:ext cx="12189291" cy="6856476"/>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462" rtl="0" eaLnBrk="1" latinLnBrk="0" hangingPunct="1">
              <a:lnSpc>
                <a:spcPct val="90000"/>
              </a:lnSpc>
              <a:spcBef>
                <a:spcPct val="0"/>
              </a:spcBef>
              <a:buNone/>
              <a:defRPr lang="en-US" sz="3999"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21"/>
            <a:ext cx="621792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rgbClr val="FFFFFF"/>
                </a:solidFill>
                <a:latin typeface="+mn-lt"/>
              </a:defRPr>
            </a:lvl1pPr>
          </a:lstStyle>
          <a:p>
            <a:pPr lvl="0"/>
            <a:r>
              <a:rPr lang="en-US"/>
              <a:t>Speaker name</a:t>
            </a:r>
          </a:p>
        </p:txBody>
      </p:sp>
    </p:spTree>
    <p:extLst>
      <p:ext uri="{BB962C8B-B14F-4D97-AF65-F5344CB8AC3E}">
        <p14:creationId xmlns:p14="http://schemas.microsoft.com/office/powerpoint/2010/main" val="6686718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462" rtl="0" eaLnBrk="1" latinLnBrk="0" hangingPunct="1">
              <a:lnSpc>
                <a:spcPct val="90000"/>
              </a:lnSpc>
              <a:spcBef>
                <a:spcPct val="0"/>
              </a:spcBef>
              <a:buNone/>
              <a:defRPr lang="en-US" sz="3999"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21"/>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8843646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091F2C"/>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55AB3C7-DD87-C9B0-751D-F81E1404C83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355" y="762"/>
            <a:ext cx="12189291" cy="6856476"/>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462" rtl="0" eaLnBrk="1" latinLnBrk="0" hangingPunct="1">
              <a:lnSpc>
                <a:spcPct val="90000"/>
              </a:lnSpc>
              <a:spcBef>
                <a:spcPct val="0"/>
              </a:spcBef>
              <a:buNone/>
              <a:defRPr lang="en-US" sz="3999"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1382143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Section Titl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462" rtl="0" eaLnBrk="1" latinLnBrk="0" hangingPunct="1">
              <a:lnSpc>
                <a:spcPct val="90000"/>
              </a:lnSpc>
              <a:spcBef>
                <a:spcPct val="0"/>
              </a:spcBef>
              <a:buNone/>
              <a:defRPr lang="en-US" sz="3999"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8748366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9058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754055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1"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01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1" y="585788"/>
            <a:ext cx="1366245" cy="292608"/>
          </a:xfrm>
          <a:prstGeom prst="rect">
            <a:avLst/>
          </a:prstGeom>
        </p:spPr>
      </p:pic>
    </p:spTree>
    <p:extLst>
      <p:ext uri="{BB962C8B-B14F-4D97-AF65-F5344CB8AC3E}">
        <p14:creationId xmlns:p14="http://schemas.microsoft.com/office/powerpoint/2010/main" val="78957002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093555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1" y="1436689"/>
            <a:ext cx="11018838" cy="2215991"/>
          </a:xfrm>
        </p:spPr>
        <p:txBody>
          <a:bodyPr>
            <a:spAutoFit/>
          </a:bodyPr>
          <a:lstStyle>
            <a:lvl1pPr>
              <a:defRPr sz="3599">
                <a:latin typeface="+mn-lt"/>
              </a:defRPr>
            </a:lvl1pPr>
            <a:lvl2pPr>
              <a:defRPr sz="2799">
                <a:latin typeface="+mn-lt"/>
              </a:defRPr>
            </a:lvl2pPr>
            <a:lvl3pPr>
              <a:defRPr sz="2399">
                <a:latin typeface="+mn-lt"/>
              </a:defRPr>
            </a:lvl3pPr>
            <a:lvl4pPr>
              <a:defRPr sz="1999">
                <a:latin typeface="+mn-lt"/>
              </a:defRPr>
            </a:lvl4pPr>
            <a:lvl5pPr>
              <a:defRPr sz="1799">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40"/>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699"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05742092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382694899"/>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cSld name="Theme 1 ">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7685392"/>
      </p:ext>
    </p:extLst>
  </p:cSld>
  <p:clrMapOvr>
    <a:masterClrMapping/>
  </p:clrMapOvr>
  <p:transition>
    <p:fade/>
  </p:transition>
  <p:extLst>
    <p:ext uri="{DCECCB84-F9BA-43D5-87BE-67443E8EF086}">
      <p15:sldGuideLst xmlns:p15="http://schemas.microsoft.com/office/powerpoint/2012/main"/>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cSld name="Theme 2">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908614"/>
      </p:ext>
    </p:extLst>
  </p:cSld>
  <p:clrMapOvr>
    <a:masterClrMapping/>
  </p:clrMapOvr>
  <p:transition>
    <p:fade/>
  </p:transition>
  <p:extLst>
    <p:ext uri="{DCECCB84-F9BA-43D5-87BE-67443E8EF086}">
      <p15:sldGuideLst xmlns:p15="http://schemas.microsoft.com/office/powerpoint/2012/main"/>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Theme 1 ">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A26AC0-9C2F-6DC5-8070-E5751D1BE738}"/>
              </a:ext>
            </a:extLst>
          </p:cNvPr>
          <p:cNvSpPr>
            <a:spLocks noChangeAspect="1"/>
          </p:cNvSpPr>
          <p:nvPr userDrawn="1"/>
        </p:nvSpPr>
        <p:spPr>
          <a:xfrm>
            <a:off x="6096000" y="3428999"/>
            <a:ext cx="6096000" cy="3428999"/>
          </a:xfrm>
          <a:prstGeom prst="rect">
            <a:avLst/>
          </a:prstGeom>
          <a:gradFill>
            <a:gsLst>
              <a:gs pos="50000">
                <a:srgbClr val="515BC0"/>
              </a:gs>
              <a:gs pos="0">
                <a:srgbClr val="0D72C4"/>
              </a:gs>
              <a:gs pos="100000">
                <a:srgbClr val="A340BA"/>
              </a:gs>
            </a:gsLst>
            <a:lin ang="18900000" scaled="1"/>
          </a:gradFill>
          <a:ln w="12700">
            <a:gradFill flip="none" rotWithShape="1">
              <a:gsLst>
                <a:gs pos="0">
                  <a:srgbClr val="8DC8E8"/>
                </a:gs>
                <a:gs pos="100000">
                  <a:srgbClr val="D59ED7"/>
                </a:gs>
              </a:gsLst>
              <a:lin ang="189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a:ln>
                <a:noFill/>
              </a:ln>
              <a:solidFill>
                <a:srgbClr val="091F2C"/>
              </a:solidFill>
              <a:effectLst/>
              <a:uLnTx/>
              <a:uFillTx/>
              <a:latin typeface="Segoe Sans Display"/>
              <a:cs typeface="Segoe UI" pitchFamily="34" charset="0"/>
            </a:endParaRPr>
          </a:p>
        </p:txBody>
      </p:sp>
      <p:sp>
        <p:nvSpPr>
          <p:cNvPr id="3" name="Title 1">
            <a:extLst>
              <a:ext uri="{FF2B5EF4-FFF2-40B4-BE49-F238E27FC236}">
                <a16:creationId xmlns:a16="http://schemas.microsoft.com/office/drawing/2014/main" id="{B5E30330-3240-6487-E93A-A31F8A3C5B5B}"/>
              </a:ext>
            </a:extLst>
          </p:cNvPr>
          <p:cNvSpPr>
            <a:spLocks noGrp="1"/>
          </p:cNvSpPr>
          <p:nvPr>
            <p:ph type="title" hasCustomPrompt="1"/>
          </p:nvPr>
        </p:nvSpPr>
        <p:spPr>
          <a:xfrm>
            <a:off x="457200" y="457200"/>
            <a:ext cx="5181600" cy="492443"/>
          </a:xfrm>
        </p:spPr>
        <p:txBody>
          <a:bodyPr wrap="square" lIns="0" tIns="0" rIns="0" bIns="0">
            <a:spAutoFit/>
          </a:bodyPr>
          <a:lstStyle>
            <a:lvl1pPr>
              <a:defRPr sz="3200" b="1">
                <a:solidFill>
                  <a:schemeClr val="tx1"/>
                </a:solidFill>
              </a:defRPr>
            </a:lvl1pPr>
          </a:lstStyle>
          <a:p>
            <a:r>
              <a:rPr lang="en-US"/>
              <a:t>Title Here</a:t>
            </a:r>
          </a:p>
        </p:txBody>
      </p:sp>
      <p:sp>
        <p:nvSpPr>
          <p:cNvPr id="4" name="Picture Placeholder 3">
            <a:extLst>
              <a:ext uri="{FF2B5EF4-FFF2-40B4-BE49-F238E27FC236}">
                <a16:creationId xmlns:a16="http://schemas.microsoft.com/office/drawing/2014/main" id="{AC4AE103-157B-3C47-1656-7F9B2621964C}"/>
              </a:ext>
            </a:extLst>
          </p:cNvPr>
          <p:cNvSpPr>
            <a:spLocks noGrp="1"/>
          </p:cNvSpPr>
          <p:nvPr>
            <p:ph type="pic" sz="quarter" idx="10"/>
          </p:nvPr>
        </p:nvSpPr>
        <p:spPr>
          <a:xfrm>
            <a:off x="6096000" y="0"/>
            <a:ext cx="6096000" cy="3429000"/>
          </a:xfrm>
          <a:blipFill>
            <a:blip r:embed="rId4"/>
            <a:stretch>
              <a:fillRect/>
            </a:stretch>
          </a:blipFill>
        </p:spPr>
        <p:txBody>
          <a:bodyPr anchor="ctr"/>
          <a:lstStyle>
            <a:lvl1pPr algn="ctr">
              <a:defRPr/>
            </a:lvl1pPr>
          </a:lstStyle>
          <a:p>
            <a:endParaRPr lang="en-US"/>
          </a:p>
        </p:txBody>
      </p:sp>
    </p:spTree>
    <p:extLst>
      <p:ext uri="{BB962C8B-B14F-4D97-AF65-F5344CB8AC3E}">
        <p14:creationId xmlns:p14="http://schemas.microsoft.com/office/powerpoint/2010/main" val="619806548"/>
      </p:ext>
    </p:extLst>
  </p:cSld>
  <p:clrMapOvr>
    <a:masterClrMapping/>
  </p:clrMapOvr>
  <p:transition>
    <p:fade/>
  </p:transition>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000250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4271996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srcRect l="11451" t="32475" r="10216" b="33708"/>
          <a:stretch/>
        </p:blipFill>
        <p:spPr bwMode="black">
          <a:xfrm>
            <a:off x="567055" y="581977"/>
            <a:ext cx="1854200" cy="294217"/>
          </a:xfrm>
          <a:prstGeom prst="rect">
            <a:avLst/>
          </a:prstGeom>
        </p:spPr>
      </p:pic>
      <p:sp>
        <p:nvSpPr>
          <p:cNvPr id="9" name="Title 1"/>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chemeClr val="accent1"/>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9199844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48">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293373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028988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0738282"/>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366615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1379982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195250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0192346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646304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6658977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5703373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srcRect l="11451" t="32475" r="10216" b="33708"/>
          <a:stretch/>
        </p:blipFill>
        <p:spPr bwMode="black">
          <a:xfrm>
            <a:off x="567055" y="581977"/>
            <a:ext cx="1854200" cy="294217"/>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chemeClr val="accent3"/>
                </a:solidFill>
              </a:defRPr>
            </a:lvl1pPr>
          </a:lstStyle>
          <a:p>
            <a:pPr lvl="0"/>
            <a:r>
              <a:rPr lang="en-US"/>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8423768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7566459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62847139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Quot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4892040" y="2772104"/>
            <a:ext cx="4512628" cy="369332"/>
          </a:xfrm>
        </p:spPr>
        <p:txBody>
          <a:bodyPr anchor="b" anchorCtr="0"/>
          <a:lstStyle>
            <a:lvl1pPr marL="0" indent="0">
              <a:buFont typeface="Arial" panose="020B0604020202020204" pitchFamily="34" charset="0"/>
              <a:buNone/>
              <a:defRPr sz="240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6503670" y="3588999"/>
            <a:ext cx="5105718" cy="369332"/>
          </a:xfrm>
        </p:spPr>
        <p:txBody>
          <a:bodyPr anchor="t" anchorCtr="0"/>
          <a:lstStyle>
            <a:lvl1pPr marL="0" indent="0" algn="r">
              <a:buFont typeface="Arial" panose="020B0604020202020204" pitchFamily="34" charset="0"/>
              <a:buNone/>
              <a:defRPr sz="240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4892040" y="5144558"/>
            <a:ext cx="5242560" cy="246221"/>
          </a:xfrm>
        </p:spPr>
        <p:txBody>
          <a:bodyPr anchor="b" anchorCtr="0"/>
          <a:lstStyle>
            <a:lvl1pPr marL="0" indent="0" algn="l">
              <a:buFont typeface="Arial" panose="020B0604020202020204" pitchFamily="34" charset="0"/>
              <a:buNone/>
              <a:defRPr sz="1600">
                <a:solidFill>
                  <a:srgbClr val="07641D"/>
                </a:solidFill>
                <a:latin typeface="+mn-lt"/>
              </a:defRPr>
            </a:lvl1pPr>
          </a:lstStyle>
          <a:p>
            <a:pPr lvl="0"/>
            <a:r>
              <a:rPr lang="en-US"/>
              <a:t>Name</a:t>
            </a:r>
          </a:p>
        </p:txBody>
      </p:sp>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2600644"/>
            <a:ext cx="3760470" cy="3760470"/>
          </a:xfrm>
          <a:prstGeom prst="rect">
            <a:avLst/>
          </a:prstGeom>
          <a:solidFill>
            <a:srgbClr val="49C5B1"/>
          </a:solidFill>
        </p:spPr>
        <p:txBody>
          <a:bodyPr vert="horz" wrap="square" lIns="0" tIns="0" rIns="0" bIns="0" rtlCol="0" anchor="ctr" anchorCtr="0">
            <a:normAutofit/>
          </a:bodyPr>
          <a:lstStyle>
            <a:lvl1pPr marL="228600" indent="-228600" algn="ctr">
              <a:buNone/>
              <a:defRPr lang="en-US" sz="1800">
                <a:solidFill>
                  <a:schemeClr val="bg1"/>
                </a:solidFill>
                <a:latin typeface="+mj-lt"/>
              </a:defRPr>
            </a:lvl1pPr>
          </a:lstStyle>
          <a:p>
            <a:pPr marL="228600" lvl="0" indent="-228600" algn="ctr"/>
            <a:r>
              <a:rPr lang="en-US"/>
              <a:t>Click to insert photo</a:t>
            </a:r>
          </a:p>
        </p:txBody>
      </p:sp>
      <p:pic>
        <p:nvPicPr>
          <p:cNvPr id="9" name="Graphic 8">
            <a:extLst>
              <a:ext uri="{FF2B5EF4-FFF2-40B4-BE49-F238E27FC236}">
                <a16:creationId xmlns:a16="http://schemas.microsoft.com/office/drawing/2014/main" id="{F3B2F477-C606-F5C2-3E2F-EE5611316B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2041" y="585789"/>
            <a:ext cx="674370" cy="587754"/>
          </a:xfrm>
          <a:prstGeom prst="rect">
            <a:avLst/>
          </a:prstGeom>
        </p:spPr>
      </p:pic>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4892040" y="5399245"/>
            <a:ext cx="5242560" cy="184666"/>
          </a:xfrm>
        </p:spPr>
        <p:txBody>
          <a:bodyPr anchor="t" anchorCtr="0"/>
          <a:lstStyle>
            <a:lvl1pPr marL="0" indent="0" algn="l">
              <a:buFont typeface="Arial" panose="020B0604020202020204" pitchFamily="34" charset="0"/>
              <a:buNone/>
              <a:defRPr sz="1200">
                <a:solidFill>
                  <a:schemeClr val="tx1"/>
                </a:solidFill>
                <a:latin typeface="+mn-lt"/>
              </a:defRPr>
            </a:lvl1pPr>
          </a:lstStyle>
          <a:p>
            <a:pPr lvl="0"/>
            <a:r>
              <a:rPr lang="en-US"/>
              <a:t>Title</a:t>
            </a:r>
          </a:p>
        </p:txBody>
      </p:sp>
    </p:spTree>
    <p:extLst>
      <p:ext uri="{BB962C8B-B14F-4D97-AF65-F5344CB8AC3E}">
        <p14:creationId xmlns:p14="http://schemas.microsoft.com/office/powerpoint/2010/main" val="170071234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Quote 2">
    <p:bg>
      <p:bgPr>
        <a:solidFill>
          <a:srgbClr val="225B62"/>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1188008" y="2533276"/>
            <a:ext cx="8629760" cy="430887"/>
          </a:xfrm>
        </p:spPr>
        <p:txBody>
          <a:bodyPr anchor="b" anchorCtr="0"/>
          <a:lstStyle>
            <a:lvl1pPr marL="0" indent="0">
              <a:buFont typeface="Arial" panose="020B0604020202020204" pitchFamily="34" charset="0"/>
              <a:buNone/>
              <a:defRPr sz="2800">
                <a:solidFill>
                  <a:srgbClr val="C5B4E3"/>
                </a:solidFill>
                <a:latin typeface="+mn-lt"/>
              </a:defRPr>
            </a:lvl1pPr>
          </a:lstStyle>
          <a:p>
            <a:pPr lvl="0"/>
            <a:r>
              <a:rPr lang="en-US"/>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3580598" y="3387805"/>
            <a:ext cx="8028790" cy="430887"/>
          </a:xfrm>
        </p:spPr>
        <p:txBody>
          <a:bodyPr anchor="t" anchorCtr="0"/>
          <a:lstStyle>
            <a:lvl1pPr marL="0" indent="0" algn="r">
              <a:buFont typeface="Arial" panose="020B0604020202020204" pitchFamily="34" charset="0"/>
              <a:buNone/>
              <a:defRPr sz="280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584200" y="5144558"/>
            <a:ext cx="5242560" cy="246221"/>
          </a:xfrm>
        </p:spPr>
        <p:txBody>
          <a:bodyPr anchor="b" anchorCtr="0"/>
          <a:lstStyle>
            <a:lvl1pPr marL="0" indent="0" algn="l">
              <a:buFont typeface="Arial" panose="020B0604020202020204" pitchFamily="34" charset="0"/>
              <a:buNone/>
              <a:defRPr sz="160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584200" y="5399245"/>
            <a:ext cx="5242560" cy="184666"/>
          </a:xfrm>
        </p:spPr>
        <p:txBody>
          <a:bodyPr anchor="t" anchorCtr="0"/>
          <a:lstStyle>
            <a:lvl1pPr marL="0" indent="0" algn="l">
              <a:buFont typeface="Arial" panose="020B0604020202020204" pitchFamily="34" charset="0"/>
              <a:buNone/>
              <a:defRPr sz="120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4201" y="585788"/>
            <a:ext cx="1077384" cy="939005"/>
          </a:xfrm>
          <a:prstGeom prst="rect">
            <a:avLst/>
          </a:prstGeom>
        </p:spPr>
      </p:pic>
    </p:spTree>
    <p:extLst>
      <p:ext uri="{BB962C8B-B14F-4D97-AF65-F5344CB8AC3E}">
        <p14:creationId xmlns:p14="http://schemas.microsoft.com/office/powerpoint/2010/main" val="295590774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3">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6819900" y="2338386"/>
            <a:ext cx="5372100" cy="451961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7672386" y="1524793"/>
            <a:ext cx="4519614" cy="4519614"/>
          </a:xfrm>
          <a:prstGeom prst="rect">
            <a:avLst/>
          </a:prstGeom>
          <a:solidFill>
            <a:srgbClr val="FFF8F3"/>
          </a:solidFill>
        </p:spPr>
        <p:txBody>
          <a:bodyPr vert="horz" wrap="square" lIns="0" tIns="0" rIns="0" bIns="0" rtlCol="0" anchor="ctr" anchorCtr="0">
            <a:normAutofit/>
          </a:bodyPr>
          <a:lstStyle>
            <a:lvl1pPr marL="228600" indent="-228600" algn="ctr">
              <a:buNone/>
              <a:defRPr lang="en-US" sz="1800">
                <a:solidFill>
                  <a:schemeClr val="tx1"/>
                </a:solidFill>
                <a:latin typeface="+mj-lt"/>
              </a:defRPr>
            </a:lvl1pPr>
          </a:lstStyle>
          <a:p>
            <a:pPr marL="228600" lvl="0" indent="-228600"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1188008" y="2656386"/>
            <a:ext cx="4907992" cy="307777"/>
          </a:xfrm>
        </p:spPr>
        <p:txBody>
          <a:bodyPr anchor="b" anchorCtr="0"/>
          <a:lstStyle>
            <a:lvl1pPr marL="0" indent="0">
              <a:buFont typeface="Arial" panose="020B0604020202020204" pitchFamily="34" charset="0"/>
              <a:buNone/>
              <a:defRPr sz="2000">
                <a:solidFill>
                  <a:srgbClr val="73262F"/>
                </a:solidFill>
                <a:latin typeface="+mn-lt"/>
              </a:defRPr>
            </a:lvl1pPr>
          </a:lstStyle>
          <a:p>
            <a:pPr lvl="0"/>
            <a:r>
              <a:rPr lang="en-US"/>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1188008" y="3387805"/>
            <a:ext cx="4907992" cy="307777"/>
          </a:xfrm>
        </p:spPr>
        <p:txBody>
          <a:bodyPr anchor="t" anchorCtr="0"/>
          <a:lstStyle>
            <a:lvl1pPr marL="0" indent="0" algn="r">
              <a:buFont typeface="Arial" panose="020B0604020202020204" pitchFamily="34" charset="0"/>
              <a:buNone/>
              <a:defRPr sz="20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584200" y="5144558"/>
            <a:ext cx="5511800" cy="246221"/>
          </a:xfrm>
        </p:spPr>
        <p:txBody>
          <a:bodyPr anchor="b" anchorCtr="0"/>
          <a:lstStyle>
            <a:lvl1pPr marL="0" indent="0" algn="l">
              <a:buFont typeface="Arial" panose="020B0604020202020204" pitchFamily="34" charset="0"/>
              <a:buNone/>
              <a:defRPr sz="1600">
                <a:solidFill>
                  <a:srgbClr val="73262F"/>
                </a:solidFill>
                <a:latin typeface="+mn-lt"/>
              </a:defRPr>
            </a:lvl1pPr>
          </a:lstStyle>
          <a:p>
            <a:pPr lvl="0"/>
            <a:r>
              <a:rPr lang="en-US"/>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4201" y="585788"/>
            <a:ext cx="1077384" cy="939005"/>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584199" y="5399245"/>
            <a:ext cx="5511799" cy="184666"/>
          </a:xfrm>
        </p:spPr>
        <p:txBody>
          <a:bodyPr anchor="t" anchorCtr="0"/>
          <a:lstStyle>
            <a:lvl1pPr marL="0" indent="0" algn="l">
              <a:buFont typeface="Arial" panose="020B0604020202020204" pitchFamily="34" charset="0"/>
              <a:buNone/>
              <a:defRPr sz="1200">
                <a:solidFill>
                  <a:schemeClr val="tx1"/>
                </a:solidFill>
                <a:latin typeface="+mn-lt"/>
              </a:defRPr>
            </a:lvl1pPr>
          </a:lstStyle>
          <a:p>
            <a:pPr lvl="0"/>
            <a:r>
              <a:rPr lang="en-US"/>
              <a:t>Title</a:t>
            </a:r>
          </a:p>
        </p:txBody>
      </p:sp>
    </p:spTree>
    <p:extLst>
      <p:ext uri="{BB962C8B-B14F-4D97-AF65-F5344CB8AC3E}">
        <p14:creationId xmlns:p14="http://schemas.microsoft.com/office/powerpoint/2010/main" val="274937982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369598" y="2941391"/>
            <a:ext cx="9356441" cy="609398"/>
          </a:xfrm>
          <a:noFill/>
        </p:spPr>
        <p:txBody>
          <a:bodyPr wrap="square" lIns="0" tIns="0" rIns="0" bIns="0" anchor="b" anchorCtr="0">
            <a:spAutoFit/>
          </a:bodyPr>
          <a:lstStyle>
            <a:lvl1pPr marL="155448" indent="-155448" algn="l" defTabSz="932742" rtl="0" eaLnBrk="1" latinLnBrk="0" hangingPunct="1">
              <a:lnSpc>
                <a:spcPct val="90000"/>
              </a:lnSpc>
              <a:spcBef>
                <a:spcPct val="0"/>
              </a:spcBef>
              <a:buNone/>
              <a:defRPr lang="en-US" sz="4400" b="0" kern="1200" cap="none" spc="-50"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582042" y="3962400"/>
            <a:ext cx="9144000" cy="246221"/>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1600" kern="1200" spc="0" baseline="0" dirty="0">
                <a:solidFill>
                  <a:srgbClr val="73262F"/>
                </a:solidFill>
                <a:latin typeface="+mn-lt"/>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584200" y="4208621"/>
            <a:ext cx="9144000" cy="184666"/>
          </a:xfrm>
          <a:noFill/>
        </p:spPr>
        <p:txBody>
          <a:bodyPr wrap="square" lIns="0" tIns="0" rIns="0" bIns="0">
            <a:spAutoFit/>
          </a:bodyPr>
          <a:lstStyle>
            <a:lvl1pPr marL="0" indent="0">
              <a:spcBef>
                <a:spcPts val="0"/>
              </a:spcBef>
              <a:spcAft>
                <a:spcPts val="0"/>
              </a:spcAft>
              <a:buFont typeface="Arial" panose="020B0604020202020204" pitchFamily="34" charset="0"/>
              <a:buNone/>
              <a:defRPr sz="1200" spc="0" baseline="0">
                <a:solidFill>
                  <a:srgbClr val="091F2C"/>
                </a:solidFill>
                <a:latin typeface="+mn-lt"/>
              </a:defRPr>
            </a:lvl1pPr>
          </a:lstStyle>
          <a:p>
            <a:pPr lvl="0"/>
            <a:r>
              <a:rPr lang="en-US"/>
              <a:t>Title</a:t>
            </a:r>
          </a:p>
        </p:txBody>
      </p:sp>
    </p:spTree>
    <p:extLst>
      <p:ext uri="{BB962C8B-B14F-4D97-AF65-F5344CB8AC3E}">
        <p14:creationId xmlns:p14="http://schemas.microsoft.com/office/powerpoint/2010/main" val="12697638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588263" y="457200"/>
            <a:ext cx="5207700" cy="5539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6609080" y="1427480"/>
            <a:ext cx="4790440" cy="2915920"/>
          </a:xfrm>
          <a:solidFill>
            <a:srgbClr val="07641D"/>
          </a:solidFill>
        </p:spPr>
        <p:txBody>
          <a:bodyPr vert="horz" wrap="square" lIns="0" tIns="0" rIns="0" bIns="1371600" rtlCol="0" anchor="ctr" anchorCtr="0">
            <a:noAutofit/>
          </a:bodyPr>
          <a:lstStyle>
            <a:lvl1pPr marL="0" indent="0" algn="ctr">
              <a:buNone/>
              <a:defRPr lang="en-US" sz="16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57688295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588263" y="457200"/>
            <a:ext cx="4589527" cy="5539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584200" y="1435100"/>
            <a:ext cx="44936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6276975" y="988484"/>
            <a:ext cx="5915025" cy="5869516"/>
          </a:xfrm>
          <a:solidFill>
            <a:srgbClr val="8661C5"/>
          </a:solidFill>
        </p:spPr>
        <p:txBody>
          <a:bodyPr vert="horz" wrap="square" lIns="0" tIns="0" rIns="0" bIns="1371600" rtlCol="0" anchor="ctr" anchorCtr="0">
            <a:noAutofit/>
          </a:bodyPr>
          <a:lstStyle>
            <a:lvl1pPr marL="0" indent="0" algn="ctr">
              <a:buNone/>
              <a:defRPr lang="en-US" sz="16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05608925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767741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rgbClr val="07641D"/>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FFFFFF"/>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FFFFFF"/>
                </a:solidFill>
                <a:latin typeface="+mj-lt"/>
                <a:cs typeface="Segoe UI" panose="020B0502040204020203" pitchFamily="34" charset="0"/>
              </a:defRPr>
            </a:lvl1pPr>
          </a:lstStyle>
          <a:p>
            <a:pPr lvl="0"/>
            <a:r>
              <a:rPr lang="en-US"/>
              <a:t>Speaker name</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2"/>
          <a:srcRect l="11763" t="27714" r="11763" b="27714"/>
          <a:stretch/>
        </p:blipFill>
        <p:spPr bwMode="black">
          <a:xfrm>
            <a:off x="574675" y="540417"/>
            <a:ext cx="1808480" cy="387404"/>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FFFFFF"/>
                </a:solidFill>
                <a:latin typeface="+mn-lt"/>
                <a:cs typeface="Segoe UI" panose="020B0502040204020203" pitchFamily="34" charset="0"/>
              </a:defRPr>
            </a:lvl1pPr>
          </a:lstStyle>
          <a:p>
            <a:pPr lvl="0"/>
            <a:r>
              <a:rPr lang="en-US"/>
              <a:t>Contact information</a:t>
            </a:r>
          </a:p>
        </p:txBody>
      </p:sp>
    </p:spTree>
    <p:extLst>
      <p:ext uri="{BB962C8B-B14F-4D97-AF65-F5344CB8AC3E}">
        <p14:creationId xmlns:p14="http://schemas.microsoft.com/office/powerpoint/2010/main" val="35906753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199" y="2059622"/>
            <a:ext cx="4734561" cy="1477328"/>
          </a:xfrm>
          <a:noFill/>
        </p:spPr>
        <p:txBody>
          <a:bodyPr wrap="square" lIns="0" tIns="0" rIns="0" bIns="0" anchor="b" anchorCtr="0">
            <a:spAutoFit/>
          </a:bodyPr>
          <a:lstStyle>
            <a:lvl1pPr>
              <a:defRPr sz="4800" spc="-50"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tx1"/>
                </a:solidFill>
                <a:latin typeface="+mj-lt"/>
                <a:cs typeface="Segoe UI" panose="020B0502040204020203" pitchFamily="34" charset="0"/>
              </a:defRPr>
            </a:lvl1pPr>
          </a:lstStyle>
          <a:p>
            <a:pPr lvl="0"/>
            <a:r>
              <a:rPr lang="en-US"/>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srcRect l="11451" t="32475" r="10216" b="33708"/>
          <a:stretch/>
        </p:blipFill>
        <p:spPr bwMode="black">
          <a:xfrm>
            <a:off x="567055" y="581977"/>
            <a:ext cx="1854200" cy="294217"/>
          </a:xfrm>
          <a:prstGeom prst="rect">
            <a:avLst/>
          </a:prstGeom>
        </p:spPr>
      </p:pic>
    </p:spTree>
    <p:extLst>
      <p:ext uri="{BB962C8B-B14F-4D97-AF65-F5344CB8AC3E}">
        <p14:creationId xmlns:p14="http://schemas.microsoft.com/office/powerpoint/2010/main" val="25069705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hank You 1">
    <p:bg>
      <p:bgPr>
        <a:solidFill>
          <a:srgbClr val="8661C5"/>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FFFFFF"/>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FFFFFF"/>
                </a:solidFill>
                <a:latin typeface="+mj-lt"/>
                <a:cs typeface="Segoe UI" panose="020B0502040204020203" pitchFamily="34" charset="0"/>
              </a:defRPr>
            </a:lvl1pPr>
          </a:lstStyle>
          <a:p>
            <a:pPr lvl="0"/>
            <a:r>
              <a:rPr lang="en-US"/>
              <a:t>Speaker name</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2"/>
          <a:srcRect l="11763" t="27714" r="11763" b="27714"/>
          <a:stretch/>
        </p:blipFill>
        <p:spPr bwMode="black">
          <a:xfrm>
            <a:off x="574675" y="540417"/>
            <a:ext cx="1808480" cy="387404"/>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FFFFFF"/>
                </a:solidFill>
                <a:latin typeface="+mn-lt"/>
                <a:cs typeface="Segoe UI" panose="020B0502040204020203" pitchFamily="34" charset="0"/>
              </a:defRPr>
            </a:lvl1pPr>
          </a:lstStyle>
          <a:p>
            <a:pPr lvl="0"/>
            <a:r>
              <a:rPr lang="en-US"/>
              <a:t>Contact information</a:t>
            </a:r>
          </a:p>
        </p:txBody>
      </p:sp>
    </p:spTree>
    <p:extLst>
      <p:ext uri="{BB962C8B-B14F-4D97-AF65-F5344CB8AC3E}">
        <p14:creationId xmlns:p14="http://schemas.microsoft.com/office/powerpoint/2010/main" val="40614034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584200" y="2798286"/>
            <a:ext cx="4663440" cy="738664"/>
          </a:xfrm>
          <a:noFill/>
        </p:spPr>
        <p:txBody>
          <a:bodyPr wrap="square" lIns="0" tIns="0" rIns="0" bIns="0" anchor="b" anchorCtr="0">
            <a:spAutoFit/>
          </a:bodyPr>
          <a:lstStyle>
            <a:lvl1pPr>
              <a:defRPr sz="4800" spc="-50" baseline="0">
                <a:solidFill>
                  <a:srgbClr val="091F2C"/>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584199" y="4847464"/>
            <a:ext cx="3898901" cy="246221"/>
          </a:xfrm>
          <a:noFill/>
        </p:spPr>
        <p:txBody>
          <a:bodyPr wrap="square" lIns="0" tIns="0" rIns="0" bIns="0" anchor="b" anchorCtr="0">
            <a:spAutoFit/>
          </a:bodyPr>
          <a:lstStyle>
            <a:lvl1pPr marL="0" indent="0">
              <a:spcBef>
                <a:spcPts val="0"/>
              </a:spcBef>
              <a:buNone/>
              <a:defRPr sz="1600" spc="0" baseline="0">
                <a:solidFill>
                  <a:srgbClr val="091F2C"/>
                </a:solidFill>
                <a:latin typeface="+mj-lt"/>
                <a:cs typeface="Segoe UI" panose="020B0502040204020203" pitchFamily="34" charset="0"/>
              </a:defRPr>
            </a:lvl1pPr>
          </a:lstStyle>
          <a:p>
            <a:pPr lvl="0"/>
            <a:r>
              <a:rPr lang="en-US"/>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584199" y="5106140"/>
            <a:ext cx="3898901" cy="184666"/>
          </a:xfrm>
          <a:noFill/>
        </p:spPr>
        <p:txBody>
          <a:bodyPr wrap="square" lIns="0" tIns="0" rIns="0" bIns="0">
            <a:spAutoFit/>
          </a:bodyPr>
          <a:lstStyle>
            <a:lvl1pPr marL="0" indent="0">
              <a:spcBef>
                <a:spcPts val="0"/>
              </a:spcBef>
              <a:buNone/>
              <a:defRPr sz="1200" spc="0" baseline="0">
                <a:solidFill>
                  <a:srgbClr val="091F2C"/>
                </a:solidFill>
                <a:latin typeface="+mn-lt"/>
                <a:cs typeface="Segoe UI" panose="020B0502040204020203" pitchFamily="34" charset="0"/>
              </a:defRPr>
            </a:lvl1pPr>
          </a:lstStyle>
          <a:p>
            <a:pPr lvl="0"/>
            <a:r>
              <a:rPr lang="en-US"/>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srcRect l="11451" t="32475" r="10216" b="33708"/>
          <a:stretch/>
        </p:blipFill>
        <p:spPr bwMode="black">
          <a:xfrm>
            <a:off x="567055" y="581977"/>
            <a:ext cx="1854200" cy="294217"/>
          </a:xfrm>
          <a:prstGeom prst="rect">
            <a:avLst/>
          </a:prstGeom>
        </p:spPr>
      </p:pic>
    </p:spTree>
    <p:extLst>
      <p:ext uri="{BB962C8B-B14F-4D97-AF65-F5344CB8AC3E}">
        <p14:creationId xmlns:p14="http://schemas.microsoft.com/office/powerpoint/2010/main" val="219389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nk 2">
    <p:bg>
      <p:bgPr>
        <a:solidFill>
          <a:srgbClr val="07641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26139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losing logo slide">
    <p:bg>
      <p:bgPr>
        <a:solidFill>
          <a:srgbClr val="07641D"/>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0751566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Blank 2">
    <p:bg>
      <p:bgPr>
        <a:solidFill>
          <a:srgbClr val="8661C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1583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1_Closing logo slide">
    <p:bg>
      <p:bgPr>
        <a:solidFill>
          <a:srgbClr val="8661C5"/>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19539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23831847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Subtitle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3"/>
          <p:cNvSpPr>
            <a:spLocks noGrp="1"/>
          </p:cNvSpPr>
          <p:nvPr>
            <p:ph type="body" sz="quarter" idx="10"/>
          </p:nvPr>
        </p:nvSpPr>
        <p:spPr>
          <a:xfrm>
            <a:off x="269239" y="2092119"/>
            <a:ext cx="11653523" cy="1201818"/>
          </a:xfrm>
        </p:spPr>
        <p:txBody>
          <a:bodyPr>
            <a:spAutoFit/>
          </a:bodyPr>
          <a:lstStyle>
            <a:lvl1pPr marL="0" indent="0">
              <a:buFontTx/>
              <a:buNone/>
              <a:defRPr sz="1568"/>
            </a:lvl1pPr>
            <a:lvl2pPr>
              <a:defRPr sz="1568"/>
            </a:lvl2pPr>
            <a:lvl3pPr>
              <a:defRPr sz="1568"/>
            </a:lvl3pPr>
            <a:lvl4pPr>
              <a:defRPr sz="1568"/>
            </a:lvl4pPr>
            <a:lvl5pPr>
              <a:defRPr sz="1568"/>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ext Placeholder 2"/>
          <p:cNvSpPr>
            <a:spLocks noGrp="1"/>
          </p:cNvSpPr>
          <p:nvPr>
            <p:ph type="body" sz="quarter" idx="11"/>
          </p:nvPr>
        </p:nvSpPr>
        <p:spPr>
          <a:xfrm>
            <a:off x="269238" y="1189177"/>
            <a:ext cx="11655840" cy="596144"/>
          </a:xfrm>
        </p:spPr>
        <p:txBody>
          <a:bodyPr vert="horz" wrap="square" lIns="146304" tIns="91440" rIns="146304" bIns="91440" rtlCol="0" anchor="t">
            <a:noAutofit/>
          </a:bodyPr>
          <a:lstStyle>
            <a:lvl1pPr marL="0" indent="0">
              <a:buFontTx/>
              <a:buNone/>
              <a:defRPr lang="en-US" sz="1960" b="0" cap="none" spc="-100" dirty="0" smtClean="0">
                <a:ln w="3175">
                  <a:noFill/>
                </a:ln>
                <a:solidFill>
                  <a:schemeClr val="tx1"/>
                </a:solidFill>
                <a:effectLst/>
                <a:latin typeface="+mn-lt"/>
                <a:cs typeface="Segoe UI" pitchFamily="34" charset="0"/>
              </a:defRPr>
            </a:lvl1pPr>
            <a:lvl2pPr>
              <a:defRPr lang="en-US" sz="1568" dirty="0" smtClean="0"/>
            </a:lvl2pPr>
            <a:lvl3pPr>
              <a:defRPr lang="en-US" sz="1568" dirty="0" smtClean="0"/>
            </a:lvl3pPr>
            <a:lvl4pPr>
              <a:defRPr lang="en-US" sz="1372" dirty="0" smtClean="0"/>
            </a:lvl4pPr>
            <a:lvl5pPr>
              <a:defRPr lang="en-US" sz="1372" dirty="0"/>
            </a:lvl5pPr>
          </a:lstStyle>
          <a:p>
            <a:pPr lvl="0">
              <a:spcBef>
                <a:spcPct val="0"/>
              </a:spcBef>
              <a:buNone/>
            </a:pPr>
            <a:endParaRPr lang="en-US"/>
          </a:p>
        </p:txBody>
      </p:sp>
    </p:spTree>
    <p:extLst>
      <p:ext uri="{BB962C8B-B14F-4D97-AF65-F5344CB8AC3E}">
        <p14:creationId xmlns:p14="http://schemas.microsoft.com/office/powerpoint/2010/main" val="27565186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alk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white - EMF" descr="Microsoft logo white text version">
            <a:extLst>
              <a:ext uri="{FF2B5EF4-FFF2-40B4-BE49-F238E27FC236}">
                <a16:creationId xmlns:a16="http://schemas.microsoft.com/office/drawing/2014/main" id="{F7CD6B1F-AE52-08A4-59DD-ADA3920FEFA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7" name="TextBox 6">
            <a:extLst>
              <a:ext uri="{FF2B5EF4-FFF2-40B4-BE49-F238E27FC236}">
                <a16:creationId xmlns:a16="http://schemas.microsoft.com/office/drawing/2014/main" id="{53B4BC62-442D-D07F-D062-B23F459AF590}"/>
              </a:ext>
            </a:extLst>
          </p:cNvPr>
          <p:cNvSpPr txBox="1"/>
          <p:nvPr userDrawn="1"/>
        </p:nvSpPr>
        <p:spPr>
          <a:xfrm>
            <a:off x="584200" y="2841172"/>
            <a:ext cx="3790950" cy="1495794"/>
          </a:xfrm>
          <a:prstGeom prst="rect">
            <a:avLst/>
          </a:prstGeom>
          <a:noFill/>
        </p:spPr>
        <p:txBody>
          <a:bodyPr wrap="square" lIns="0" tIns="0" rIns="0" bIns="0" rtlCol="0">
            <a:sp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kumimoji="0" lang="en-US" sz="5400" b="0" i="0" u="none" strike="noStrike" kern="1200" cap="none" spc="0" normalizeH="0" baseline="0" noProof="0">
                <a:ln>
                  <a:noFill/>
                </a:ln>
                <a:solidFill>
                  <a:srgbClr val="FFFFFF"/>
                </a:solidFill>
                <a:effectLst/>
                <a:uLnTx/>
                <a:uFillTx/>
                <a:latin typeface="Segoe Sans Text Semibold"/>
                <a:ea typeface="+mn-ea"/>
                <a:cs typeface="+mn-cs"/>
              </a:rPr>
              <a:t>Microsoft Azure</a:t>
            </a:r>
          </a:p>
        </p:txBody>
      </p:sp>
    </p:spTree>
    <p:extLst>
      <p:ext uri="{BB962C8B-B14F-4D97-AF65-F5344CB8AC3E}">
        <p14:creationId xmlns:p14="http://schemas.microsoft.com/office/powerpoint/2010/main" val="135327299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Walkin">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3B4BC62-442D-D07F-D062-B23F459AF590}"/>
              </a:ext>
            </a:extLst>
          </p:cNvPr>
          <p:cNvSpPr txBox="1"/>
          <p:nvPr userDrawn="1"/>
        </p:nvSpPr>
        <p:spPr>
          <a:xfrm>
            <a:off x="584200" y="2841172"/>
            <a:ext cx="3790950" cy="1495794"/>
          </a:xfrm>
          <a:prstGeom prst="rect">
            <a:avLst/>
          </a:prstGeom>
          <a:noFill/>
        </p:spPr>
        <p:txBody>
          <a:bodyPr wrap="square" lIns="0" tIns="0" rIns="0" bIns="0" rtlCol="0">
            <a:sp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kumimoji="0" lang="en-US" sz="5400" b="0" i="0" u="none" strike="noStrike" kern="1200" cap="none" spc="0" normalizeH="0" baseline="0" noProof="0">
                <a:ln>
                  <a:noFill/>
                </a:ln>
                <a:solidFill>
                  <a:srgbClr val="000000"/>
                </a:solidFill>
                <a:effectLst/>
                <a:uLnTx/>
                <a:uFillTx/>
                <a:latin typeface="Segoe Sans Text Semibold"/>
                <a:ea typeface="+mn-ea"/>
                <a:cs typeface="+mn-cs"/>
              </a:rPr>
              <a:t>Microsoft Azure</a:t>
            </a:r>
          </a:p>
        </p:txBody>
      </p:sp>
      <p:pic>
        <p:nvPicPr>
          <p:cNvPr id="5" name="MS logo gray - EMF" descr="Microsoft logo, gray text version">
            <a:extLst>
              <a:ext uri="{FF2B5EF4-FFF2-40B4-BE49-F238E27FC236}">
                <a16:creationId xmlns:a16="http://schemas.microsoft.com/office/drawing/2014/main" id="{8672AF12-6140-9E72-C268-A8ED4080CA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6590080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07641D"/>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059622"/>
            <a:ext cx="4663440" cy="1477328"/>
          </a:xfrm>
          <a:noFill/>
        </p:spPr>
        <p:txBody>
          <a:bodyPr wrap="square" lIns="0" tIns="0" rIns="0" bIns="0" anchor="b" anchorCtr="0">
            <a:spAutoFit/>
          </a:bodyPr>
          <a:lstStyle>
            <a:lvl1pPr>
              <a:defRPr sz="48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199" y="4847464"/>
            <a:ext cx="3898901" cy="246221"/>
          </a:xfrm>
          <a:noFill/>
        </p:spPr>
        <p:txBody>
          <a:bodyPr wrap="square" lIns="0" tIns="0" rIns="0" bIns="0">
            <a:spAutoFit/>
          </a:bodyPr>
          <a:lstStyle>
            <a:lvl1pPr marL="0" indent="0">
              <a:spcBef>
                <a:spcPts val="0"/>
              </a:spcBef>
              <a:buNone/>
              <a:defRPr sz="1600" spc="0" baseline="0">
                <a:solidFill>
                  <a:schemeClr val="bg1"/>
                </a:solidFill>
                <a:latin typeface="+mj-lt"/>
                <a:cs typeface="Segoe UI" panose="020B0502040204020203" pitchFamily="34" charset="0"/>
              </a:defRPr>
            </a:lvl1pPr>
          </a:lstStyle>
          <a:p>
            <a:pPr lvl="0"/>
            <a:r>
              <a:rPr lang="en-US"/>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srcRect l="11763" t="27714" r="11763" b="27714"/>
          <a:stretch/>
        </p:blipFill>
        <p:spPr bwMode="black">
          <a:xfrm>
            <a:off x="574675" y="540417"/>
            <a:ext cx="1808480" cy="387404"/>
          </a:xfrm>
          <a:prstGeom prst="rect">
            <a:avLst/>
          </a:prstGeom>
        </p:spPr>
      </p:pic>
    </p:spTree>
    <p:extLst>
      <p:ext uri="{BB962C8B-B14F-4D97-AF65-F5344CB8AC3E}">
        <p14:creationId xmlns:p14="http://schemas.microsoft.com/office/powerpoint/2010/main" val="35671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C6B9E508-E424-C5B2-1415-EF47F2EDB13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569305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C6B9E508-E424-C5B2-1415-EF47F2EDB13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6705607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 text</a:t>
            </a:r>
          </a:p>
        </p:txBody>
      </p:sp>
      <p:pic>
        <p:nvPicPr>
          <p:cNvPr id="4" name="MS logo white - EMF" descr="Microsoft logo white text version">
            <a:extLst>
              <a:ext uri="{FF2B5EF4-FFF2-40B4-BE49-F238E27FC236}">
                <a16:creationId xmlns:a16="http://schemas.microsoft.com/office/drawing/2014/main" id="{0BB37EE3-73AC-5546-F43B-FE5420C7D02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577666"/>
            <a:ext cx="1366245" cy="292608"/>
          </a:xfrm>
          <a:prstGeom prst="rect">
            <a:avLst/>
          </a:prstGeom>
        </p:spPr>
      </p:pic>
    </p:spTree>
    <p:extLst>
      <p:ext uri="{BB962C8B-B14F-4D97-AF65-F5344CB8AC3E}">
        <p14:creationId xmlns:p14="http://schemas.microsoft.com/office/powerpoint/2010/main" val="24181576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 text</a:t>
            </a:r>
          </a:p>
        </p:txBody>
      </p:sp>
      <p:pic>
        <p:nvPicPr>
          <p:cNvPr id="4" name="MS logo white - EMF" descr="Microsoft logo white text version">
            <a:extLst>
              <a:ext uri="{FF2B5EF4-FFF2-40B4-BE49-F238E27FC236}">
                <a16:creationId xmlns:a16="http://schemas.microsoft.com/office/drawing/2014/main" id="{0BB37EE3-73AC-5546-F43B-FE5420C7D02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1421529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BBFAAA10-F521-410E-1BB5-6D77902DD0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912753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BBFAAA10-F521-410E-1BB5-6D77902DD0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4607520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C6B9E508-E424-C5B2-1415-EF47F2EDB13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0463844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Title Slide 3">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978400" cy="1231106"/>
          </a:xfrm>
          <a:noFill/>
        </p:spPr>
        <p:txBody>
          <a:bodyPr wrap="square"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9784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C6B9E508-E424-C5B2-1415-EF47F2EDB13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700511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titl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2"/>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3B0D12AE-ADCF-1091-117F-BB03F7EC50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803206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8CE50-46CE-0973-AC08-7477BEAD00F3}"/>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03424D10-01E7-37F9-6091-2C95487D9F73}"/>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b="0">
                <a:solidFill>
                  <a:schemeClr val="tx2"/>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FDFE8ED1-0EC9-B339-1813-0B4260A0A2DA}"/>
              </a:ext>
            </a:extLst>
          </p:cNvPr>
          <p:cNvSpPr>
            <a:spLocks noGrp="1"/>
          </p:cNvSpPr>
          <p:nvPr>
            <p:ph type="body" sz="quarter" idx="14"/>
          </p:nvPr>
        </p:nvSpPr>
        <p:spPr>
          <a:xfrm>
            <a:off x="584200"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5" name="Text Placeholder 11">
            <a:extLst>
              <a:ext uri="{FF2B5EF4-FFF2-40B4-BE49-F238E27FC236}">
                <a16:creationId xmlns:a16="http://schemas.microsoft.com/office/drawing/2014/main" id="{823006D8-810A-DCBB-7E79-17F6322E2FFC}"/>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b="0">
                <a:solidFill>
                  <a:schemeClr val="tx2"/>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ADAAB847-57CB-2458-2ADA-6D7770794074}"/>
              </a:ext>
            </a:extLst>
          </p:cNvPr>
          <p:cNvSpPr>
            <a:spLocks noGrp="1"/>
          </p:cNvSpPr>
          <p:nvPr>
            <p:ph type="body" sz="quarter" idx="15"/>
          </p:nvPr>
        </p:nvSpPr>
        <p:spPr>
          <a:xfrm>
            <a:off x="3413125" y="227647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7" name="Text Placeholder 11">
            <a:extLst>
              <a:ext uri="{FF2B5EF4-FFF2-40B4-BE49-F238E27FC236}">
                <a16:creationId xmlns:a16="http://schemas.microsoft.com/office/drawing/2014/main" id="{6B655A31-FF73-73EA-1EA8-00F13891AB94}"/>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b="0">
                <a:solidFill>
                  <a:schemeClr val="tx2"/>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E819634A-80BB-C620-3C16-1EA80A7B1C18}"/>
              </a:ext>
            </a:extLst>
          </p:cNvPr>
          <p:cNvSpPr>
            <a:spLocks noGrp="1"/>
          </p:cNvSpPr>
          <p:nvPr>
            <p:ph type="body" sz="quarter" idx="19"/>
          </p:nvPr>
        </p:nvSpPr>
        <p:spPr>
          <a:xfrm>
            <a:off x="6244208" y="2283115"/>
            <a:ext cx="2532063" cy="1600438"/>
          </a:xfrm>
        </p:spPr>
        <p:txBody>
          <a:bodyPr vert="horz" wrap="square" lIns="0" tIns="0" rIns="0" bIns="0" rtlCol="0">
            <a:spAutoFit/>
          </a:bodyPr>
          <a:lstStyle>
            <a:lvl1pPr>
              <a:defRPr lang="en-US" sz="1600" dirty="0"/>
            </a:lvl1pPr>
            <a:lvl2pPr>
              <a:defRPr lang="en-US" sz="1600" dirty="0"/>
            </a:lvl2pPr>
            <a:lvl3pPr>
              <a:defRPr lang="en-US" sz="1600" dirty="0"/>
            </a:lvl3pPr>
            <a:lvl4pPr>
              <a:defRPr lang="en-US" sz="1400" dirty="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9" name="Text Placeholder 11">
            <a:extLst>
              <a:ext uri="{FF2B5EF4-FFF2-40B4-BE49-F238E27FC236}">
                <a16:creationId xmlns:a16="http://schemas.microsoft.com/office/drawing/2014/main" id="{05E7CC6D-40F5-C58C-FC44-793B1A98AC5D}"/>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b="0">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E6B93ED5-5CA7-C983-373E-E42D7424C7CB}"/>
              </a:ext>
            </a:extLst>
          </p:cNvPr>
          <p:cNvSpPr>
            <a:spLocks noGrp="1"/>
          </p:cNvSpPr>
          <p:nvPr>
            <p:ph type="body" sz="quarter" idx="21"/>
          </p:nvPr>
        </p:nvSpPr>
        <p:spPr>
          <a:xfrm>
            <a:off x="9073133" y="2276475"/>
            <a:ext cx="2532063" cy="1600438"/>
          </a:xfrm>
        </p:spPr>
        <p:txBody>
          <a:bodyPr vert="horz" wrap="square" lIns="0" tIns="0" rIns="0" bIns="0" rtlCol="0">
            <a:spAutoFit/>
          </a:bodyPr>
          <a:lstStyle>
            <a:lvl1pPr>
              <a:defRPr lang="en-US" sz="1600"/>
            </a:lvl1pPr>
            <a:lvl2pPr>
              <a:defRPr lang="en-US" sz="1600"/>
            </a:lvl2pPr>
            <a:lvl3pPr>
              <a:defRPr lang="en-US" sz="1600"/>
            </a:lvl3pPr>
            <a:lvl4pPr>
              <a:defRPr lang="en-US" sz="1400"/>
            </a:lvl4pPr>
            <a:lvl5pPr>
              <a:defRPr lang="en-US" sz="1400" dirty="0"/>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427098020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Agenda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userDrawn="1"/>
        </p:nvSpPr>
        <p:spPr bwMode="auto">
          <a:xfrm>
            <a:off x="0" y="0"/>
            <a:ext cx="3554413" cy="6858000"/>
          </a:xfrm>
          <a:prstGeom prst="rect">
            <a:avLst/>
          </a:prstGeom>
          <a:solidFill>
            <a:srgbClr val="07641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588263" y="3096602"/>
            <a:ext cx="2372425" cy="664797"/>
          </a:xfr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chemeClr val="bg1"/>
                </a:solidFill>
                <a:effectLst/>
                <a:latin typeface="+mn-lt"/>
                <a:ea typeface="+mn-ea"/>
                <a:cs typeface="Segoe UI" pitchFamily="34" charset="0"/>
              </a:defRPr>
            </a:lvl1pPr>
          </a:lstStyle>
          <a:p>
            <a:pPr lvl="0">
              <a:lnSpc>
                <a:spcPct val="90000"/>
              </a:lnSpc>
            </a:pPr>
            <a:r>
              <a:rPr lang="en-US"/>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0890475"/>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45745925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24301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3385040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82726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b="1">
                <a:solidFill>
                  <a:schemeClr val="tx2"/>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b="1">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94313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b="1">
                <a:solidFill>
                  <a:schemeClr val="tx2"/>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b="1">
                <a:solidFill>
                  <a:schemeClr val="tx2"/>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63761972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b="1">
                <a:solidFill>
                  <a:schemeClr val="tx2"/>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b="1">
                <a:solidFill>
                  <a:schemeClr val="tx2"/>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b="1">
                <a:solidFill>
                  <a:schemeClr val="tx2"/>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90177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32">
          <p15:clr>
            <a:srgbClr val="5ACBF0"/>
          </p15:clr>
        </p15:guide>
        <p15:guide id="8" pos="4871">
          <p15:clr>
            <a:srgbClr val="5ACBF0"/>
          </p15:clr>
        </p15:guide>
        <p15:guide id="9" pos="5251">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553998"/>
          </a:xfrm>
        </p:spPr>
        <p:txBody>
          <a:bodyPr anchor="t"/>
          <a:lstStyle>
            <a:lvl1pPr marL="0" indent="0">
              <a:spcBef>
                <a:spcPts val="0"/>
              </a:spcBef>
              <a:buNone/>
              <a:defRPr sz="1800" b="1">
                <a:gradFill>
                  <a:gsLst>
                    <a:gs pos="0">
                      <a:srgbClr val="31ACBD"/>
                    </a:gs>
                    <a:gs pos="68000">
                      <a:schemeClr val="tx2"/>
                    </a:gs>
                  </a:gsLst>
                  <a:lin ang="10800000" scaled="1"/>
                </a:gra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553998"/>
          </a:xfrm>
        </p:spPr>
        <p:txBody>
          <a:bodyPr vert="horz" wrap="square" lIns="0" tIns="0" rIns="0" bIns="0" rtlCol="0" anchor="t">
            <a:spAutoFit/>
          </a:bodyPr>
          <a:lstStyle>
            <a:lvl1pPr>
              <a:defRPr lang="en-US" sz="1800" b="1">
                <a:gradFill>
                  <a:gsLst>
                    <a:gs pos="100000">
                      <a:srgbClr val="3EA89B"/>
                    </a:gs>
                    <a:gs pos="0">
                      <a:srgbClr val="225B62"/>
                    </a:gs>
                  </a:gsLst>
                  <a:lin ang="10800000" scaled="1"/>
                </a:gradFill>
                <a:latin typeface="+mj-lt"/>
              </a:defRPr>
            </a:lvl1pPr>
          </a:lstStyle>
          <a:p>
            <a:pPr marL="0" lvl="0" indent="0">
              <a:spcBef>
                <a:spcPts val="0"/>
              </a:spcBef>
              <a:buNone/>
            </a:pPr>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553998"/>
          </a:xfrm>
        </p:spPr>
        <p:txBody>
          <a:bodyPr vert="horz" wrap="square" lIns="0" tIns="0" rIns="0" bIns="0" rtlCol="0" anchor="t">
            <a:spAutoFit/>
          </a:bodyPr>
          <a:lstStyle>
            <a:lvl1pPr>
              <a:defRPr lang="en-US" sz="1800" b="1" dirty="0">
                <a:gradFill>
                  <a:gsLst>
                    <a:gs pos="0">
                      <a:srgbClr val="F4364C"/>
                    </a:gs>
                    <a:gs pos="68000">
                      <a:srgbClr val="C03BC4"/>
                    </a:gs>
                  </a:gsLst>
                  <a:lin ang="10800000" scaled="1"/>
                </a:gradFill>
                <a:latin typeface="+mj-lt"/>
              </a:defRPr>
            </a:lvl1pPr>
          </a:lstStyle>
          <a:p>
            <a:pPr marL="0" lvl="0" indent="0">
              <a:spcBef>
                <a:spcPts val="0"/>
              </a:spcBef>
              <a:buNone/>
            </a:pPr>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553998"/>
          </a:xfrm>
        </p:spPr>
        <p:txBody>
          <a:bodyPr vert="horz" wrap="square" lIns="0" tIns="0" rIns="0" bIns="0" rtlCol="0" anchor="t">
            <a:spAutoFit/>
          </a:bodyPr>
          <a:lstStyle>
            <a:lvl1pPr>
              <a:defRPr lang="en-US" sz="1800" b="1">
                <a:gradFill>
                  <a:gsLst>
                    <a:gs pos="0">
                      <a:srgbClr val="FF9318"/>
                    </a:gs>
                    <a:gs pos="44000">
                      <a:srgbClr val="FF5C39"/>
                    </a:gs>
                  </a:gsLst>
                  <a:lin ang="10800000" scaled="1"/>
                </a:gradFill>
                <a:latin typeface="+mj-lt"/>
              </a:defRPr>
            </a:lvl1pPr>
          </a:lstStyle>
          <a:p>
            <a:pPr marL="0" lvl="0" indent="0">
              <a:spcBef>
                <a:spcPts val="0"/>
              </a:spcBef>
              <a:buNone/>
            </a:pPr>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716539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b="1">
                <a:solidFill>
                  <a:schemeClr val="tx2"/>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b="1">
                <a:solidFill>
                  <a:schemeClr val="tx2"/>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b="1">
                <a:solidFill>
                  <a:schemeClr val="tx2"/>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b="1">
                <a:solidFill>
                  <a:schemeClr val="tx2"/>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b="1">
                <a:solidFill>
                  <a:schemeClr val="tx2"/>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002001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16754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3554413" cy="6858000"/>
          </a:xfrm>
          <a:prstGeom prst="rect">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588263" y="3096602"/>
            <a:ext cx="2372425" cy="664797"/>
          </a:xfr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chemeClr val="bg1"/>
                </a:solidFill>
                <a:effectLst/>
                <a:latin typeface="+mn-lt"/>
                <a:ea typeface="+mn-ea"/>
                <a:cs typeface="Segoe UI" pitchFamily="34" charset="0"/>
              </a:defRPr>
            </a:lvl1pPr>
          </a:lstStyle>
          <a:p>
            <a:pPr lvl="0">
              <a:lnSpc>
                <a:spcPct val="90000"/>
              </a:lnSpc>
            </a:pPr>
            <a:r>
              <a:rPr lang="en-US"/>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4144963" y="2622626"/>
            <a:ext cx="7458075" cy="1612749"/>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3662785"/>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7040212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5509873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22709534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22440216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gradFill flip="none" rotWithShape="1">
            <a:gsLst>
              <a:gs pos="47706">
                <a:schemeClr val="accent1"/>
              </a:gs>
              <a:gs pos="100000">
                <a:schemeClr val="accent3"/>
              </a:gs>
              <a:gs pos="60000">
                <a:schemeClr val="accent1"/>
              </a:gs>
            </a:gsLst>
            <a:lin ang="18900000" scaled="1"/>
            <a:tileRect/>
          </a:gradFill>
        </p:spPr>
        <p:txBody>
          <a:bodyPr lIns="0" tIns="2377440" rIns="0" anchor="t" anchorCtr="0">
            <a:noAutofit/>
          </a:bodyPr>
          <a:lstStyle>
            <a:lvl1pPr marL="0" indent="0" algn="ctr">
              <a:lnSpc>
                <a:spcPct val="100000"/>
              </a:lnSpc>
              <a:buNone/>
              <a:defRPr sz="14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153935969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hoto full bleed lower title">
    <p:bg>
      <p:bgRef idx="1001">
        <a:schemeClr val="bg1"/>
      </p:bgRef>
    </p:bg>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chemeClr val="tx1"/>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9" name="TextBox 8">
            <a:extLst>
              <a:ext uri="{FF2B5EF4-FFF2-40B4-BE49-F238E27FC236}">
                <a16:creationId xmlns:a16="http://schemas.microsoft.com/office/drawing/2014/main" id="{7609554D-CD2C-F836-9A2C-88CABE57658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68566022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gradFill>
            <a:gsLst>
              <a:gs pos="100000">
                <a:schemeClr val="accent3"/>
              </a:gs>
              <a:gs pos="8000">
                <a:schemeClr val="accent1"/>
              </a:gs>
            </a:gsLst>
            <a:lin ang="18900000" scaled="1"/>
          </a:gradFill>
        </p:spPr>
        <p:txBody>
          <a:bodyPr wrap="none" bIns="1554480" anchor="ctr">
            <a:noAutofit/>
          </a:bodyPr>
          <a:lstStyle>
            <a:lvl1pPr marL="0" indent="0" algn="ctr">
              <a:buNone/>
              <a:defRPr sz="1400" b="1">
                <a:solidFill>
                  <a:schemeClr val="bg1"/>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567474205"/>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gradFill>
            <a:gsLst>
              <a:gs pos="100000">
                <a:schemeClr val="accent3"/>
              </a:gs>
              <a:gs pos="8000">
                <a:schemeClr val="accent1"/>
              </a:gs>
            </a:gsLst>
            <a:lin ang="18900000" scaled="1"/>
          </a:gradFill>
        </p:spPr>
        <p:txBody>
          <a:bodyPr wrap="none" bIns="1554480" anchor="ctr">
            <a:noAutofit/>
          </a:bodyPr>
          <a:lstStyle>
            <a:lvl1pPr marL="0" indent="0" algn="ctr">
              <a:buNone/>
              <a:defRPr sz="1400" b="1">
                <a:solidFill>
                  <a:schemeClr val="bg1"/>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57888439"/>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gradFill>
            <a:gsLst>
              <a:gs pos="100000">
                <a:schemeClr val="accent3"/>
              </a:gs>
              <a:gs pos="8000">
                <a:schemeClr val="accent1"/>
              </a:gs>
            </a:gsLst>
            <a:lin ang="18900000" scaled="1"/>
          </a:gradFill>
        </p:spPr>
        <p:txBody>
          <a:bodyPr vert="horz" wrap="square" lIns="0" tIns="1280160" rIns="0" bIns="0" rtlCol="0" anchor="t" anchorCtr="0">
            <a:noAutofit/>
          </a:bodyPr>
          <a:lstStyle>
            <a:lvl1pPr marL="0" indent="0" algn="ctr">
              <a:buNone/>
              <a:defRPr lang="en-US" sz="14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7965427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gradFill>
            <a:gsLst>
              <a:gs pos="100000">
                <a:schemeClr val="accent3"/>
              </a:gs>
              <a:gs pos="8000">
                <a:schemeClr val="accent1"/>
              </a:gs>
            </a:gsLst>
            <a:lin ang="18900000" scaled="1"/>
          </a:gradFill>
        </p:spPr>
        <p:txBody>
          <a:bodyPr vert="horz" wrap="square" lIns="0" tIns="1371600" rIns="0" bIns="0" rtlCol="0" anchor="t" anchorCtr="0">
            <a:noAutofit/>
          </a:bodyPr>
          <a:lstStyle>
            <a:lvl1pPr marL="0" indent="0" algn="ctr">
              <a:buNone/>
              <a:defRPr lang="en-US" sz="14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234080978"/>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7024"/>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29999205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90429767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312">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44803840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extLst>
                <a:ext uri="{96DAC541-7B7A-43D3-8B79-37D633B846F1}">
                  <asvg:svgBlip xmlns:asvg="http://schemas.microsoft.com/office/drawing/2016/SVG/main" r:embed="rId6"/>
                </a:ext>
              </a:extLst>
            </a:blip>
            <a:stretch>
              <a:fillRect/>
            </a:stretch>
          </a:blip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77551033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gradFill>
            <a:gsLst>
              <a:gs pos="100000">
                <a:schemeClr val="accent3"/>
              </a:gs>
              <a:gs pos="8000">
                <a:schemeClr val="accent1"/>
              </a:gs>
            </a:gsLst>
            <a:lin ang="18900000" scaled="1"/>
          </a:gradFill>
        </p:spPr>
        <p:txBody>
          <a:bodyPr lIns="0" tIns="0" rIns="0" bIns="731520" anchor="ctr" anchorCtr="0">
            <a:noAutofit/>
          </a:bodyPr>
          <a:lstStyle>
            <a:lvl1pPr marL="0" indent="0" algn="ctr">
              <a:lnSpc>
                <a:spcPct val="100000"/>
              </a:lnSpc>
              <a:buNone/>
              <a:defRPr sz="8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gradFill>
            <a:gsLst>
              <a:gs pos="100000">
                <a:srgbClr val="FFB900"/>
              </a:gs>
              <a:gs pos="0">
                <a:srgbClr val="FFB3BB"/>
              </a:gs>
            </a:gsLst>
            <a:lin ang="18900000" scaled="1"/>
          </a:grad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89874977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gradFill>
            <a:gsLst>
              <a:gs pos="100000">
                <a:schemeClr val="accent3"/>
              </a:gs>
              <a:gs pos="8000">
                <a:schemeClr val="accent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gradFill>
            <a:gsLst>
              <a:gs pos="100000">
                <a:srgbClr val="FFB900"/>
              </a:gs>
              <a:gs pos="0">
                <a:srgbClr val="FFB3BB"/>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gradFill>
            <a:gsLst>
              <a:gs pos="100000">
                <a:srgbClr val="F4364C"/>
              </a:gs>
              <a:gs pos="0">
                <a:srgbClr val="8661C5"/>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17066622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gradFill>
            <a:gsLst>
              <a:gs pos="100000">
                <a:schemeClr val="accent3"/>
              </a:gs>
              <a:gs pos="8000">
                <a:schemeClr val="accent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gradFill>
            <a:gsLst>
              <a:gs pos="100000">
                <a:srgbClr val="FFB900"/>
              </a:gs>
              <a:gs pos="0">
                <a:srgbClr val="FFB3BB"/>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gradFill>
            <a:gsLst>
              <a:gs pos="100000">
                <a:srgbClr val="F4364C"/>
              </a:gs>
              <a:gs pos="0">
                <a:srgbClr val="8661C5"/>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gradFill>
            <a:gsLst>
              <a:gs pos="0">
                <a:srgbClr val="E8E6DF"/>
              </a:gs>
              <a:gs pos="100000">
                <a:srgbClr val="FFA38B"/>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16041181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gradFill>
            <a:gsLst>
              <a:gs pos="100000">
                <a:schemeClr val="accent3"/>
              </a:gs>
              <a:gs pos="8000">
                <a:schemeClr val="accent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gradFill>
            <a:gsLst>
              <a:gs pos="100000">
                <a:srgbClr val="FFB900"/>
              </a:gs>
              <a:gs pos="0">
                <a:srgbClr val="FFB3BB"/>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gradFill>
            <a:gsLst>
              <a:gs pos="100000">
                <a:srgbClr val="F4364C"/>
              </a:gs>
              <a:gs pos="0">
                <a:srgbClr val="8661C5"/>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gradFill>
            <a:gsLst>
              <a:gs pos="0">
                <a:srgbClr val="E8E6DF"/>
              </a:gs>
              <a:gs pos="100000">
                <a:srgbClr val="FFA38B"/>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gradFill>
            <a:gsLst>
              <a:gs pos="0">
                <a:srgbClr val="E8E6DF"/>
              </a:gs>
              <a:gs pos="100000">
                <a:srgbClr val="D4EC8E"/>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136042852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gradFill>
            <a:gsLst>
              <a:gs pos="100000">
                <a:schemeClr val="accent3"/>
              </a:gs>
              <a:gs pos="8000">
                <a:schemeClr val="accent1"/>
              </a:gs>
            </a:gsLst>
            <a:lin ang="18900000" scaled="1"/>
          </a:gradFill>
        </p:spPr>
        <p:txBody>
          <a:bodyPr lIns="0" tIns="0" rIns="0" bIns="59436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gradFill>
            <a:gsLst>
              <a:gs pos="100000">
                <a:srgbClr val="FFB900"/>
              </a:gs>
              <a:gs pos="0">
                <a:srgbClr val="FFB3BB"/>
              </a:gs>
            </a:gsLst>
            <a:lin ang="18900000" scaled="1"/>
          </a:grad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gradFill>
            <a:gsLst>
              <a:gs pos="100000">
                <a:srgbClr val="F4364C"/>
              </a:gs>
              <a:gs pos="0">
                <a:srgbClr val="8661C5"/>
              </a:gs>
            </a:gsLst>
            <a:lin ang="18900000" scaled="1"/>
          </a:gradFill>
        </p:spPr>
        <p:txBody>
          <a:bodyPr lIns="0" tIns="0" rIns="0" bIns="59436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247926116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gradFill>
            <a:gsLst>
              <a:gs pos="100000">
                <a:schemeClr val="accent3"/>
              </a:gs>
              <a:gs pos="8000">
                <a:schemeClr val="accent1"/>
              </a:gs>
            </a:gsLst>
            <a:lin ang="18900000" scaled="1"/>
          </a:gradFill>
        </p:spPr>
        <p:txBody>
          <a:bodyPr lIns="0" tIns="0" rIns="0" bIns="59436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gradFill>
            <a:gsLst>
              <a:gs pos="100000">
                <a:srgbClr val="FFB900"/>
              </a:gs>
              <a:gs pos="0">
                <a:srgbClr val="FFB3BB"/>
              </a:gs>
            </a:gsLst>
            <a:lin ang="18900000" scaled="1"/>
          </a:grad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gradFill>
            <a:gsLst>
              <a:gs pos="100000">
                <a:srgbClr val="F4364C"/>
              </a:gs>
              <a:gs pos="0">
                <a:srgbClr val="8661C5"/>
              </a:gs>
            </a:gsLst>
            <a:lin ang="18900000" scaled="1"/>
          </a:gradFill>
        </p:spPr>
        <p:txBody>
          <a:bodyPr lIns="0" tIns="0" rIns="0" bIns="594360" anchor="ctr" anchorCtr="0">
            <a:noAutofit/>
          </a:bodyPr>
          <a:lstStyle>
            <a:lvl1pPr marL="0" indent="0" algn="ctr">
              <a:lnSpc>
                <a:spcPct val="100000"/>
              </a:lnSpc>
              <a:buNone/>
              <a:defRPr sz="600" b="1">
                <a:solidFill>
                  <a:schemeClr val="bg1"/>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gradFill>
            <a:gsLst>
              <a:gs pos="0">
                <a:srgbClr val="E8E6DF"/>
              </a:gs>
              <a:gs pos="100000">
                <a:srgbClr val="FFA38B"/>
              </a:gs>
            </a:gsLst>
            <a:lin ang="18900000" scaled="1"/>
          </a:grad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37687466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gradFill>
            <a:gsLst>
              <a:gs pos="100000">
                <a:schemeClr val="accent3"/>
              </a:gs>
              <a:gs pos="8000">
                <a:schemeClr val="accent1"/>
              </a:gs>
            </a:gsLst>
            <a:lin ang="18900000" scaled="1"/>
          </a:gradFill>
        </p:spPr>
        <p:txBody>
          <a:bodyPr lIns="0" tIns="0" rIns="0" bIns="594360" anchor="ctr" anchorCtr="0">
            <a:noAutofit/>
          </a:bodyPr>
          <a:lstStyle>
            <a:lvl1pPr marL="0" indent="0" algn="ctr">
              <a:lnSpc>
                <a:spcPct val="100000"/>
              </a:lnSpc>
              <a:buNone/>
              <a:defRPr sz="500" b="1">
                <a:solidFill>
                  <a:schemeClr val="bg1"/>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gradFill>
            <a:gsLst>
              <a:gs pos="100000">
                <a:srgbClr val="FFB900"/>
              </a:gs>
              <a:gs pos="0">
                <a:srgbClr val="FFB3BB"/>
              </a:gs>
            </a:gsLst>
            <a:lin ang="18900000" scaled="1"/>
          </a:grad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gradFill>
            <a:gsLst>
              <a:gs pos="100000">
                <a:srgbClr val="F4364C"/>
              </a:gs>
              <a:gs pos="0">
                <a:srgbClr val="8661C5"/>
              </a:gs>
            </a:gsLst>
            <a:lin ang="18900000" scaled="1"/>
          </a:gradFill>
        </p:spPr>
        <p:txBody>
          <a:bodyPr lIns="0" tIns="0" rIns="0" bIns="594360" anchor="ctr" anchorCtr="0">
            <a:noAutofit/>
          </a:bodyPr>
          <a:lstStyle>
            <a:lvl1pPr marL="0" indent="0" algn="ctr">
              <a:lnSpc>
                <a:spcPct val="100000"/>
              </a:lnSpc>
              <a:buNone/>
              <a:defRPr sz="500" b="1">
                <a:solidFill>
                  <a:schemeClr val="bg1"/>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gradFill>
            <a:gsLst>
              <a:gs pos="0">
                <a:srgbClr val="E8E6DF"/>
              </a:gs>
              <a:gs pos="100000">
                <a:srgbClr val="FFA38B"/>
              </a:gs>
            </a:gsLst>
            <a:lin ang="18900000" scaled="1"/>
          </a:grad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gradFill>
            <a:gsLst>
              <a:gs pos="0">
                <a:srgbClr val="E8E6DF"/>
              </a:gs>
              <a:gs pos="100000">
                <a:srgbClr val="D4EC8E"/>
              </a:gs>
            </a:gsLst>
            <a:lin ang="18900000" scaled="1"/>
          </a:grad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401890753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867024"/>
            <a:ext cx="9144000" cy="664797"/>
          </a:xfrm>
          <a:noFill/>
        </p:spPr>
        <p:txBody>
          <a:bodyPr lIns="0" tIns="0" rIns="0" bIns="0" anchor="b" anchorCtr="0">
            <a:spAutoFit/>
          </a:bodyPr>
          <a:lst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782676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1"/>
            <a:ext cx="3182027" cy="3959217"/>
          </a:xfrm>
        </p:spPr>
        <p:txBody>
          <a:bodyPr anchor="t"/>
          <a:lstStyle>
            <a:lvl1pPr>
              <a:defRPr>
                <a:solidFill>
                  <a:schemeClr val="tx2"/>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45306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A3A3A3"/>
                </a:solidFill>
                <a:effectLst/>
                <a:uLnTx/>
                <a:uFillTx/>
                <a:latin typeface="Segoe Sans Text"/>
                <a:ea typeface="+mn-ea"/>
                <a:cs typeface="+mn-cs"/>
              </a:rPr>
              <a:t>ELT layout</a:t>
            </a:r>
          </a:p>
        </p:txBody>
      </p:sp>
    </p:spTree>
    <p:extLst>
      <p:ext uri="{BB962C8B-B14F-4D97-AF65-F5344CB8AC3E}">
        <p14:creationId xmlns:p14="http://schemas.microsoft.com/office/powerpoint/2010/main" val="350816163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5163390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50047395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2"/>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6136823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2"/>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5165050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2"/>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404227700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vert="horz" wrap="square" lIns="0" tIns="0" rIns="0" bIns="0" rtlCol="0" anchor="b" anchorCtr="0">
            <a:spAutoFit/>
          </a:bodyPr>
          <a:lstStyle>
            <a:lvl1pPr>
              <a:defRPr lang="en-US" sz="4000" dirty="0"/>
            </a:lvl1pPr>
          </a:lstStyle>
          <a:p>
            <a:pPr lvl="0">
              <a:lnSpc>
                <a:spcPct val="90000"/>
              </a:lnSpc>
            </a:pPr>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2374159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ction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vert="horz" wrap="square" lIns="0" tIns="0" rIns="0" bIns="0" rtlCol="0" anchor="b" anchorCtr="0">
            <a:spAutoFit/>
          </a:bodyPr>
          <a:lstStyle>
            <a:lvl1pPr>
              <a:defRPr lang="en-US" sz="4000" b="0" dirty="0">
                <a:latin typeface="+mj-lt"/>
              </a:defRPr>
            </a:lvl1pPr>
          </a:lstStyle>
          <a:p>
            <a:pPr lvl="0">
              <a:lnSpc>
                <a:spcPct val="90000"/>
              </a:lnSpc>
            </a:pPr>
            <a:r>
              <a:rPr lang="en-US"/>
              <a:t>Section title</a:t>
            </a:r>
          </a:p>
        </p:txBody>
      </p:sp>
    </p:spTree>
    <p:extLst>
      <p:ext uri="{BB962C8B-B14F-4D97-AF65-F5344CB8AC3E}">
        <p14:creationId xmlns:p14="http://schemas.microsoft.com/office/powerpoint/2010/main" val="42873162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Section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vert="horz" wrap="square" lIns="0" tIns="0" rIns="0" bIns="0" rtlCol="0" anchor="b" anchorCtr="0">
            <a:spAutoFit/>
          </a:bodyPr>
          <a:lstStyle>
            <a:lvl1pPr>
              <a:defRPr lang="en-US" sz="4000" b="0" dirty="0">
                <a:solidFill>
                  <a:schemeClr val="bg1"/>
                </a:solidFill>
                <a:latin typeface="+mj-lt"/>
              </a:defRPr>
            </a:lvl1pPr>
          </a:lstStyle>
          <a:p>
            <a:pPr lvl="0">
              <a:lnSpc>
                <a:spcPct val="90000"/>
              </a:lnSpc>
            </a:pPr>
            <a:r>
              <a:rPr lang="en-US"/>
              <a:t>Section title</a:t>
            </a:r>
          </a:p>
        </p:txBody>
      </p:sp>
    </p:spTree>
    <p:extLst>
      <p:ext uri="{BB962C8B-B14F-4D97-AF65-F5344CB8AC3E}">
        <p14:creationId xmlns:p14="http://schemas.microsoft.com/office/powerpoint/2010/main" val="13767403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73.xml"/><Relationship Id="rId21" Type="http://schemas.openxmlformats.org/officeDocument/2006/relationships/slideLayout" Target="../slideLayouts/slideLayout68.xml"/><Relationship Id="rId42" Type="http://schemas.openxmlformats.org/officeDocument/2006/relationships/slideLayout" Target="../slideLayouts/slideLayout89.xml"/><Relationship Id="rId47" Type="http://schemas.openxmlformats.org/officeDocument/2006/relationships/slideLayout" Target="../slideLayouts/slideLayout94.xml"/><Relationship Id="rId63" Type="http://schemas.openxmlformats.org/officeDocument/2006/relationships/slideLayout" Target="../slideLayouts/slideLayout110.xml"/><Relationship Id="rId68" Type="http://schemas.openxmlformats.org/officeDocument/2006/relationships/slideLayout" Target="../slideLayouts/slideLayout115.xml"/><Relationship Id="rId16" Type="http://schemas.openxmlformats.org/officeDocument/2006/relationships/slideLayout" Target="../slideLayouts/slideLayout63.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32" Type="http://schemas.openxmlformats.org/officeDocument/2006/relationships/slideLayout" Target="../slideLayouts/slideLayout79.xml"/><Relationship Id="rId37" Type="http://schemas.openxmlformats.org/officeDocument/2006/relationships/slideLayout" Target="../slideLayouts/slideLayout84.xml"/><Relationship Id="rId40" Type="http://schemas.openxmlformats.org/officeDocument/2006/relationships/slideLayout" Target="../slideLayouts/slideLayout87.xml"/><Relationship Id="rId45" Type="http://schemas.openxmlformats.org/officeDocument/2006/relationships/slideLayout" Target="../slideLayouts/slideLayout92.xml"/><Relationship Id="rId53" Type="http://schemas.openxmlformats.org/officeDocument/2006/relationships/slideLayout" Target="../slideLayouts/slideLayout100.xml"/><Relationship Id="rId58" Type="http://schemas.openxmlformats.org/officeDocument/2006/relationships/slideLayout" Target="../slideLayouts/slideLayout105.xml"/><Relationship Id="rId66" Type="http://schemas.openxmlformats.org/officeDocument/2006/relationships/slideLayout" Target="../slideLayouts/slideLayout113.xml"/><Relationship Id="rId74" Type="http://schemas.openxmlformats.org/officeDocument/2006/relationships/slideLayout" Target="../slideLayouts/slideLayout121.xml"/><Relationship Id="rId5" Type="http://schemas.openxmlformats.org/officeDocument/2006/relationships/slideLayout" Target="../slideLayouts/slideLayout52.xml"/><Relationship Id="rId61" Type="http://schemas.openxmlformats.org/officeDocument/2006/relationships/slideLayout" Target="../slideLayouts/slideLayout108.xml"/><Relationship Id="rId19" Type="http://schemas.openxmlformats.org/officeDocument/2006/relationships/slideLayout" Target="../slideLayouts/slideLayout6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slideLayout" Target="../slideLayouts/slideLayout77.xml"/><Relationship Id="rId35" Type="http://schemas.openxmlformats.org/officeDocument/2006/relationships/slideLayout" Target="../slideLayouts/slideLayout82.xml"/><Relationship Id="rId43" Type="http://schemas.openxmlformats.org/officeDocument/2006/relationships/slideLayout" Target="../slideLayouts/slideLayout90.xml"/><Relationship Id="rId48" Type="http://schemas.openxmlformats.org/officeDocument/2006/relationships/slideLayout" Target="../slideLayouts/slideLayout95.xml"/><Relationship Id="rId56" Type="http://schemas.openxmlformats.org/officeDocument/2006/relationships/slideLayout" Target="../slideLayouts/slideLayout103.xml"/><Relationship Id="rId64" Type="http://schemas.openxmlformats.org/officeDocument/2006/relationships/slideLayout" Target="../slideLayouts/slideLayout111.xml"/><Relationship Id="rId69" Type="http://schemas.openxmlformats.org/officeDocument/2006/relationships/slideLayout" Target="../slideLayouts/slideLayout116.xml"/><Relationship Id="rId77" Type="http://schemas.openxmlformats.org/officeDocument/2006/relationships/image" Target="../media/image1.png"/><Relationship Id="rId8" Type="http://schemas.openxmlformats.org/officeDocument/2006/relationships/slideLayout" Target="../slideLayouts/slideLayout55.xml"/><Relationship Id="rId51" Type="http://schemas.openxmlformats.org/officeDocument/2006/relationships/slideLayout" Target="../slideLayouts/slideLayout98.xml"/><Relationship Id="rId72" Type="http://schemas.openxmlformats.org/officeDocument/2006/relationships/slideLayout" Target="../slideLayouts/slideLayout119.xml"/><Relationship Id="rId3" Type="http://schemas.openxmlformats.org/officeDocument/2006/relationships/slideLayout" Target="../slideLayouts/slideLayout50.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33" Type="http://schemas.openxmlformats.org/officeDocument/2006/relationships/slideLayout" Target="../slideLayouts/slideLayout80.xml"/><Relationship Id="rId38" Type="http://schemas.openxmlformats.org/officeDocument/2006/relationships/slideLayout" Target="../slideLayouts/slideLayout85.xml"/><Relationship Id="rId46" Type="http://schemas.openxmlformats.org/officeDocument/2006/relationships/slideLayout" Target="../slideLayouts/slideLayout93.xml"/><Relationship Id="rId59" Type="http://schemas.openxmlformats.org/officeDocument/2006/relationships/slideLayout" Target="../slideLayouts/slideLayout106.xml"/><Relationship Id="rId67" Type="http://schemas.openxmlformats.org/officeDocument/2006/relationships/slideLayout" Target="../slideLayouts/slideLayout114.xml"/><Relationship Id="rId20" Type="http://schemas.openxmlformats.org/officeDocument/2006/relationships/slideLayout" Target="../slideLayouts/slideLayout67.xml"/><Relationship Id="rId41" Type="http://schemas.openxmlformats.org/officeDocument/2006/relationships/slideLayout" Target="../slideLayouts/slideLayout88.xml"/><Relationship Id="rId54" Type="http://schemas.openxmlformats.org/officeDocument/2006/relationships/slideLayout" Target="../slideLayouts/slideLayout101.xml"/><Relationship Id="rId62" Type="http://schemas.openxmlformats.org/officeDocument/2006/relationships/slideLayout" Target="../slideLayouts/slideLayout109.xml"/><Relationship Id="rId70" Type="http://schemas.openxmlformats.org/officeDocument/2006/relationships/slideLayout" Target="../slideLayouts/slideLayout117.xml"/><Relationship Id="rId75" Type="http://schemas.openxmlformats.org/officeDocument/2006/relationships/slideLayout" Target="../slideLayouts/slideLayout122.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36" Type="http://schemas.openxmlformats.org/officeDocument/2006/relationships/slideLayout" Target="../slideLayouts/slideLayout83.xml"/><Relationship Id="rId49" Type="http://schemas.openxmlformats.org/officeDocument/2006/relationships/slideLayout" Target="../slideLayouts/slideLayout96.xml"/><Relationship Id="rId57" Type="http://schemas.openxmlformats.org/officeDocument/2006/relationships/slideLayout" Target="../slideLayouts/slideLayout104.xml"/><Relationship Id="rId10" Type="http://schemas.openxmlformats.org/officeDocument/2006/relationships/slideLayout" Target="../slideLayouts/slideLayout57.xml"/><Relationship Id="rId31" Type="http://schemas.openxmlformats.org/officeDocument/2006/relationships/slideLayout" Target="../slideLayouts/slideLayout78.xml"/><Relationship Id="rId44" Type="http://schemas.openxmlformats.org/officeDocument/2006/relationships/slideLayout" Target="../slideLayouts/slideLayout91.xml"/><Relationship Id="rId52" Type="http://schemas.openxmlformats.org/officeDocument/2006/relationships/slideLayout" Target="../slideLayouts/slideLayout99.xml"/><Relationship Id="rId60" Type="http://schemas.openxmlformats.org/officeDocument/2006/relationships/slideLayout" Target="../slideLayouts/slideLayout107.xml"/><Relationship Id="rId65" Type="http://schemas.openxmlformats.org/officeDocument/2006/relationships/slideLayout" Target="../slideLayouts/slideLayout112.xml"/><Relationship Id="rId73" Type="http://schemas.openxmlformats.org/officeDocument/2006/relationships/slideLayout" Target="../slideLayouts/slideLayout120.xml"/><Relationship Id="rId78" Type="http://schemas.openxmlformats.org/officeDocument/2006/relationships/image" Target="../media/image2.svg"/><Relationship Id="rId4" Type="http://schemas.openxmlformats.org/officeDocument/2006/relationships/slideLayout" Target="../slideLayouts/slideLayout51.xml"/><Relationship Id="rId9" Type="http://schemas.openxmlformats.org/officeDocument/2006/relationships/slideLayout" Target="../slideLayouts/slideLayout56.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9" Type="http://schemas.openxmlformats.org/officeDocument/2006/relationships/slideLayout" Target="../slideLayouts/slideLayout86.xml"/><Relationship Id="rId34" Type="http://schemas.openxmlformats.org/officeDocument/2006/relationships/slideLayout" Target="../slideLayouts/slideLayout81.xml"/><Relationship Id="rId50" Type="http://schemas.openxmlformats.org/officeDocument/2006/relationships/slideLayout" Target="../slideLayouts/slideLayout97.xml"/><Relationship Id="rId55" Type="http://schemas.openxmlformats.org/officeDocument/2006/relationships/slideLayout" Target="../slideLayouts/slideLayout102.xml"/><Relationship Id="rId76" Type="http://schemas.openxmlformats.org/officeDocument/2006/relationships/theme" Target="../theme/theme2.xml"/><Relationship Id="rId7" Type="http://schemas.openxmlformats.org/officeDocument/2006/relationships/slideLayout" Target="../slideLayouts/slideLayout54.xml"/><Relationship Id="rId71" Type="http://schemas.openxmlformats.org/officeDocument/2006/relationships/slideLayout" Target="../slideLayouts/slideLayout118.xml"/><Relationship Id="rId2" Type="http://schemas.openxmlformats.org/officeDocument/2006/relationships/slideLayout" Target="../slideLayouts/slideLayout49.xml"/><Relationship Id="rId29" Type="http://schemas.openxmlformats.org/officeDocument/2006/relationships/slideLayout" Target="../slideLayouts/slideLayout7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35.xml"/><Relationship Id="rId18" Type="http://schemas.openxmlformats.org/officeDocument/2006/relationships/slideLayout" Target="../slideLayouts/slideLayout140.xml"/><Relationship Id="rId26" Type="http://schemas.openxmlformats.org/officeDocument/2006/relationships/slideLayout" Target="../slideLayouts/slideLayout148.xml"/><Relationship Id="rId39" Type="http://schemas.openxmlformats.org/officeDocument/2006/relationships/slideLayout" Target="../slideLayouts/slideLayout161.xml"/><Relationship Id="rId21" Type="http://schemas.openxmlformats.org/officeDocument/2006/relationships/slideLayout" Target="../slideLayouts/slideLayout143.xml"/><Relationship Id="rId34" Type="http://schemas.openxmlformats.org/officeDocument/2006/relationships/slideLayout" Target="../slideLayouts/slideLayout156.xml"/><Relationship Id="rId42" Type="http://schemas.openxmlformats.org/officeDocument/2006/relationships/slideLayout" Target="../slideLayouts/slideLayout164.xml"/><Relationship Id="rId47" Type="http://schemas.openxmlformats.org/officeDocument/2006/relationships/slideLayout" Target="../slideLayouts/slideLayout169.xml"/><Relationship Id="rId50" Type="http://schemas.openxmlformats.org/officeDocument/2006/relationships/slideLayout" Target="../slideLayouts/slideLayout172.xml"/><Relationship Id="rId55" Type="http://schemas.openxmlformats.org/officeDocument/2006/relationships/image" Target="../media/image2.svg"/><Relationship Id="rId7" Type="http://schemas.openxmlformats.org/officeDocument/2006/relationships/slideLayout" Target="../slideLayouts/slideLayout129.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29" Type="http://schemas.openxmlformats.org/officeDocument/2006/relationships/slideLayout" Target="../slideLayouts/slideLayout151.xml"/><Relationship Id="rId11" Type="http://schemas.openxmlformats.org/officeDocument/2006/relationships/slideLayout" Target="../slideLayouts/slideLayout133.xml"/><Relationship Id="rId24" Type="http://schemas.openxmlformats.org/officeDocument/2006/relationships/slideLayout" Target="../slideLayouts/slideLayout146.xml"/><Relationship Id="rId32" Type="http://schemas.openxmlformats.org/officeDocument/2006/relationships/slideLayout" Target="../slideLayouts/slideLayout154.xml"/><Relationship Id="rId37" Type="http://schemas.openxmlformats.org/officeDocument/2006/relationships/slideLayout" Target="../slideLayouts/slideLayout159.xml"/><Relationship Id="rId40" Type="http://schemas.openxmlformats.org/officeDocument/2006/relationships/slideLayout" Target="../slideLayouts/slideLayout162.xml"/><Relationship Id="rId45" Type="http://schemas.openxmlformats.org/officeDocument/2006/relationships/slideLayout" Target="../slideLayouts/slideLayout167.xml"/><Relationship Id="rId53" Type="http://schemas.openxmlformats.org/officeDocument/2006/relationships/theme" Target="../theme/theme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19" Type="http://schemas.openxmlformats.org/officeDocument/2006/relationships/slideLayout" Target="../slideLayouts/slideLayout141.xml"/><Relationship Id="rId31" Type="http://schemas.openxmlformats.org/officeDocument/2006/relationships/slideLayout" Target="../slideLayouts/slideLayout153.xml"/><Relationship Id="rId44" Type="http://schemas.openxmlformats.org/officeDocument/2006/relationships/slideLayout" Target="../slideLayouts/slideLayout166.xml"/><Relationship Id="rId52" Type="http://schemas.openxmlformats.org/officeDocument/2006/relationships/slideLayout" Target="../slideLayouts/slideLayout174.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 Id="rId22" Type="http://schemas.openxmlformats.org/officeDocument/2006/relationships/slideLayout" Target="../slideLayouts/slideLayout144.xml"/><Relationship Id="rId27" Type="http://schemas.openxmlformats.org/officeDocument/2006/relationships/slideLayout" Target="../slideLayouts/slideLayout149.xml"/><Relationship Id="rId30" Type="http://schemas.openxmlformats.org/officeDocument/2006/relationships/slideLayout" Target="../slideLayouts/slideLayout152.xml"/><Relationship Id="rId35" Type="http://schemas.openxmlformats.org/officeDocument/2006/relationships/slideLayout" Target="../slideLayouts/slideLayout157.xml"/><Relationship Id="rId43" Type="http://schemas.openxmlformats.org/officeDocument/2006/relationships/slideLayout" Target="../slideLayouts/slideLayout165.xml"/><Relationship Id="rId48" Type="http://schemas.openxmlformats.org/officeDocument/2006/relationships/slideLayout" Target="../slideLayouts/slideLayout170.xml"/><Relationship Id="rId8" Type="http://schemas.openxmlformats.org/officeDocument/2006/relationships/slideLayout" Target="../slideLayouts/slideLayout130.xml"/><Relationship Id="rId51" Type="http://schemas.openxmlformats.org/officeDocument/2006/relationships/slideLayout" Target="../slideLayouts/slideLayout173.xml"/><Relationship Id="rId3" Type="http://schemas.openxmlformats.org/officeDocument/2006/relationships/slideLayout" Target="../slideLayouts/slideLayout125.xml"/><Relationship Id="rId12" Type="http://schemas.openxmlformats.org/officeDocument/2006/relationships/slideLayout" Target="../slideLayouts/slideLayout134.xml"/><Relationship Id="rId17" Type="http://schemas.openxmlformats.org/officeDocument/2006/relationships/slideLayout" Target="../slideLayouts/slideLayout139.xml"/><Relationship Id="rId25" Type="http://schemas.openxmlformats.org/officeDocument/2006/relationships/slideLayout" Target="../slideLayouts/slideLayout147.xml"/><Relationship Id="rId33" Type="http://schemas.openxmlformats.org/officeDocument/2006/relationships/slideLayout" Target="../slideLayouts/slideLayout155.xml"/><Relationship Id="rId38" Type="http://schemas.openxmlformats.org/officeDocument/2006/relationships/slideLayout" Target="../slideLayouts/slideLayout160.xml"/><Relationship Id="rId46" Type="http://schemas.openxmlformats.org/officeDocument/2006/relationships/slideLayout" Target="../slideLayouts/slideLayout168.xml"/><Relationship Id="rId20" Type="http://schemas.openxmlformats.org/officeDocument/2006/relationships/slideLayout" Target="../slideLayouts/slideLayout142.xml"/><Relationship Id="rId41" Type="http://schemas.openxmlformats.org/officeDocument/2006/relationships/slideLayout" Target="../slideLayouts/slideLayout163.xml"/><Relationship Id="rId54" Type="http://schemas.openxmlformats.org/officeDocument/2006/relationships/image" Target="../media/image1.png"/><Relationship Id="rId1" Type="http://schemas.openxmlformats.org/officeDocument/2006/relationships/slideLayout" Target="../slideLayouts/slideLayout123.xml"/><Relationship Id="rId6" Type="http://schemas.openxmlformats.org/officeDocument/2006/relationships/slideLayout" Target="../slideLayouts/slideLayout128.xml"/><Relationship Id="rId15" Type="http://schemas.openxmlformats.org/officeDocument/2006/relationships/slideLayout" Target="../slideLayouts/slideLayout137.xml"/><Relationship Id="rId23" Type="http://schemas.openxmlformats.org/officeDocument/2006/relationships/slideLayout" Target="../slideLayouts/slideLayout145.xml"/><Relationship Id="rId28" Type="http://schemas.openxmlformats.org/officeDocument/2006/relationships/slideLayout" Target="../slideLayouts/slideLayout150.xml"/><Relationship Id="rId36" Type="http://schemas.openxmlformats.org/officeDocument/2006/relationships/slideLayout" Target="../slideLayouts/slideLayout158.xml"/><Relationship Id="rId49" Type="http://schemas.openxmlformats.org/officeDocument/2006/relationships/slideLayout" Target="../slideLayouts/slideLayout1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49">
            <a:extLst>
              <a:ext uri="{96DAC541-7B7A-43D3-8B79-37D633B846F1}">
                <asvg:svgBlip xmlns:asvg="http://schemas.microsoft.com/office/drawing/2016/SVG/main" r:embed="rId50"/>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20552693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Sans Text"/>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Sans Text"/>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7">
            <a:extLst>
              <a:ext uri="{96DAC541-7B7A-43D3-8B79-37D633B846F1}">
                <asvg:svgBlip xmlns:asvg="http://schemas.microsoft.com/office/drawing/2016/SVG/main" r:embed="rId78"/>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69514673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4" r:id="rId33"/>
    <p:sldLayoutId id="2147483755" r:id="rId34"/>
    <p:sldLayoutId id="2147483756" r:id="rId35"/>
    <p:sldLayoutId id="2147483757" r:id="rId36"/>
    <p:sldLayoutId id="2147483758" r:id="rId37"/>
    <p:sldLayoutId id="2147483759" r:id="rId38"/>
    <p:sldLayoutId id="2147483760" r:id="rId39"/>
    <p:sldLayoutId id="2147483761" r:id="rId40"/>
    <p:sldLayoutId id="2147483762" r:id="rId41"/>
    <p:sldLayoutId id="2147483763" r:id="rId42"/>
    <p:sldLayoutId id="2147483764" r:id="rId43"/>
    <p:sldLayoutId id="2147483765" r:id="rId44"/>
    <p:sldLayoutId id="2147483766" r:id="rId45"/>
    <p:sldLayoutId id="2147483767" r:id="rId46"/>
    <p:sldLayoutId id="2147483768" r:id="rId47"/>
    <p:sldLayoutId id="2147483769" r:id="rId48"/>
    <p:sldLayoutId id="2147483770" r:id="rId49"/>
    <p:sldLayoutId id="2147483771" r:id="rId50"/>
    <p:sldLayoutId id="2147483772" r:id="rId51"/>
    <p:sldLayoutId id="2147483773" r:id="rId52"/>
    <p:sldLayoutId id="2147483774" r:id="rId53"/>
    <p:sldLayoutId id="2147483775" r:id="rId54"/>
    <p:sldLayoutId id="2147483776" r:id="rId55"/>
    <p:sldLayoutId id="2147483777" r:id="rId56"/>
    <p:sldLayoutId id="2147483778" r:id="rId57"/>
    <p:sldLayoutId id="2147483779" r:id="rId58"/>
    <p:sldLayoutId id="2147483780" r:id="rId59"/>
    <p:sldLayoutId id="2147483781" r:id="rId60"/>
    <p:sldLayoutId id="2147483782" r:id="rId61"/>
    <p:sldLayoutId id="2147483783" r:id="rId62"/>
    <p:sldLayoutId id="2147483784" r:id="rId63"/>
    <p:sldLayoutId id="2147483785" r:id="rId64"/>
    <p:sldLayoutId id="2147483786" r:id="rId65"/>
    <p:sldLayoutId id="2147483787" r:id="rId66"/>
    <p:sldLayoutId id="2147483788" r:id="rId67"/>
    <p:sldLayoutId id="2147483789" r:id="rId68"/>
    <p:sldLayoutId id="2147483790" r:id="rId69"/>
    <p:sldLayoutId id="2147483791" r:id="rId70"/>
    <p:sldLayoutId id="2147483792" r:id="rId71"/>
    <p:sldLayoutId id="2147483793" r:id="rId72"/>
    <p:sldLayoutId id="2147483794" r:id="rId73"/>
    <p:sldLayoutId id="2147483795" r:id="rId74"/>
    <p:sldLayoutId id="2147483796" r:id="rId7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2"/>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4"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1" y="1435505"/>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1"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4">
            <a:extLst>
              <a:ext uri="{96DAC541-7B7A-43D3-8B79-37D633B846F1}">
                <asvg:svgBlip xmlns:asvg="http://schemas.microsoft.com/office/drawing/2016/SVG/main" r:embed="rId55"/>
              </a:ext>
            </a:extLst>
          </a:blip>
          <a:srcRect/>
          <a:stretch/>
        </p:blipFill>
        <p:spPr>
          <a:xfrm rot="5400000">
            <a:off x="9509919" y="2743201"/>
            <a:ext cx="6858000" cy="1371600"/>
          </a:xfrm>
          <a:prstGeom prst="rect">
            <a:avLst/>
          </a:prstGeom>
        </p:spPr>
      </p:pic>
    </p:spTree>
    <p:extLst>
      <p:ext uri="{BB962C8B-B14F-4D97-AF65-F5344CB8AC3E}">
        <p14:creationId xmlns:p14="http://schemas.microsoft.com/office/powerpoint/2010/main" val="3784163817"/>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 id="2147483845" r:id="rId48"/>
    <p:sldLayoutId id="2147483846" r:id="rId49"/>
    <p:sldLayoutId id="2147483847" r:id="rId50"/>
    <p:sldLayoutId id="2147483848" r:id="rId51"/>
    <p:sldLayoutId id="2147483849" r:id="rId52"/>
  </p:sldLayoutIdLst>
  <p:transition>
    <p:fade/>
  </p:transition>
  <p:hf sldNum="0" hdr="0" ftr="0" dt="0"/>
  <p:txStyles>
    <p:titleStyle>
      <a:lvl1pPr algn="l" defTabSz="932462" rtl="0" eaLnBrk="1" latinLnBrk="0" hangingPunct="1">
        <a:lnSpc>
          <a:spcPct val="100000"/>
        </a:lnSpc>
        <a:spcBef>
          <a:spcPct val="0"/>
        </a:spcBef>
        <a:buNone/>
        <a:defRPr lang="en-US" sz="3599" b="0" kern="1200" cap="none" spc="-50" baseline="0" dirty="0" smtClean="0">
          <a:ln w="3175">
            <a:noFill/>
          </a:ln>
          <a:solidFill>
            <a:schemeClr val="tx1"/>
          </a:solidFill>
          <a:effectLst/>
          <a:latin typeface="+mj-lt"/>
          <a:ea typeface="+mn-ea"/>
          <a:cs typeface="Segoe UI" pitchFamily="34" charset="0"/>
        </a:defRPr>
      </a:lvl1pPr>
    </p:titleStyle>
    <p:bodyStyle>
      <a:lvl1pPr marL="228531" marR="0" indent="-228531" algn="l" defTabSz="93246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799" kern="1200" spc="0" baseline="0">
          <a:solidFill>
            <a:schemeClr val="tx1"/>
          </a:solidFill>
          <a:latin typeface="+mn-lt"/>
          <a:ea typeface="+mn-ea"/>
          <a:cs typeface="Segoe UI" panose="020B0502040204020203" pitchFamily="34" charset="0"/>
        </a:defRPr>
      </a:lvl1pPr>
      <a:lvl2pPr marL="457063" marR="0" indent="-228531" algn="l" defTabSz="93246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999" kern="1200" spc="0" baseline="0">
          <a:solidFill>
            <a:schemeClr val="tx1"/>
          </a:solidFill>
          <a:latin typeface="+mn-lt"/>
          <a:ea typeface="+mn-ea"/>
          <a:cs typeface="+mn-cs"/>
        </a:defRPr>
      </a:lvl2pPr>
      <a:lvl3pPr marL="657028" marR="0" indent="-199965" algn="l" defTabSz="93246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710" marR="0" indent="-180921" algn="l" defTabSz="93246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631" marR="0" indent="-168225" algn="l" defTabSz="93246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4270"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503"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734"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966" indent="-233116" algn="l" defTabSz="93246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462" rtl="0" eaLnBrk="1" latinLnBrk="0" hangingPunct="1">
        <a:defRPr sz="1799" kern="1200">
          <a:solidFill>
            <a:schemeClr val="tx1"/>
          </a:solidFill>
          <a:latin typeface="+mn-lt"/>
          <a:ea typeface="+mn-ea"/>
          <a:cs typeface="+mn-cs"/>
        </a:defRPr>
      </a:lvl1pPr>
      <a:lvl2pPr marL="466231" algn="l" defTabSz="932462" rtl="0" eaLnBrk="1" latinLnBrk="0" hangingPunct="1">
        <a:defRPr sz="1799" kern="1200">
          <a:solidFill>
            <a:schemeClr val="tx1"/>
          </a:solidFill>
          <a:latin typeface="+mn-lt"/>
          <a:ea typeface="+mn-ea"/>
          <a:cs typeface="+mn-cs"/>
        </a:defRPr>
      </a:lvl2pPr>
      <a:lvl3pPr marL="932462" algn="l" defTabSz="932462" rtl="0" eaLnBrk="1" latinLnBrk="0" hangingPunct="1">
        <a:defRPr sz="1799" kern="1200">
          <a:solidFill>
            <a:schemeClr val="tx1"/>
          </a:solidFill>
          <a:latin typeface="+mn-lt"/>
          <a:ea typeface="+mn-ea"/>
          <a:cs typeface="+mn-cs"/>
        </a:defRPr>
      </a:lvl3pPr>
      <a:lvl4pPr marL="1398693" algn="l" defTabSz="932462" rtl="0" eaLnBrk="1" latinLnBrk="0" hangingPunct="1">
        <a:defRPr sz="1799" kern="1200">
          <a:solidFill>
            <a:schemeClr val="tx1"/>
          </a:solidFill>
          <a:latin typeface="+mn-lt"/>
          <a:ea typeface="+mn-ea"/>
          <a:cs typeface="+mn-cs"/>
        </a:defRPr>
      </a:lvl4pPr>
      <a:lvl5pPr marL="1864924" algn="l" defTabSz="932462" rtl="0" eaLnBrk="1" latinLnBrk="0" hangingPunct="1">
        <a:defRPr sz="1799" kern="1200">
          <a:solidFill>
            <a:schemeClr val="tx1"/>
          </a:solidFill>
          <a:latin typeface="+mn-lt"/>
          <a:ea typeface="+mn-ea"/>
          <a:cs typeface="+mn-cs"/>
        </a:defRPr>
      </a:lvl5pPr>
      <a:lvl6pPr marL="2331156" algn="l" defTabSz="932462" rtl="0" eaLnBrk="1" latinLnBrk="0" hangingPunct="1">
        <a:defRPr sz="1799" kern="1200">
          <a:solidFill>
            <a:schemeClr val="tx1"/>
          </a:solidFill>
          <a:latin typeface="+mn-lt"/>
          <a:ea typeface="+mn-ea"/>
          <a:cs typeface="+mn-cs"/>
        </a:defRPr>
      </a:lvl6pPr>
      <a:lvl7pPr marL="2797387" algn="l" defTabSz="932462" rtl="0" eaLnBrk="1" latinLnBrk="0" hangingPunct="1">
        <a:defRPr sz="1799" kern="1200">
          <a:solidFill>
            <a:schemeClr val="tx1"/>
          </a:solidFill>
          <a:latin typeface="+mn-lt"/>
          <a:ea typeface="+mn-ea"/>
          <a:cs typeface="+mn-cs"/>
        </a:defRPr>
      </a:lvl7pPr>
      <a:lvl8pPr marL="3263618" algn="l" defTabSz="932462" rtl="0" eaLnBrk="1" latinLnBrk="0" hangingPunct="1">
        <a:defRPr sz="1799" kern="1200">
          <a:solidFill>
            <a:schemeClr val="tx1"/>
          </a:solidFill>
          <a:latin typeface="+mn-lt"/>
          <a:ea typeface="+mn-ea"/>
          <a:cs typeface="+mn-cs"/>
        </a:defRPr>
      </a:lvl8pPr>
      <a:lvl9pPr marL="3729850" algn="l" defTabSz="932462"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9.xml"/></Relationships>
</file>

<file path=ppt/slides/_rels/slide1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hyperlink" Target="https://www.microsoft.com/en-us/worklab/work-trend-index/ai-at-work-is-here-now-comes-the-hard-part" TargetMode="External"/><Relationship Id="rId4" Type="http://schemas.openxmlformats.org/officeDocument/2006/relationships/hyperlink" Target="https://www.microsoft.com/en-us/worklab/ai-impact-at-3-industry-leading-companie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8" Type="http://schemas.openxmlformats.org/officeDocument/2006/relationships/hyperlink" Target="https://www.microsoft.com/en-us/worklab/ai-impact-at-3-industry-leading-companies" TargetMode="External"/><Relationship Id="rId3" Type="http://schemas.openxmlformats.org/officeDocument/2006/relationships/image" Target="../media/image101.png"/><Relationship Id="rId7" Type="http://schemas.openxmlformats.org/officeDocument/2006/relationships/image" Target="../media/image103.gif"/><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hyperlink" Target="https://www.microsoft.com/en-us/microsoft-365/blog/2024/11/19/introducing-copilot-actions-new-agents-and-tools-to-empower-it-teams/" TargetMode="External"/><Relationship Id="rId5" Type="http://schemas.openxmlformats.org/officeDocument/2006/relationships/hyperlink" Target="https://aka.ms/MCSCopilotChat" TargetMode="External"/><Relationship Id="rId4" Type="http://schemas.openxmlformats.org/officeDocument/2006/relationships/image" Target="../media/image102.png"/><Relationship Id="rId9" Type="http://schemas.openxmlformats.org/officeDocument/2006/relationships/hyperlink" Target="https://www.microsoft.com/en-us/microsoft-365/blog/2025/01/15/copilot-for-all-introducing-microsoft-365-copilot-chat/?msockid=2167d00815d36b653ec2c46114606a6b"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5.jpe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hyperlink" Target="https://customers.microsoft.com/en-us/story/1556048751110231136-loreal-consumergoods-windows11" TargetMode="External"/><Relationship Id="rId5" Type="http://schemas.openxmlformats.org/officeDocument/2006/relationships/hyperlink" Target="https://customers.microsoft.com/en-us/story/1799865430485764543-solistica-microsoft-sentinel-travel-and-transportation-en-mexico" TargetMode="External"/><Relationship Id="rId4" Type="http://schemas.openxmlformats.org/officeDocument/2006/relationships/image" Target="../media/image104.jpeg"/></Relationships>
</file>

<file path=ppt/slides/_rels/slide1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hyperlink" Target="https://www.microsoft.com/en-us/security/security-insider/microsoft-digital-defense-report-2023"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hyperlink" Target="https://www.microsoft.com/en-us/security/blog/2024/11/13/microsoft-data-security-index-annual-report-highlights-evolving-generative-ai-security-needs/?msockid=2167d00815d36b653ec2c46114606a6b" TargetMode="External"/><Relationship Id="rId5" Type="http://schemas.openxmlformats.org/officeDocument/2006/relationships/hyperlink" Target="https://clouddamcdnprodep.azureedge.net/gdc/gdckHueRY/original" TargetMode="External"/><Relationship Id="rId4" Type="http://schemas.openxmlformats.org/officeDocument/2006/relationships/hyperlink" Target="https://www.microsoft.com/en-us/worklab/ai-impact-at-3-industry-leading-companie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xml"/><Relationship Id="rId1" Type="http://schemas.openxmlformats.org/officeDocument/2006/relationships/slideLayout" Target="../slideLayouts/slideLayout38.xml"/><Relationship Id="rId5" Type="http://schemas.openxmlformats.org/officeDocument/2006/relationships/image" Target="../media/image6.png"/><Relationship Id="rId4" Type="http://schemas.openxmlformats.org/officeDocument/2006/relationships/image" Target="../media/image94.png"/></Relationships>
</file>

<file path=ppt/slides/_rels/slide2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119.jpeg"/><Relationship Id="rId3" Type="http://schemas.openxmlformats.org/officeDocument/2006/relationships/image" Target="../media/image109.png"/><Relationship Id="rId7" Type="http://schemas.openxmlformats.org/officeDocument/2006/relationships/image" Target="../media/image113.svg"/><Relationship Id="rId12" Type="http://schemas.openxmlformats.org/officeDocument/2006/relationships/image" Target="../media/image118.png"/><Relationship Id="rId17" Type="http://schemas.openxmlformats.org/officeDocument/2006/relationships/image" Target="../media/image123.svg"/><Relationship Id="rId2" Type="http://schemas.openxmlformats.org/officeDocument/2006/relationships/notesSlide" Target="../notesSlides/notesSlide21.xml"/><Relationship Id="rId16" Type="http://schemas.openxmlformats.org/officeDocument/2006/relationships/image" Target="../media/image122.png"/><Relationship Id="rId1" Type="http://schemas.openxmlformats.org/officeDocument/2006/relationships/slideLayout" Target="../slideLayouts/slideLayout23.xml"/><Relationship Id="rId6" Type="http://schemas.openxmlformats.org/officeDocument/2006/relationships/image" Target="../media/image112.png"/><Relationship Id="rId11" Type="http://schemas.openxmlformats.org/officeDocument/2006/relationships/image" Target="../media/image117.jpeg"/><Relationship Id="rId5" Type="http://schemas.openxmlformats.org/officeDocument/2006/relationships/image" Target="../media/image111.svg"/><Relationship Id="rId15" Type="http://schemas.openxmlformats.org/officeDocument/2006/relationships/image" Target="../media/image121.svg"/><Relationship Id="rId10" Type="http://schemas.openxmlformats.org/officeDocument/2006/relationships/image" Target="../media/image116.png"/><Relationship Id="rId4" Type="http://schemas.openxmlformats.org/officeDocument/2006/relationships/image" Target="../media/image110.png"/><Relationship Id="rId9" Type="http://schemas.openxmlformats.org/officeDocument/2006/relationships/image" Target="../media/image115.svg"/><Relationship Id="rId14" Type="http://schemas.openxmlformats.org/officeDocument/2006/relationships/image" Target="../media/image120.png"/></Relationships>
</file>

<file path=ppt/slides/_rels/slide22.xml.rels><?xml version="1.0" encoding="UTF-8" standalone="yes"?>
<Relationships xmlns="http://schemas.openxmlformats.org/package/2006/relationships"><Relationship Id="rId8" Type="http://schemas.openxmlformats.org/officeDocument/2006/relationships/hyperlink" Target="https://learn.microsoft.com/en-us/defender-endpoint/mde-plan1-getting-started" TargetMode="External"/><Relationship Id="rId3" Type="http://schemas.openxmlformats.org/officeDocument/2006/relationships/image" Target="../media/image124.png"/><Relationship Id="rId7" Type="http://schemas.openxmlformats.org/officeDocument/2006/relationships/hyperlink" Target="https://learn.microsoft.com/en-us/microsoft-365/security/defender-endpoint/defender-endpoint-plan-1" TargetMode="External"/><Relationship Id="rId2" Type="http://schemas.openxmlformats.org/officeDocument/2006/relationships/notesSlide" Target="../notesSlides/notesSlide22.xml"/><Relationship Id="rId1" Type="http://schemas.openxmlformats.org/officeDocument/2006/relationships/slideLayout" Target="../slideLayouts/slideLayout23.xml"/><Relationship Id="rId6" Type="http://schemas.openxmlformats.org/officeDocument/2006/relationships/hyperlink" Target="https://www.microsoft.com/en-us/worklab/ai-impact-at-3-industry-leading-companies" TargetMode="External"/><Relationship Id="rId5" Type="http://schemas.openxmlformats.org/officeDocument/2006/relationships/image" Target="../media/image126.png"/><Relationship Id="rId4" Type="http://schemas.openxmlformats.org/officeDocument/2006/relationships/image" Target="../media/image125.png"/></Relationships>
</file>

<file path=ppt/slides/_rels/slide23.xml.rels><?xml version="1.0" encoding="UTF-8" standalone="yes"?>
<Relationships xmlns="http://schemas.openxmlformats.org/package/2006/relationships"><Relationship Id="rId3" Type="http://schemas.openxmlformats.org/officeDocument/2006/relationships/hyperlink" Target="https://www.microsoft.com/en-us/worklab/ai-impact-at-3-industry-leading-companies" TargetMode="External"/><Relationship Id="rId2" Type="http://schemas.openxmlformats.org/officeDocument/2006/relationships/notesSlide" Target="../notesSlides/notesSlide23.xml"/><Relationship Id="rId1" Type="http://schemas.openxmlformats.org/officeDocument/2006/relationships/slideLayout" Target="../slideLayouts/slideLayout23.xml"/><Relationship Id="rId5" Type="http://schemas.openxmlformats.org/officeDocument/2006/relationships/hyperlink" Target="https://learn.microsoft.com/en-us/copilot/microsoft-365/microsoft-365-copilot-e3-guide?tabs=aihub" TargetMode="External"/><Relationship Id="rId4" Type="http://schemas.openxmlformats.org/officeDocument/2006/relationships/hyperlink" Target="https://learn.microsoft.com/en-us/security/zero-trust/copilots/zero-trust-microsoft-365-copilot"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notesSlide" Target="../notesSlides/notesSlide24.xml"/><Relationship Id="rId7" Type="http://schemas.openxmlformats.org/officeDocument/2006/relationships/image" Target="../media/image130.png"/><Relationship Id="rId2" Type="http://schemas.openxmlformats.org/officeDocument/2006/relationships/slideLayout" Target="../slideLayouts/slideLayout23.xml"/><Relationship Id="rId1" Type="http://schemas.openxmlformats.org/officeDocument/2006/relationships/tags" Target="../tags/tag1.xml"/><Relationship Id="rId6" Type="http://schemas.openxmlformats.org/officeDocument/2006/relationships/image" Target="../media/image129.png"/><Relationship Id="rId5" Type="http://schemas.openxmlformats.org/officeDocument/2006/relationships/image" Target="../media/image128.png"/><Relationship Id="rId10" Type="http://schemas.openxmlformats.org/officeDocument/2006/relationships/image" Target="../media/image133.jpeg"/><Relationship Id="rId4" Type="http://schemas.openxmlformats.org/officeDocument/2006/relationships/image" Target="../media/image127.png"/><Relationship Id="rId9" Type="http://schemas.openxmlformats.org/officeDocument/2006/relationships/image" Target="../media/image13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8" Type="http://schemas.openxmlformats.org/officeDocument/2006/relationships/image" Target="../media/image135.jpeg"/><Relationship Id="rId3" Type="http://schemas.openxmlformats.org/officeDocument/2006/relationships/image" Target="../media/image99.png"/><Relationship Id="rId7" Type="http://schemas.openxmlformats.org/officeDocument/2006/relationships/hyperlink" Target="https://customers.microsoft.com/en-us/story/1703164174877441905-hewlett-packard-enterprise-microsoft-intune-united-states" TargetMode="External"/><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hyperlink" Target="https://customers.microsoft.com/en-us/story/1833554092129653654-sebgroup-microsoft-entra-id-bank-and-capital-markets-en-sweden" TargetMode="External"/><Relationship Id="rId5" Type="http://schemas.openxmlformats.org/officeDocument/2006/relationships/image" Target="../media/image134.png"/><Relationship Id="rId4" Type="http://schemas.openxmlformats.org/officeDocument/2006/relationships/hyperlink" Target="https://www.microsoft.com/en-us/security/business/endpoint-security/microsoft-defender-endpoin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hyperlink" Target="https://aka.ms/Microsoft365/E3/TEI" TargetMode="External"/><Relationship Id="rId5" Type="http://schemas.openxmlformats.org/officeDocument/2006/relationships/hyperlink" Target="https://www.microsoft.com/en-us/security/blog/2024/05/29/6-insights-from-microsofts-2024-state-of-multicloud-risk-report-to-evolve-your-security-strategy/?msockid=2167d00815d36b653ec2c46114606a6b" TargetMode="External"/><Relationship Id="rId4" Type="http://schemas.openxmlformats.org/officeDocument/2006/relationships/hyperlink" Target="https://www.microsoft.com/en-us/worklab/ai-impact-at-3-industry-leading-companie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9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40.jpeg"/><Relationship Id="rId2" Type="http://schemas.openxmlformats.org/officeDocument/2006/relationships/notesSlide" Target="../notesSlides/notesSlide31.xml"/><Relationship Id="rId1" Type="http://schemas.openxmlformats.org/officeDocument/2006/relationships/slideLayout" Target="../slideLayouts/slideLayout23.xml"/><Relationship Id="rId6" Type="http://schemas.openxmlformats.org/officeDocument/2006/relationships/image" Target="../media/image139.png"/><Relationship Id="rId5" Type="http://schemas.openxmlformats.org/officeDocument/2006/relationships/hyperlink" Target="https://customers.microsoft.com/en-us/story/1785106654704924534-carlsberggroup-windows-autopilot-consumer-goods-en-denmark" TargetMode="External"/><Relationship Id="rId4" Type="http://schemas.openxmlformats.org/officeDocument/2006/relationships/hyperlink" Target="https://customers.microsoft.com/en-us/story/1813709933316207552-engie-microsoft-intune-energy-en-france"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35.xml"/><Relationship Id="rId1" Type="http://schemas.openxmlformats.org/officeDocument/2006/relationships/slideLayout" Target="../slideLayouts/slideLayout38.xml"/><Relationship Id="rId6" Type="http://schemas.openxmlformats.org/officeDocument/2006/relationships/image" Target="../media/image142.png"/><Relationship Id="rId5" Type="http://schemas.openxmlformats.org/officeDocument/2006/relationships/hyperlink" Target="https://customers.microsoft.com/en-us/story/1667398292088925285-ekome-national-government-microsoft365-en-greece?culture=en-us&amp;country=us" TargetMode="External"/><Relationship Id="rId4" Type="http://schemas.openxmlformats.org/officeDocument/2006/relationships/hyperlink" Target="https://customers.microsoft.com/en-us/story/1813696493334607461-finastra-microsoft-copilot-for-microsoft-365-professional-services-en-united-kingdom"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36.xml"/><Relationship Id="rId1" Type="http://schemas.openxmlformats.org/officeDocument/2006/relationships/slideLayout" Target="../slideLayouts/slideLayout174.xml"/></Relationships>
</file>

<file path=ppt/slides/_rels/slide3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7.xml"/><Relationship Id="rId1" Type="http://schemas.openxmlformats.org/officeDocument/2006/relationships/slideLayout" Target="../slideLayouts/slideLayout38.xml"/><Relationship Id="rId5" Type="http://schemas.openxmlformats.org/officeDocument/2006/relationships/image" Target="../media/image145.png"/><Relationship Id="rId4" Type="http://schemas.openxmlformats.org/officeDocument/2006/relationships/image" Target="../media/image144.png"/></Relationships>
</file>

<file path=ppt/slides/_rels/slide38.xml.rels><?xml version="1.0" encoding="UTF-8" standalone="yes"?>
<Relationships xmlns="http://schemas.openxmlformats.org/package/2006/relationships"><Relationship Id="rId8" Type="http://schemas.openxmlformats.org/officeDocument/2006/relationships/hyperlink" Target="https://info.microsoft.com/ww-thankyou-3-steps-to-protect-your-organization-and-prepare-for-ai-webinar.html?lcid=en-us" TargetMode="External"/><Relationship Id="rId3" Type="http://schemas.openxmlformats.org/officeDocument/2006/relationships/image" Target="../media/image146.png"/><Relationship Id="rId7" Type="http://schemas.openxmlformats.org/officeDocument/2006/relationships/hyperlink" Target="https://appsource.microsoft.com/en-us/marketplace/partner-dir?filter=sort%3D0%3BpageSize%3D18%3BonlyThisCountry%3Dtrue%3Bcountry%3DUS%3Blocname%3DUnited%2520States%3BlocationNotRequired%3Dtrue" TargetMode="External"/><Relationship Id="rId2" Type="http://schemas.openxmlformats.org/officeDocument/2006/relationships/notesSlide" Target="../notesSlides/notesSlide38.xml"/><Relationship Id="rId1" Type="http://schemas.openxmlformats.org/officeDocument/2006/relationships/slideLayout" Target="../slideLayouts/slideLayout23.xml"/><Relationship Id="rId6" Type="http://schemas.openxmlformats.org/officeDocument/2006/relationships/hyperlink" Target="https://www.microsoft.com/en-us/microsoft-365" TargetMode="External"/><Relationship Id="rId5" Type="http://schemas.openxmlformats.org/officeDocument/2006/relationships/hyperlink" Target="https://www.microsoft.com/en-us/microsoft-365/enterprise/secure-productivity" TargetMode="External"/><Relationship Id="rId4" Type="http://schemas.openxmlformats.org/officeDocument/2006/relationships/image" Target="../media/image147.jpeg"/></Relationships>
</file>

<file path=ppt/slides/_rels/slide3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9.xml"/><Relationship Id="rId1" Type="http://schemas.openxmlformats.org/officeDocument/2006/relationships/slideLayout" Target="../slideLayouts/slideLayout38.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96.png"/><Relationship Id="rId5" Type="http://schemas.microsoft.com/office/2007/relationships/hdphoto" Target="../media/hdphoto1.wdp"/><Relationship Id="rId4" Type="http://schemas.openxmlformats.org/officeDocument/2006/relationships/image" Target="../media/image98.png"/></Relationships>
</file>

<file path=ppt/slides/_rels/slide40.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148.png"/><Relationship Id="rId7" Type="http://schemas.openxmlformats.org/officeDocument/2006/relationships/image" Target="../media/image152.svg"/><Relationship Id="rId2" Type="http://schemas.openxmlformats.org/officeDocument/2006/relationships/notesSlide" Target="../notesSlides/notesSlide40.xml"/><Relationship Id="rId1" Type="http://schemas.openxmlformats.org/officeDocument/2006/relationships/slideLayout" Target="../slideLayouts/slideLayout23.xml"/><Relationship Id="rId6" Type="http://schemas.openxmlformats.org/officeDocument/2006/relationships/image" Target="../media/image151.png"/><Relationship Id="rId11" Type="http://schemas.openxmlformats.org/officeDocument/2006/relationships/image" Target="../media/image156.svg"/><Relationship Id="rId5" Type="http://schemas.openxmlformats.org/officeDocument/2006/relationships/image" Target="../media/image150.svg"/><Relationship Id="rId10" Type="http://schemas.openxmlformats.org/officeDocument/2006/relationships/image" Target="../media/image155.png"/><Relationship Id="rId4" Type="http://schemas.openxmlformats.org/officeDocument/2006/relationships/image" Target="../media/image149.png"/><Relationship Id="rId9" Type="http://schemas.openxmlformats.org/officeDocument/2006/relationships/image" Target="../media/image154.svg"/></Relationships>
</file>

<file path=ppt/slides/_rels/slide5.xml.rels><?xml version="1.0" encoding="UTF-8" standalone="yes"?>
<Relationships xmlns="http://schemas.openxmlformats.org/package/2006/relationships"><Relationship Id="rId3" Type="http://schemas.openxmlformats.org/officeDocument/2006/relationships/hyperlink" Target="https://www.microsoft.com/en-us/worklab/ai-impact-at-3-industry-leading-companies" TargetMode="External"/><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hyperlink" Target="https://www.gallup.com/workplace/547283/workplace-trends-leaders-watch-2024.aspx" TargetMode="External"/><Relationship Id="rId4" Type="http://schemas.openxmlformats.org/officeDocument/2006/relationships/hyperlink" Target="https://www.gartner.com/en/articles/the-data-is-in-return-to-office-mandates-aren-t-worth-the-talent-risk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hyperlink" Target="https://blogs.microsoft.com/blog/2024/11/12/idcs-2024-ai-opportunity-study-top-five-ai-trends-to-watch/" TargetMode="External"/><Relationship Id="rId5" Type="http://schemas.openxmlformats.org/officeDocument/2006/relationships/hyperlink" Target="https://www.microsoft.com/en-us/worklab/work-trend-index/ai-at-work-is-here-now-comes-the-hard-part" TargetMode="External"/><Relationship Id="rId4" Type="http://schemas.openxmlformats.org/officeDocument/2006/relationships/hyperlink" Target="https://www.microsoft.com/en-us/worklab/ai-impact-at-3-industry-leading-compani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hyperlink" Target="https://cdn-dynmedia-1.microsoft.com/is/content/microsoftcorp/microsoft/final/en-us/microsoft-brand/documents/2024-State-of-Multicloud-Security-Risk-Report.pdf" TargetMode="External"/><Relationship Id="rId4" Type="http://schemas.openxmlformats.org/officeDocument/2006/relationships/hyperlink" Target="https://www.microsoft.com/en-us/worklab/ai-impact-at-3-industry-leading-companie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hyperlink" Target="https://clouddamcdnprodep.azureedge.net/gdc/gdckHueRY/original" TargetMode="External"/><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hyperlink" Target="https://www.microsoft.com/en-us/security/blog/2024/11/13/microsoft-data-security-index-annual-report-highlights-evolving-generative-ai-security-needs/?msockid=2167d00815d36b653ec2c46114606a6b" TargetMode="External"/><Relationship Id="rId5" Type="http://schemas.openxmlformats.org/officeDocument/2006/relationships/hyperlink" Target="https://www.microsoft.com/en-us/worklab/work-trend-index/ai-at-work-is-here-now-comes-the-hard-part" TargetMode="External"/><Relationship Id="rId4" Type="http://schemas.openxmlformats.org/officeDocument/2006/relationships/hyperlink" Target="https://www.microsoft.com/en-us/worklab/ai-impact-at-3-industry-leading-companie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9A9E8-C50B-35C5-3292-AA58130A3E1C}"/>
              </a:ext>
            </a:extLst>
          </p:cNvPr>
          <p:cNvSpPr>
            <a:spLocks noGrp="1"/>
          </p:cNvSpPr>
          <p:nvPr>
            <p:ph type="title"/>
          </p:nvPr>
        </p:nvSpPr>
        <p:spPr>
          <a:xfrm>
            <a:off x="838200" y="365126"/>
            <a:ext cx="10515600" cy="454024"/>
          </a:xfrm>
          <a:solidFill>
            <a:schemeClr val="tx1"/>
          </a:solidFill>
        </p:spPr>
        <p:txBody>
          <a:bodyPr>
            <a:normAutofit fontScale="90000"/>
          </a:bodyPr>
          <a:lstStyle/>
          <a:p>
            <a:r>
              <a:rPr lang="en-US" sz="3200">
                <a:solidFill>
                  <a:srgbClr val="FF0000"/>
                </a:solidFill>
                <a:latin typeface="Arial"/>
                <a:cs typeface="Arial"/>
              </a:rPr>
              <a:t>Partner reference for customer deck:</a:t>
            </a:r>
            <a:r>
              <a:rPr lang="en-US" sz="3200">
                <a:solidFill>
                  <a:schemeClr val="bg1"/>
                </a:solidFill>
                <a:latin typeface="Arial"/>
                <a:cs typeface="Arial"/>
              </a:rPr>
              <a:t> </a:t>
            </a:r>
            <a:r>
              <a:rPr lang="en-US" sz="3300">
                <a:solidFill>
                  <a:schemeClr val="bg1"/>
                </a:solidFill>
                <a:latin typeface="Segoe UI Light"/>
                <a:cs typeface="Segoe UI Light"/>
              </a:rPr>
              <a:t>[Do not present this slide].</a:t>
            </a:r>
            <a:endParaRPr lang="en-US" sz="3200">
              <a:solidFill>
                <a:schemeClr val="bg1"/>
              </a:solidFill>
              <a:latin typeface="Arial" panose="020B0604020202020204" pitchFamily="34" charset="0"/>
              <a:cs typeface="Arial" panose="020B0604020202020204" pitchFamily="34" charset="0"/>
            </a:endParaRPr>
          </a:p>
        </p:txBody>
      </p:sp>
      <p:sp>
        <p:nvSpPr>
          <p:cNvPr id="4" name="Text Placeholder 4">
            <a:extLst>
              <a:ext uri="{FF2B5EF4-FFF2-40B4-BE49-F238E27FC236}">
                <a16:creationId xmlns:a16="http://schemas.microsoft.com/office/drawing/2014/main" id="{02A3EF7C-BB64-06FE-9A38-3F282A5159EB}"/>
              </a:ext>
            </a:extLst>
          </p:cNvPr>
          <p:cNvSpPr>
            <a:spLocks noGrp="1"/>
          </p:cNvSpPr>
          <p:nvPr>
            <p:ph idx="1"/>
          </p:nvPr>
        </p:nvSpPr>
        <p:spPr>
          <a:xfrm>
            <a:off x="838200" y="921940"/>
            <a:ext cx="10515600" cy="5098813"/>
          </a:xfrm>
          <a:solidFill>
            <a:schemeClr val="tx1"/>
          </a:solidFill>
        </p:spPr>
        <p:txBody>
          <a:bodyPr vert="horz" lIns="91440" tIns="45720" rIns="91440" bIns="45720" rtlCol="0" anchor="t">
            <a:normAutofit fontScale="92500" lnSpcReduction="20000"/>
          </a:bodyPr>
          <a:lstStyle/>
          <a:p>
            <a:pPr marL="0" lvl="0" indent="0">
              <a:lnSpc>
                <a:spcPct val="100000"/>
              </a:lnSpc>
              <a:buClrTx/>
              <a:buNone/>
            </a:pPr>
            <a:r>
              <a:rPr lang="en-US" sz="1400" b="1">
                <a:solidFill>
                  <a:schemeClr val="bg1"/>
                </a:solidFill>
                <a:latin typeface="Arial"/>
                <a:cs typeface="Arial"/>
              </a:rPr>
              <a:t>Deck overview</a:t>
            </a:r>
          </a:p>
          <a:p>
            <a:pPr marL="231775" indent="-169545">
              <a:spcBef>
                <a:spcPts val="100"/>
              </a:spcBef>
              <a:spcAft>
                <a:spcPts val="300"/>
              </a:spcAft>
              <a:buSzPct val="100000"/>
              <a:buFont typeface="Wingdings" pitchFamily="34" charset="0"/>
              <a:buChar char=""/>
            </a:pPr>
            <a:r>
              <a:rPr lang="en-US" sz="1400">
                <a:solidFill>
                  <a:schemeClr val="bg1"/>
                </a:solidFill>
                <a:latin typeface="Arial"/>
                <a:cs typeface="Arial"/>
              </a:rPr>
              <a:t>Audience: This deck is intended for use with executive BDMs, ITDMs, IT sec, and CISO audiences.</a:t>
            </a:r>
          </a:p>
          <a:p>
            <a:pPr marL="231775" lvl="0" indent="-169545">
              <a:lnSpc>
                <a:spcPct val="100000"/>
              </a:lnSpc>
              <a:spcBef>
                <a:spcPts val="100"/>
              </a:spcBef>
              <a:spcAft>
                <a:spcPts val="300"/>
              </a:spcAft>
              <a:buClrTx/>
              <a:buSzPct val="100000"/>
              <a:buFont typeface="Wingdings" pitchFamily="34" charset="0"/>
              <a:buChar char=""/>
            </a:pPr>
            <a:r>
              <a:rPr lang="en-US" sz="1400">
                <a:solidFill>
                  <a:schemeClr val="bg1"/>
                </a:solidFill>
                <a:latin typeface="Arial"/>
                <a:cs typeface="Arial"/>
              </a:rPr>
              <a:t>Purpose:</a:t>
            </a:r>
          </a:p>
          <a:p>
            <a:pPr marL="460375" lvl="1" indent="-169545">
              <a:spcBef>
                <a:spcPts val="100"/>
              </a:spcBef>
              <a:spcAft>
                <a:spcPts val="300"/>
              </a:spcAft>
              <a:buSzPct val="100000"/>
              <a:buFont typeface="Arial" pitchFamily="34" charset="0"/>
              <a:buChar char="•"/>
            </a:pPr>
            <a:r>
              <a:rPr lang="en-US" sz="1100">
                <a:solidFill>
                  <a:schemeClr val="bg1"/>
                </a:solidFill>
                <a:cs typeface="Arial"/>
              </a:rPr>
              <a:t>This deck is intended for use with Microsoft partner customer audiences and provides an overview of the differentiated value of the Microsoft 365 E3 to help customers and the personas across their organization power their AI transformation. </a:t>
            </a:r>
          </a:p>
          <a:p>
            <a:pPr marL="460375" lvl="1" indent="-169545">
              <a:spcBef>
                <a:spcPts val="100"/>
              </a:spcBef>
              <a:spcAft>
                <a:spcPts val="300"/>
              </a:spcAft>
              <a:buSzPct val="100000"/>
              <a:buFont typeface="Arial" pitchFamily="34" charset="0"/>
              <a:buChar char="•"/>
            </a:pPr>
            <a:r>
              <a:rPr lang="en-US" sz="1100">
                <a:solidFill>
                  <a:schemeClr val="bg1"/>
                </a:solidFill>
                <a:cs typeface="Segoe UI Light"/>
              </a:rPr>
              <a:t>This presentation will highlight the benefits of Microsoft 365 E3 and the value that it provides organizations.</a:t>
            </a:r>
          </a:p>
          <a:p>
            <a:pPr marL="460375" lvl="1" indent="-169545">
              <a:spcBef>
                <a:spcPts val="100"/>
              </a:spcBef>
              <a:spcAft>
                <a:spcPts val="300"/>
              </a:spcAft>
              <a:buSzPct val="100000"/>
              <a:buFont typeface="Arial" pitchFamily="34" charset="0"/>
              <a:buChar char="•"/>
            </a:pPr>
            <a:r>
              <a:rPr lang="en-US" sz="1100">
                <a:solidFill>
                  <a:schemeClr val="bg1"/>
                </a:solidFill>
                <a:cs typeface="Segoe UI Light"/>
              </a:rPr>
              <a:t>Use this deck to empower customers to harness the power of productivity tools and AI with Microsoft 365 E3. </a:t>
            </a:r>
          </a:p>
          <a:p>
            <a:pPr marL="460375" lvl="1" indent="-169545">
              <a:spcBef>
                <a:spcPts val="100"/>
              </a:spcBef>
              <a:spcAft>
                <a:spcPts val="300"/>
              </a:spcAft>
              <a:buSzPct val="100000"/>
              <a:buFont typeface="Arial" pitchFamily="34" charset="0"/>
              <a:buChar char="•"/>
            </a:pPr>
            <a:r>
              <a:rPr lang="en-US" sz="1100">
                <a:solidFill>
                  <a:schemeClr val="bg1"/>
                </a:solidFill>
                <a:cs typeface="Segoe UI Light"/>
              </a:rPr>
              <a:t>With a cloud-first platform providing a comprehensive suite of tools, customers can build a more secure, AI-ready foundation, reducing security risks and optimizing IT infrastructure. Learn how Microsoft 365 E3 equips organizations to be successful by increasing performance and reliability across identities and endpoints.</a:t>
            </a:r>
          </a:p>
          <a:p>
            <a:pPr marL="0" indent="0">
              <a:spcBef>
                <a:spcPts val="100"/>
              </a:spcBef>
              <a:spcAft>
                <a:spcPts val="300"/>
              </a:spcAft>
              <a:buNone/>
            </a:pPr>
            <a:r>
              <a:rPr lang="en-US" sz="1400" b="1">
                <a:solidFill>
                  <a:schemeClr val="bg1"/>
                </a:solidFill>
                <a:latin typeface="Arial"/>
                <a:cs typeface="Arial"/>
              </a:rPr>
              <a:t>Deck use guidance:</a:t>
            </a:r>
          </a:p>
          <a:p>
            <a:pPr marL="233680" indent="-171450">
              <a:spcBef>
                <a:spcPts val="100"/>
              </a:spcBef>
              <a:spcAft>
                <a:spcPts val="300"/>
              </a:spcAft>
              <a:buSzPct val="100000"/>
            </a:pPr>
            <a:r>
              <a:rPr lang="en-US" sz="1400">
                <a:solidFill>
                  <a:schemeClr val="bg1"/>
                </a:solidFill>
                <a:latin typeface="Arial"/>
                <a:cs typeface="Arial"/>
              </a:rPr>
              <a:t>Start by introducing the current customer landscape, current trends, and challenges businesses need to consider to transform their business. </a:t>
            </a:r>
          </a:p>
          <a:p>
            <a:pPr marL="233680" indent="-171450">
              <a:spcBef>
                <a:spcPts val="100"/>
              </a:spcBef>
              <a:spcAft>
                <a:spcPts val="300"/>
              </a:spcAft>
              <a:buSzPct val="100000"/>
            </a:pPr>
            <a:r>
              <a:rPr lang="en-US" sz="1400">
                <a:solidFill>
                  <a:schemeClr val="bg1"/>
                </a:solidFill>
                <a:latin typeface="Arial"/>
                <a:cs typeface="Arial"/>
              </a:rPr>
              <a:t>Set the stage on how Microsoft 365 E3 can help protect and prepare organizations for AI, sharing the high-level benefits for customers. </a:t>
            </a:r>
          </a:p>
          <a:p>
            <a:pPr marL="233680" indent="-171450">
              <a:spcBef>
                <a:spcPts val="100"/>
              </a:spcBef>
              <a:spcAft>
                <a:spcPts val="300"/>
              </a:spcAft>
              <a:buSzPct val="100000"/>
            </a:pPr>
            <a:r>
              <a:rPr lang="en-US" sz="1400">
                <a:solidFill>
                  <a:schemeClr val="bg1"/>
                </a:solidFill>
                <a:latin typeface="Arial"/>
                <a:cs typeface="Arial"/>
              </a:rPr>
              <a:t>Explain how Microsoft 365 E3 empowers secure productivity to transform work with productivity tools, AI, and accessibility. </a:t>
            </a:r>
          </a:p>
          <a:p>
            <a:pPr marL="233680" indent="-171450">
              <a:spcBef>
                <a:spcPts val="100"/>
              </a:spcBef>
              <a:spcAft>
                <a:spcPts val="300"/>
              </a:spcAft>
              <a:buSzPct val="100000"/>
            </a:pPr>
            <a:r>
              <a:rPr lang="en-US" sz="1400">
                <a:solidFill>
                  <a:schemeClr val="bg1"/>
                </a:solidFill>
                <a:latin typeface="Arial"/>
                <a:cs typeface="Arial"/>
              </a:rPr>
              <a:t>Share how Microsoft 365 E3 enables AI-ready business protection using Zero Trust principles to build a secure foundation.</a:t>
            </a:r>
          </a:p>
          <a:p>
            <a:pPr marL="233680" indent="-171450">
              <a:spcBef>
                <a:spcPts val="100"/>
              </a:spcBef>
              <a:spcAft>
                <a:spcPts val="300"/>
              </a:spcAft>
              <a:buSzPct val="100000"/>
            </a:pPr>
            <a:r>
              <a:rPr lang="en-US" sz="1400">
                <a:solidFill>
                  <a:schemeClr val="bg1"/>
                </a:solidFill>
                <a:latin typeface="Arial"/>
                <a:cs typeface="Arial"/>
              </a:rPr>
              <a:t>Explore how Microsoft 365 E3 provides a comprehensive suite of tools for optimized IT enablement, supporting IT in enhancing business performance while reducing costs and complexity.</a:t>
            </a:r>
          </a:p>
          <a:p>
            <a:pPr marL="233680" indent="-171450">
              <a:spcBef>
                <a:spcPts val="100"/>
              </a:spcBef>
              <a:spcAft>
                <a:spcPts val="300"/>
              </a:spcAft>
              <a:buSzPct val="100000"/>
            </a:pPr>
            <a:r>
              <a:rPr lang="en-US" sz="1400">
                <a:solidFill>
                  <a:schemeClr val="bg1"/>
                </a:solidFill>
                <a:latin typeface="Arial"/>
                <a:cs typeface="Arial"/>
              </a:rPr>
              <a:t>Wrap up with the Total Economic Impact of Microsoft 365 E3 and steps to get started. </a:t>
            </a:r>
          </a:p>
          <a:p>
            <a:pPr marL="62230" indent="0">
              <a:spcBef>
                <a:spcPts val="100"/>
              </a:spcBef>
              <a:spcAft>
                <a:spcPts val="300"/>
              </a:spcAft>
              <a:buSzPct val="100000"/>
              <a:buNone/>
            </a:pPr>
            <a:r>
              <a:rPr lang="en-US" sz="1400" b="1">
                <a:solidFill>
                  <a:schemeClr val="bg1"/>
                </a:solidFill>
                <a:latin typeface="Arial"/>
                <a:cs typeface="Arial"/>
              </a:rPr>
              <a:t>The following slides with the following instructions will need your attention before sharing with a customer audience:</a:t>
            </a:r>
            <a:endParaRPr lang="en-US" sz="1400" b="1">
              <a:solidFill>
                <a:schemeClr val="bg1"/>
              </a:solidFill>
            </a:endParaRPr>
          </a:p>
          <a:p>
            <a:pPr marL="690245" lvl="1" indent="-171450">
              <a:spcBef>
                <a:spcPts val="100"/>
              </a:spcBef>
              <a:spcAft>
                <a:spcPts val="300"/>
              </a:spcAft>
              <a:buSzPct val="100000"/>
              <a:buFont typeface="Courier New" panose="02070309020205020404" pitchFamily="49" charset="0"/>
              <a:buChar char="o"/>
            </a:pPr>
            <a:r>
              <a:rPr lang="en-US" sz="1400" b="1">
                <a:solidFill>
                  <a:srgbClr val="FFFF00"/>
                </a:solidFill>
                <a:latin typeface="Arial"/>
                <a:cs typeface="Arial"/>
              </a:rPr>
              <a:t>Slide 2</a:t>
            </a:r>
            <a:r>
              <a:rPr lang="en-US" sz="1400">
                <a:solidFill>
                  <a:schemeClr val="bg1"/>
                </a:solidFill>
                <a:latin typeface="Arial"/>
                <a:cs typeface="Arial"/>
              </a:rPr>
              <a:t> (title slide): Replace “Placeholder logo” with your company’s logo.</a:t>
            </a:r>
          </a:p>
          <a:p>
            <a:pPr marL="690245" lvl="1" indent="-171450">
              <a:spcBef>
                <a:spcPts val="100"/>
              </a:spcBef>
              <a:spcAft>
                <a:spcPts val="300"/>
              </a:spcAft>
              <a:buSzPct val="100000"/>
              <a:buFont typeface="Courier New" panose="02070309020205020404" pitchFamily="49" charset="0"/>
              <a:buChar char="o"/>
            </a:pPr>
            <a:r>
              <a:rPr lang="en-US" sz="1400" b="1">
                <a:solidFill>
                  <a:srgbClr val="FFFF00"/>
                </a:solidFill>
                <a:latin typeface="Arial"/>
                <a:cs typeface="Arial"/>
              </a:rPr>
              <a:t>Slide 37</a:t>
            </a:r>
            <a:r>
              <a:rPr lang="en-US" sz="1400">
                <a:solidFill>
                  <a:schemeClr val="bg1"/>
                </a:solidFill>
                <a:latin typeface="Arial"/>
                <a:cs typeface="Arial"/>
              </a:rPr>
              <a:t>:</a:t>
            </a:r>
            <a:r>
              <a:rPr lang="en-US" sz="1400">
                <a:solidFill>
                  <a:schemeClr val="bg1"/>
                </a:solidFill>
                <a:ea typeface="+mn-lt"/>
                <a:cs typeface="+mn-lt"/>
              </a:rPr>
              <a:t> If you have an available customer story that illustrates how companies successfully use your solution, include it on this slide. Only use one customer story per slide. Update each section and image placeholder to represent the customer story. </a:t>
            </a:r>
            <a:endParaRPr lang="en-US" sz="1400">
              <a:solidFill>
                <a:schemeClr val="bg1"/>
              </a:solidFill>
              <a:latin typeface="Arial"/>
              <a:cs typeface="Arial"/>
            </a:endParaRPr>
          </a:p>
          <a:p>
            <a:pPr marL="690245" lvl="1" indent="-171450">
              <a:lnSpc>
                <a:spcPct val="100000"/>
              </a:lnSpc>
              <a:spcBef>
                <a:spcPts val="100"/>
              </a:spcBef>
              <a:spcAft>
                <a:spcPts val="300"/>
              </a:spcAft>
              <a:buSzPct val="100000"/>
              <a:buFont typeface="Courier New" panose="02070309020205020404" pitchFamily="49" charset="0"/>
              <a:buChar char="o"/>
            </a:pPr>
            <a:r>
              <a:rPr lang="en-US" sz="1400" b="1">
                <a:solidFill>
                  <a:srgbClr val="FFFF00"/>
                </a:solidFill>
                <a:latin typeface="Arial"/>
                <a:cs typeface="Arial"/>
              </a:rPr>
              <a:t>Slide 39</a:t>
            </a:r>
            <a:r>
              <a:rPr kumimoji="0" lang="en-US" sz="1400" b="0" i="0" u="none" strike="noStrike" kern="1200" cap="none" spc="0" normalizeH="0" baseline="0" noProof="0">
                <a:ln>
                  <a:noFill/>
                </a:ln>
                <a:solidFill>
                  <a:srgbClr val="FFFFFF"/>
                </a:solidFill>
                <a:effectLst/>
                <a:uLnTx/>
                <a:uFillTx/>
                <a:latin typeface="Arial"/>
                <a:cs typeface="Arial"/>
              </a:rPr>
              <a:t>: Replace highlighted [Partner CTA] placeholder with the relevant call to action you would like customers to take</a:t>
            </a:r>
            <a:r>
              <a:rPr lang="en-US" sz="1400">
                <a:solidFill>
                  <a:srgbClr val="FFFFFF"/>
                </a:solidFill>
                <a:latin typeface="Arial"/>
                <a:cs typeface="Arial"/>
              </a:rPr>
              <a:t>. Replace [partner solution] placeholder with relevant solutions you’d like to direct customers toward.</a:t>
            </a:r>
          </a:p>
          <a:p>
            <a:pPr marL="690245" marR="0" lvl="1" indent="-171450" algn="l" defTabSz="932742" rtl="0" eaLnBrk="1" fontAlgn="auto" latinLnBrk="0" hangingPunct="1">
              <a:lnSpc>
                <a:spcPct val="100000"/>
              </a:lnSpc>
              <a:spcBef>
                <a:spcPts val="100"/>
              </a:spcBef>
              <a:spcAft>
                <a:spcPts val="300"/>
              </a:spcAft>
              <a:buClrTx/>
              <a:buSzPct val="100000"/>
              <a:buFont typeface="Courier New" panose="02070309020205020404" pitchFamily="49" charset="0"/>
              <a:buChar char="o"/>
              <a:tabLst/>
              <a:defRPr/>
            </a:pPr>
            <a:r>
              <a:rPr kumimoji="0" lang="en-US" sz="1400" b="1" i="0" u="none" strike="noStrike" kern="1200" cap="none" spc="0" normalizeH="0" baseline="0" noProof="0">
                <a:ln>
                  <a:noFill/>
                </a:ln>
                <a:solidFill>
                  <a:srgbClr val="FFFF00"/>
                </a:solidFill>
                <a:effectLst/>
                <a:uLnTx/>
                <a:uFillTx/>
                <a:latin typeface="Arial"/>
                <a:ea typeface="+mn-ea"/>
                <a:cs typeface="Arial"/>
              </a:rPr>
              <a:t>Slide 40</a:t>
            </a:r>
            <a:r>
              <a:rPr kumimoji="0" lang="en-US" sz="1400" b="0" i="0" u="none" strike="noStrike" kern="1200" cap="none" spc="0" normalizeH="0" baseline="0" noProof="0">
                <a:ln>
                  <a:noFill/>
                </a:ln>
                <a:solidFill>
                  <a:srgbClr val="FFFFFF"/>
                </a:solidFill>
                <a:effectLst/>
                <a:uLnTx/>
                <a:uFillTx/>
                <a:latin typeface="Arial"/>
                <a:ea typeface="+mn-ea"/>
                <a:cs typeface="Arial"/>
              </a:rPr>
              <a:t> (Thank you slide): Replace “Placeholder logo” with your company’s logo.</a:t>
            </a:r>
            <a:endParaRPr lang="en-US" sz="1000">
              <a:latin typeface="Arial" panose="020B0604020202020204" pitchFamily="34" charset="0"/>
              <a:cs typeface="Arial" panose="020B0604020202020204" pitchFamily="34" charset="0"/>
            </a:endParaRPr>
          </a:p>
          <a:p>
            <a:pPr marL="1143000" lvl="3" indent="-169545">
              <a:lnSpc>
                <a:spcPct val="100000"/>
              </a:lnSpc>
              <a:spcBef>
                <a:spcPts val="100"/>
              </a:spcBef>
              <a:spcAft>
                <a:spcPts val="300"/>
              </a:spcAft>
              <a:buSzPct val="100000"/>
            </a:pPr>
            <a:endParaRPr lang="en-US" sz="1000">
              <a:latin typeface="Arial" panose="020B0604020202020204" pitchFamily="34" charset="0"/>
              <a:cs typeface="Arial" panose="020B0604020202020204" pitchFamily="34" charset="0"/>
            </a:endParaRPr>
          </a:p>
          <a:p>
            <a:pPr marL="685800" lvl="3" indent="-169545">
              <a:lnSpc>
                <a:spcPct val="100000"/>
              </a:lnSpc>
              <a:spcBef>
                <a:spcPts val="100"/>
              </a:spcBef>
              <a:spcAft>
                <a:spcPts val="300"/>
              </a:spcAft>
              <a:buSzPct val="100000"/>
            </a:pPr>
            <a:endParaRPr lang="en-US" sz="1000">
              <a:latin typeface="Arial" panose="020B0604020202020204" pitchFamily="34" charset="0"/>
              <a:cs typeface="Arial" panose="020B0604020202020204" pitchFamily="34" charset="0"/>
            </a:endParaRPr>
          </a:p>
          <a:p>
            <a:pPr marL="1143000" lvl="3" indent="-169545">
              <a:lnSpc>
                <a:spcPct val="100000"/>
              </a:lnSpc>
              <a:spcBef>
                <a:spcPts val="100"/>
              </a:spcBef>
              <a:spcAft>
                <a:spcPts val="300"/>
              </a:spcAft>
              <a:buSzPct val="100000"/>
            </a:pPr>
            <a:endParaRPr lang="en-US" sz="1000">
              <a:latin typeface="Arial" panose="020B0604020202020204" pitchFamily="34" charset="0"/>
              <a:cs typeface="Arial" panose="020B0604020202020204" pitchFamily="34" charset="0"/>
            </a:endParaRPr>
          </a:p>
          <a:p>
            <a:pPr marL="1146175" lvl="2" indent="-169545">
              <a:lnSpc>
                <a:spcPct val="100000"/>
              </a:lnSpc>
              <a:spcBef>
                <a:spcPts val="100"/>
              </a:spcBef>
              <a:spcAft>
                <a:spcPts val="300"/>
              </a:spcAft>
              <a:buSzPct val="100000"/>
            </a:pPr>
            <a:endParaRPr lang="en-US" sz="1000">
              <a:latin typeface="Arial" panose="020B0604020202020204" pitchFamily="34" charset="0"/>
              <a:cs typeface="Arial" panose="020B0604020202020204" pitchFamily="34" charset="0"/>
            </a:endParaRPr>
          </a:p>
          <a:p>
            <a:pPr marL="1146175" lvl="2" indent="-169545">
              <a:lnSpc>
                <a:spcPct val="100000"/>
              </a:lnSpc>
              <a:spcBef>
                <a:spcPts val="100"/>
              </a:spcBef>
              <a:spcAft>
                <a:spcPts val="300"/>
              </a:spcAft>
              <a:buSzPct val="100000"/>
            </a:pPr>
            <a:endParaRPr lang="en-US" sz="1000">
              <a:latin typeface="Arial" panose="020B0604020202020204" pitchFamily="34" charset="0"/>
              <a:cs typeface="Arial" panose="020B0604020202020204" pitchFamily="34" charset="0"/>
            </a:endParaRPr>
          </a:p>
          <a:p>
            <a:pPr marL="1146175" lvl="2" indent="-169545">
              <a:lnSpc>
                <a:spcPct val="100000"/>
              </a:lnSpc>
              <a:spcBef>
                <a:spcPts val="100"/>
              </a:spcBef>
              <a:spcAft>
                <a:spcPts val="300"/>
              </a:spcAft>
              <a:buSzPct val="100000"/>
            </a:pPr>
            <a:endParaRPr lang="en-US" sz="100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1564DA4-E4DB-0E5F-95DC-52857446808B}"/>
              </a:ext>
            </a:extLst>
          </p:cNvPr>
          <p:cNvSpPr txBox="1"/>
          <p:nvPr/>
        </p:nvSpPr>
        <p:spPr>
          <a:xfrm>
            <a:off x="0" y="6123543"/>
            <a:ext cx="12192001" cy="461665"/>
          </a:xfrm>
          <a:prstGeom prst="rect">
            <a:avLst/>
          </a:prstGeom>
          <a:solidFill>
            <a:srgbClr val="FFFF00"/>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a:ea typeface="+mn-ea"/>
                <a:cs typeface="Arial"/>
              </a:rPr>
              <a:t>For partner reference only: </a:t>
            </a:r>
            <a:r>
              <a:rPr lang="en-US" sz="2400">
                <a:solidFill>
                  <a:prstClr val="black"/>
                </a:solidFill>
                <a:latin typeface="Arial"/>
                <a:cs typeface="Arial"/>
              </a:rPr>
              <a:t>D</a:t>
            </a:r>
            <a:r>
              <a:rPr kumimoji="0" lang="en-US" sz="2400" b="0" i="0" u="none" strike="noStrike" kern="1200" cap="none" spc="0" normalizeH="0" baseline="0" noProof="0" err="1">
                <a:ln>
                  <a:noFill/>
                </a:ln>
                <a:solidFill>
                  <a:prstClr val="black"/>
                </a:solidFill>
                <a:effectLst/>
                <a:uLnTx/>
                <a:uFillTx/>
                <a:latin typeface="Arial"/>
                <a:ea typeface="+mn-ea"/>
                <a:cs typeface="Arial"/>
              </a:rPr>
              <a:t>elete</a:t>
            </a:r>
            <a:r>
              <a:rPr kumimoji="0" lang="en-US" sz="2400" b="0" i="0" u="none" strike="noStrike" kern="1200" cap="none" spc="0" normalizeH="0" baseline="0" noProof="0">
                <a:ln>
                  <a:noFill/>
                </a:ln>
                <a:solidFill>
                  <a:prstClr val="black"/>
                </a:solidFill>
                <a:effectLst/>
                <a:uLnTx/>
                <a:uFillTx/>
                <a:latin typeface="Arial"/>
                <a:ea typeface="+mn-ea"/>
                <a:cs typeface="Arial"/>
              </a:rPr>
              <a:t> this and other hidden slides before presenting.</a:t>
            </a:r>
          </a:p>
        </p:txBody>
      </p:sp>
    </p:spTree>
    <p:extLst>
      <p:ext uri="{BB962C8B-B14F-4D97-AF65-F5344CB8AC3E}">
        <p14:creationId xmlns:p14="http://schemas.microsoft.com/office/powerpoint/2010/main" val="196053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7617F78E-D5E4-AD00-6810-1849D88B3667}"/>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1" y="3215715"/>
            <a:ext cx="12192000" cy="3642286"/>
          </a:xfrm>
          <a:prstGeom prst="rect">
            <a:avLst/>
          </a:prstGeom>
        </p:spPr>
      </p:pic>
      <p:sp>
        <p:nvSpPr>
          <p:cNvPr id="43" name="Rectangle: Rounded Corners 42">
            <a:extLst>
              <a:ext uri="{FF2B5EF4-FFF2-40B4-BE49-F238E27FC236}">
                <a16:creationId xmlns:a16="http://schemas.microsoft.com/office/drawing/2014/main" id="{23FC43F4-FA05-227D-0266-B73FD56ABFC6}"/>
              </a:ext>
              <a:ext uri="{C183D7F6-B498-43B3-948B-1728B52AA6E4}">
                <adec:decorative xmlns:adec="http://schemas.microsoft.com/office/drawing/2017/decorative" val="1"/>
              </a:ext>
            </a:extLst>
          </p:cNvPr>
          <p:cNvSpPr/>
          <p:nvPr/>
        </p:nvSpPr>
        <p:spPr bwMode="auto">
          <a:xfrm>
            <a:off x="58896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46" name="Free-form: Shape 109">
            <a:extLst>
              <a:ext uri="{FF2B5EF4-FFF2-40B4-BE49-F238E27FC236}">
                <a16:creationId xmlns:a16="http://schemas.microsoft.com/office/drawing/2014/main" id="{0CCAF560-ED84-0FAB-E1E1-EEB498F5B525}"/>
              </a:ext>
              <a:ext uri="{C183D7F6-B498-43B3-948B-1728B52AA6E4}">
                <adec:decorative xmlns:adec="http://schemas.microsoft.com/office/drawing/2017/decorative" val="1"/>
              </a:ext>
            </a:extLst>
          </p:cNvPr>
          <p:cNvSpPr>
            <a:spLocks/>
          </p:cNvSpPr>
          <p:nvPr/>
        </p:nvSpPr>
        <p:spPr>
          <a:xfrm flipH="1">
            <a:off x="194751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55" name="Freeform: Shape 54">
            <a:extLst>
              <a:ext uri="{FF2B5EF4-FFF2-40B4-BE49-F238E27FC236}">
                <a16:creationId xmlns:a16="http://schemas.microsoft.com/office/drawing/2014/main" id="{2E6F035F-1EC4-1C5A-58D3-C1EDE415B023}"/>
              </a:ext>
              <a:ext uri="{C183D7F6-B498-43B3-948B-1728B52AA6E4}">
                <adec:decorative xmlns:adec="http://schemas.microsoft.com/office/drawing/2017/decorative" val="1"/>
              </a:ext>
            </a:extLst>
          </p:cNvPr>
          <p:cNvSpPr>
            <a:spLocks/>
          </p:cNvSpPr>
          <p:nvPr/>
        </p:nvSpPr>
        <p:spPr bwMode="auto">
          <a:xfrm>
            <a:off x="194261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63" name="Rectangle: Rounded Corners 62">
            <a:extLst>
              <a:ext uri="{FF2B5EF4-FFF2-40B4-BE49-F238E27FC236}">
                <a16:creationId xmlns:a16="http://schemas.microsoft.com/office/drawing/2014/main" id="{13696726-8BDD-9C74-F254-849F80451692}"/>
              </a:ext>
              <a:ext uri="{C183D7F6-B498-43B3-948B-1728B52AA6E4}">
                <adec:decorative xmlns:adec="http://schemas.microsoft.com/office/drawing/2017/decorative" val="1"/>
              </a:ext>
            </a:extLst>
          </p:cNvPr>
          <p:cNvSpPr/>
          <p:nvPr/>
        </p:nvSpPr>
        <p:spPr bwMode="auto">
          <a:xfrm>
            <a:off x="431200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66" name="Free-form: Shape 109">
            <a:extLst>
              <a:ext uri="{FF2B5EF4-FFF2-40B4-BE49-F238E27FC236}">
                <a16:creationId xmlns:a16="http://schemas.microsoft.com/office/drawing/2014/main" id="{F6796C98-DFDC-E62A-5E5F-0CE8EA19FC3A}"/>
              </a:ext>
              <a:ext uri="{C183D7F6-B498-43B3-948B-1728B52AA6E4}">
                <adec:decorative xmlns:adec="http://schemas.microsoft.com/office/drawing/2017/decorative" val="1"/>
              </a:ext>
            </a:extLst>
          </p:cNvPr>
          <p:cNvSpPr>
            <a:spLocks/>
          </p:cNvSpPr>
          <p:nvPr/>
        </p:nvSpPr>
        <p:spPr>
          <a:xfrm flipH="1">
            <a:off x="567055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72" name="Freeform: Shape 71">
            <a:extLst>
              <a:ext uri="{FF2B5EF4-FFF2-40B4-BE49-F238E27FC236}">
                <a16:creationId xmlns:a16="http://schemas.microsoft.com/office/drawing/2014/main" id="{5799BBB4-3EB2-8635-D9FE-45F760D4A6ED}"/>
              </a:ext>
              <a:ext uri="{C183D7F6-B498-43B3-948B-1728B52AA6E4}">
                <adec:decorative xmlns:adec="http://schemas.microsoft.com/office/drawing/2017/decorative" val="1"/>
              </a:ext>
            </a:extLst>
          </p:cNvPr>
          <p:cNvSpPr>
            <a:spLocks/>
          </p:cNvSpPr>
          <p:nvPr/>
        </p:nvSpPr>
        <p:spPr bwMode="auto">
          <a:xfrm>
            <a:off x="5664064"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76" name="Rectangle: Rounded Corners 75">
            <a:extLst>
              <a:ext uri="{FF2B5EF4-FFF2-40B4-BE49-F238E27FC236}">
                <a16:creationId xmlns:a16="http://schemas.microsoft.com/office/drawing/2014/main" id="{A024C126-09C3-410F-A973-7FC9F4600EC5}"/>
              </a:ext>
              <a:ext uri="{C183D7F6-B498-43B3-948B-1728B52AA6E4}">
                <adec:decorative xmlns:adec="http://schemas.microsoft.com/office/drawing/2017/decorative" val="1"/>
              </a:ext>
            </a:extLst>
          </p:cNvPr>
          <p:cNvSpPr/>
          <p:nvPr/>
        </p:nvSpPr>
        <p:spPr bwMode="auto">
          <a:xfrm>
            <a:off x="8035044"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77" name="Free-form: Shape 109">
            <a:extLst>
              <a:ext uri="{FF2B5EF4-FFF2-40B4-BE49-F238E27FC236}">
                <a16:creationId xmlns:a16="http://schemas.microsoft.com/office/drawing/2014/main" id="{5093991E-5B56-0675-EEF2-787C88617E8B}"/>
              </a:ext>
              <a:ext uri="{C183D7F6-B498-43B3-948B-1728B52AA6E4}">
                <adec:decorative xmlns:adec="http://schemas.microsoft.com/office/drawing/2017/decorative" val="1"/>
              </a:ext>
            </a:extLst>
          </p:cNvPr>
          <p:cNvSpPr>
            <a:spLocks/>
          </p:cNvSpPr>
          <p:nvPr/>
        </p:nvSpPr>
        <p:spPr>
          <a:xfrm flipH="1">
            <a:off x="9393591"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80" name="Freeform: Shape 79">
            <a:extLst>
              <a:ext uri="{FF2B5EF4-FFF2-40B4-BE49-F238E27FC236}">
                <a16:creationId xmlns:a16="http://schemas.microsoft.com/office/drawing/2014/main" id="{4A6D8EC5-A278-E0C7-A4F6-C0109ACE7D4E}"/>
              </a:ext>
              <a:ext uri="{C183D7F6-B498-43B3-948B-1728B52AA6E4}">
                <adec:decorative xmlns:adec="http://schemas.microsoft.com/office/drawing/2017/decorative" val="1"/>
              </a:ext>
            </a:extLst>
          </p:cNvPr>
          <p:cNvSpPr>
            <a:spLocks/>
          </p:cNvSpPr>
          <p:nvPr/>
        </p:nvSpPr>
        <p:spPr bwMode="auto">
          <a:xfrm>
            <a:off x="938869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5" name="Title 4">
            <a:extLst>
              <a:ext uri="{FF2B5EF4-FFF2-40B4-BE49-F238E27FC236}">
                <a16:creationId xmlns:a16="http://schemas.microsoft.com/office/drawing/2014/main" id="{ECBED79C-DDDA-8E2C-DD75-89440C8B97FD}"/>
              </a:ext>
            </a:extLst>
          </p:cNvPr>
          <p:cNvSpPr>
            <a:spLocks noGrp="1"/>
          </p:cNvSpPr>
          <p:nvPr>
            <p:ph type="title"/>
          </p:nvPr>
        </p:nvSpPr>
        <p:spPr>
          <a:xfrm>
            <a:off x="588963" y="457200"/>
            <a:ext cx="11017250" cy="554038"/>
          </a:xfrm>
        </p:spPr>
        <p:txBody>
          <a:bodyPr/>
          <a:lstStyle/>
          <a:p>
            <a:r>
              <a:rPr lang="en-US"/>
              <a:t>Securely harness the power of productivity tools and AI</a:t>
            </a:r>
          </a:p>
        </p:txBody>
      </p:sp>
      <p:sp>
        <p:nvSpPr>
          <p:cNvPr id="62" name="Processing_E9F5" title="Icon of two interlocked gears">
            <a:extLst>
              <a:ext uri="{FF2B5EF4-FFF2-40B4-BE49-F238E27FC236}">
                <a16:creationId xmlns:a16="http://schemas.microsoft.com/office/drawing/2014/main" id="{4AB673AA-6BAE-AD42-CE89-DBA5C5A2A497}"/>
              </a:ext>
            </a:extLst>
          </p:cNvPr>
          <p:cNvSpPr>
            <a:spLocks noChangeAspect="1" noEditPoints="1"/>
          </p:cNvSpPr>
          <p:nvPr/>
        </p:nvSpPr>
        <p:spPr bwMode="auto">
          <a:xfrm>
            <a:off x="2096382" y="1792679"/>
            <a:ext cx="556332" cy="484528"/>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8">
            <a:extLst>
              <a:ext uri="{FF2B5EF4-FFF2-40B4-BE49-F238E27FC236}">
                <a16:creationId xmlns:a16="http://schemas.microsoft.com/office/drawing/2014/main" id="{0BB9E08E-4B89-9BDE-306F-C2A31A5D6838}"/>
              </a:ext>
            </a:extLst>
          </p:cNvPr>
          <p:cNvSpPr>
            <a:spLocks/>
          </p:cNvSpPr>
          <p:nvPr/>
        </p:nvSpPr>
        <p:spPr bwMode="auto">
          <a:xfrm>
            <a:off x="80254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Secure</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productivity</a:t>
            </a:r>
          </a:p>
        </p:txBody>
      </p:sp>
      <p:sp>
        <p:nvSpPr>
          <p:cNvPr id="61" name="Rectangle: Rounded Corners 60">
            <a:extLst>
              <a:ext uri="{FF2B5EF4-FFF2-40B4-BE49-F238E27FC236}">
                <a16:creationId xmlns:a16="http://schemas.microsoft.com/office/drawing/2014/main" id="{1B32D604-2EA8-4C7D-F35D-482B0FEC0BD3}"/>
              </a:ext>
            </a:extLst>
          </p:cNvPr>
          <p:cNvSpPr>
            <a:spLocks/>
          </p:cNvSpPr>
          <p:nvPr/>
        </p:nvSpPr>
        <p:spPr bwMode="auto">
          <a:xfrm>
            <a:off x="72100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Transform the way you work while reducing security risks with productivity apps and</a:t>
            </a:r>
            <a:br>
              <a:rPr lang="en-US" sz="2000"/>
            </a:br>
            <a:r>
              <a:rPr lang="en-US" sz="2000"/>
              <a:t>web-grounded AI experiences.</a:t>
            </a:r>
          </a:p>
        </p:txBody>
      </p:sp>
      <p:sp>
        <p:nvSpPr>
          <p:cNvPr id="70" name="Lock" title="Icon of a padlock">
            <a:extLst>
              <a:ext uri="{FF2B5EF4-FFF2-40B4-BE49-F238E27FC236}">
                <a16:creationId xmlns:a16="http://schemas.microsoft.com/office/drawing/2014/main" id="{8D3587B5-36BC-5ACC-9B2F-BDDF97A90749}"/>
              </a:ext>
            </a:extLst>
          </p:cNvPr>
          <p:cNvSpPr>
            <a:spLocks noChangeAspect="1" noEditPoints="1"/>
          </p:cNvSpPr>
          <p:nvPr/>
        </p:nvSpPr>
        <p:spPr bwMode="auto">
          <a:xfrm>
            <a:off x="5934027" y="1806343"/>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68" name="Rectangle 67">
            <a:extLst>
              <a:ext uri="{FF2B5EF4-FFF2-40B4-BE49-F238E27FC236}">
                <a16:creationId xmlns:a16="http://schemas.microsoft.com/office/drawing/2014/main" id="{0D41F57A-8DD8-0799-1183-F689E08BB4C7}"/>
              </a:ext>
            </a:extLst>
          </p:cNvPr>
          <p:cNvSpPr>
            <a:spLocks/>
          </p:cNvSpPr>
          <p:nvPr/>
        </p:nvSpPr>
        <p:spPr bwMode="auto">
          <a:xfrm>
            <a:off x="452558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AI-ready business protection</a:t>
            </a:r>
          </a:p>
        </p:txBody>
      </p:sp>
      <p:sp>
        <p:nvSpPr>
          <p:cNvPr id="74" name="Rectangle: Rounded Corners 73">
            <a:extLst>
              <a:ext uri="{FF2B5EF4-FFF2-40B4-BE49-F238E27FC236}">
                <a16:creationId xmlns:a16="http://schemas.microsoft.com/office/drawing/2014/main" id="{52B63FE1-D8D4-DC20-5F74-9D60A38E50BE}"/>
              </a:ext>
            </a:extLst>
          </p:cNvPr>
          <p:cNvSpPr>
            <a:spLocks/>
          </p:cNvSpPr>
          <p:nvPr/>
        </p:nvSpPr>
        <p:spPr bwMode="auto">
          <a:xfrm>
            <a:off x="444404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Protect your organization and business data, ensuring employees have access to the tools, resources, and applications they need.</a:t>
            </a:r>
          </a:p>
        </p:txBody>
      </p:sp>
      <p:sp>
        <p:nvSpPr>
          <p:cNvPr id="79" name="network" title="Icon of a device or computer network">
            <a:extLst>
              <a:ext uri="{FF2B5EF4-FFF2-40B4-BE49-F238E27FC236}">
                <a16:creationId xmlns:a16="http://schemas.microsoft.com/office/drawing/2014/main" id="{5A1BE4C9-F395-64E4-18C7-443D9929BDAE}"/>
              </a:ext>
            </a:extLst>
          </p:cNvPr>
          <p:cNvSpPr>
            <a:spLocks noChangeAspect="1" noEditPoints="1"/>
          </p:cNvSpPr>
          <p:nvPr/>
        </p:nvSpPr>
        <p:spPr bwMode="auto">
          <a:xfrm>
            <a:off x="9613813" y="1819599"/>
            <a:ext cx="413632" cy="430688"/>
          </a:xfrm>
          <a:custGeom>
            <a:avLst/>
            <a:gdLst>
              <a:gd name="T0" fmla="*/ 328 w 388"/>
              <a:gd name="T1" fmla="*/ 260 h 404"/>
              <a:gd name="T2" fmla="*/ 15 w 388"/>
              <a:gd name="T3" fmla="*/ 260 h 404"/>
              <a:gd name="T4" fmla="*/ 15 w 388"/>
              <a:gd name="T5" fmla="*/ 57 h 404"/>
              <a:gd name="T6" fmla="*/ 328 w 388"/>
              <a:gd name="T7" fmla="*/ 57 h 404"/>
              <a:gd name="T8" fmla="*/ 328 w 388"/>
              <a:gd name="T9" fmla="*/ 260 h 404"/>
              <a:gd name="T10" fmla="*/ 328 w 388"/>
              <a:gd name="T11" fmla="*/ 203 h 404"/>
              <a:gd name="T12" fmla="*/ 388 w 388"/>
              <a:gd name="T13" fmla="*/ 203 h 404"/>
              <a:gd name="T14" fmla="*/ 388 w 388"/>
              <a:gd name="T15" fmla="*/ 0 h 404"/>
              <a:gd name="T16" fmla="*/ 69 w 388"/>
              <a:gd name="T17" fmla="*/ 0 h 404"/>
              <a:gd name="T18" fmla="*/ 69 w 388"/>
              <a:gd name="T19" fmla="*/ 57 h 404"/>
              <a:gd name="T20" fmla="*/ 271 w 388"/>
              <a:gd name="T21" fmla="*/ 404 h 404"/>
              <a:gd name="T22" fmla="*/ 271 w 388"/>
              <a:gd name="T23" fmla="*/ 347 h 404"/>
              <a:gd name="T24" fmla="*/ 215 w 388"/>
              <a:gd name="T25" fmla="*/ 347 h 404"/>
              <a:gd name="T26" fmla="*/ 215 w 388"/>
              <a:gd name="T27" fmla="*/ 318 h 404"/>
              <a:gd name="T28" fmla="*/ 157 w 388"/>
              <a:gd name="T29" fmla="*/ 318 h 404"/>
              <a:gd name="T30" fmla="*/ 157 w 388"/>
              <a:gd name="T31" fmla="*/ 347 h 404"/>
              <a:gd name="T32" fmla="*/ 97 w 388"/>
              <a:gd name="T33" fmla="*/ 347 h 404"/>
              <a:gd name="T34" fmla="*/ 97 w 388"/>
              <a:gd name="T35" fmla="*/ 404 h 404"/>
              <a:gd name="T36" fmla="*/ 187 w 388"/>
              <a:gd name="T37" fmla="*/ 404 h 404"/>
              <a:gd name="T38" fmla="*/ 271 w 388"/>
              <a:gd name="T39" fmla="*/ 404 h 404"/>
              <a:gd name="T40" fmla="*/ 97 w 388"/>
              <a:gd name="T41" fmla="*/ 374 h 404"/>
              <a:gd name="T42" fmla="*/ 0 w 388"/>
              <a:gd name="T43" fmla="*/ 374 h 404"/>
              <a:gd name="T44" fmla="*/ 271 w 388"/>
              <a:gd name="T45" fmla="*/ 374 h 404"/>
              <a:gd name="T46" fmla="*/ 369 w 388"/>
              <a:gd name="T47" fmla="*/ 374 h 404"/>
              <a:gd name="T48" fmla="*/ 184 w 388"/>
              <a:gd name="T49" fmla="*/ 318 h 404"/>
              <a:gd name="T50" fmla="*/ 184 w 388"/>
              <a:gd name="T51" fmla="*/ 2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8" h="404">
                <a:moveTo>
                  <a:pt x="328" y="260"/>
                </a:moveTo>
                <a:lnTo>
                  <a:pt x="15" y="260"/>
                </a:lnTo>
                <a:lnTo>
                  <a:pt x="15" y="57"/>
                </a:lnTo>
                <a:lnTo>
                  <a:pt x="328" y="57"/>
                </a:lnTo>
                <a:lnTo>
                  <a:pt x="328" y="260"/>
                </a:lnTo>
                <a:moveTo>
                  <a:pt x="328" y="203"/>
                </a:moveTo>
                <a:lnTo>
                  <a:pt x="388" y="203"/>
                </a:lnTo>
                <a:lnTo>
                  <a:pt x="388" y="0"/>
                </a:lnTo>
                <a:lnTo>
                  <a:pt x="69" y="0"/>
                </a:lnTo>
                <a:lnTo>
                  <a:pt x="69" y="57"/>
                </a:lnTo>
                <a:moveTo>
                  <a:pt x="271" y="404"/>
                </a:moveTo>
                <a:lnTo>
                  <a:pt x="271" y="347"/>
                </a:lnTo>
                <a:lnTo>
                  <a:pt x="215" y="347"/>
                </a:lnTo>
                <a:lnTo>
                  <a:pt x="215" y="318"/>
                </a:lnTo>
                <a:lnTo>
                  <a:pt x="157" y="318"/>
                </a:lnTo>
                <a:lnTo>
                  <a:pt x="157" y="347"/>
                </a:lnTo>
                <a:lnTo>
                  <a:pt x="97" y="347"/>
                </a:lnTo>
                <a:lnTo>
                  <a:pt x="97" y="404"/>
                </a:lnTo>
                <a:lnTo>
                  <a:pt x="187" y="404"/>
                </a:lnTo>
                <a:lnTo>
                  <a:pt x="271" y="404"/>
                </a:lnTo>
                <a:moveTo>
                  <a:pt x="97" y="374"/>
                </a:moveTo>
                <a:lnTo>
                  <a:pt x="0" y="374"/>
                </a:lnTo>
                <a:moveTo>
                  <a:pt x="271" y="374"/>
                </a:moveTo>
                <a:lnTo>
                  <a:pt x="369" y="374"/>
                </a:lnTo>
                <a:moveTo>
                  <a:pt x="184" y="318"/>
                </a:moveTo>
                <a:lnTo>
                  <a:pt x="184" y="260"/>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Rectangle 77">
            <a:extLst>
              <a:ext uri="{FF2B5EF4-FFF2-40B4-BE49-F238E27FC236}">
                <a16:creationId xmlns:a16="http://schemas.microsoft.com/office/drawing/2014/main" id="{98BADDC1-66C1-0BF8-232E-E2E613E508F3}"/>
              </a:ext>
            </a:extLst>
          </p:cNvPr>
          <p:cNvSpPr>
            <a:spLocks/>
          </p:cNvSpPr>
          <p:nvPr/>
        </p:nvSpPr>
        <p:spPr bwMode="auto">
          <a:xfrm>
            <a:off x="8248628"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Optimized</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IT enablement</a:t>
            </a:r>
          </a:p>
        </p:txBody>
      </p:sp>
      <p:sp>
        <p:nvSpPr>
          <p:cNvPr id="81" name="Rectangle: Rounded Corners 80">
            <a:extLst>
              <a:ext uri="{FF2B5EF4-FFF2-40B4-BE49-F238E27FC236}">
                <a16:creationId xmlns:a16="http://schemas.microsoft.com/office/drawing/2014/main" id="{5D95CD00-A776-9DD5-85B5-67D50238F9EB}"/>
              </a:ext>
            </a:extLst>
          </p:cNvPr>
          <p:cNvSpPr>
            <a:spLocks/>
          </p:cNvSpPr>
          <p:nvPr/>
        </p:nvSpPr>
        <p:spPr bwMode="auto">
          <a:xfrm>
            <a:off x="8167088"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Empower IT to enhance business potential through performance, reliability, and safety provided by optimized cloud infrastructure control. </a:t>
            </a:r>
          </a:p>
        </p:txBody>
      </p:sp>
    </p:spTree>
    <p:extLst>
      <p:ext uri="{BB962C8B-B14F-4D97-AF65-F5344CB8AC3E}">
        <p14:creationId xmlns:p14="http://schemas.microsoft.com/office/powerpoint/2010/main" val="978096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500"/>
                                        <p:tgtEl>
                                          <p:spTgt spid="7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fade">
                                      <p:cBhvr>
                                        <p:cTn id="56" dur="500"/>
                                        <p:tgtEl>
                                          <p:spTgt spid="7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55" grpId="0" animBg="1"/>
      <p:bldP spid="63" grpId="0" animBg="1"/>
      <p:bldP spid="66" grpId="0" animBg="1"/>
      <p:bldP spid="72" grpId="0" animBg="1"/>
      <p:bldP spid="76" grpId="0" animBg="1"/>
      <p:bldP spid="77" grpId="0" animBg="1"/>
      <p:bldP spid="80" grpId="0" animBg="1"/>
      <p:bldP spid="62" grpId="0" animBg="1"/>
      <p:bldP spid="49" grpId="0"/>
      <p:bldP spid="61" grpId="0" animBg="1"/>
      <p:bldP spid="70" grpId="0" animBg="1"/>
      <p:bldP spid="68" grpId="0"/>
      <p:bldP spid="74" grpId="0" animBg="1"/>
      <p:bldP spid="79" grpId="0" animBg="1"/>
      <p:bldP spid="78" grpId="0"/>
      <p:bldP spid="8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52FF0-B308-5CBE-EBAF-9E90DA7DC5B6}"/>
            </a:ext>
          </a:extLst>
        </p:cNvPr>
        <p:cNvGrpSpPr/>
        <p:nvPr/>
      </p:nvGrpSpPr>
      <p:grpSpPr>
        <a:xfrm>
          <a:off x="0" y="0"/>
          <a:ext cx="0" cy="0"/>
          <a:chOff x="0" y="0"/>
          <a:chExt cx="0" cy="0"/>
        </a:xfrm>
      </p:grpSpPr>
      <p:pic>
        <p:nvPicPr>
          <p:cNvPr id="31" name="Picture 30">
            <a:extLst>
              <a:ext uri="{FF2B5EF4-FFF2-40B4-BE49-F238E27FC236}">
                <a16:creationId xmlns:a16="http://schemas.microsoft.com/office/drawing/2014/main" id="{D2D91BBA-56ED-4535-FD60-FFE0DF63DBF5}"/>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1" y="3215715"/>
            <a:ext cx="12192000" cy="3642286"/>
          </a:xfrm>
          <a:prstGeom prst="rect">
            <a:avLst/>
          </a:prstGeom>
        </p:spPr>
      </p:pic>
      <p:sp>
        <p:nvSpPr>
          <p:cNvPr id="32" name="Rectangle: Rounded Corners 31">
            <a:extLst>
              <a:ext uri="{FF2B5EF4-FFF2-40B4-BE49-F238E27FC236}">
                <a16:creationId xmlns:a16="http://schemas.microsoft.com/office/drawing/2014/main" id="{21A8484D-13EF-A4DC-63F7-BF14643A2A5A}"/>
              </a:ext>
              <a:ext uri="{C183D7F6-B498-43B3-948B-1728B52AA6E4}">
                <adec:decorative xmlns:adec="http://schemas.microsoft.com/office/drawing/2017/decorative" val="1"/>
              </a:ext>
            </a:extLst>
          </p:cNvPr>
          <p:cNvSpPr/>
          <p:nvPr/>
        </p:nvSpPr>
        <p:spPr bwMode="auto">
          <a:xfrm>
            <a:off x="58896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36" name="Free-form: Shape 109">
            <a:extLst>
              <a:ext uri="{FF2B5EF4-FFF2-40B4-BE49-F238E27FC236}">
                <a16:creationId xmlns:a16="http://schemas.microsoft.com/office/drawing/2014/main" id="{D77BD6F4-DA6C-509E-0563-6284EE1C5A52}"/>
              </a:ext>
              <a:ext uri="{C183D7F6-B498-43B3-948B-1728B52AA6E4}">
                <adec:decorative xmlns:adec="http://schemas.microsoft.com/office/drawing/2017/decorative" val="1"/>
              </a:ext>
            </a:extLst>
          </p:cNvPr>
          <p:cNvSpPr>
            <a:spLocks/>
          </p:cNvSpPr>
          <p:nvPr/>
        </p:nvSpPr>
        <p:spPr>
          <a:xfrm flipH="1">
            <a:off x="194751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39" name="Freeform: Shape 38">
            <a:extLst>
              <a:ext uri="{FF2B5EF4-FFF2-40B4-BE49-F238E27FC236}">
                <a16:creationId xmlns:a16="http://schemas.microsoft.com/office/drawing/2014/main" id="{6DF183F0-8045-A744-CAD0-73D757640E9A}"/>
              </a:ext>
              <a:ext uri="{C183D7F6-B498-43B3-948B-1728B52AA6E4}">
                <adec:decorative xmlns:adec="http://schemas.microsoft.com/office/drawing/2017/decorative" val="1"/>
              </a:ext>
            </a:extLst>
          </p:cNvPr>
          <p:cNvSpPr>
            <a:spLocks/>
          </p:cNvSpPr>
          <p:nvPr/>
        </p:nvSpPr>
        <p:spPr bwMode="auto">
          <a:xfrm>
            <a:off x="194261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45" name="Rectangle: Rounded Corners 44">
            <a:extLst>
              <a:ext uri="{FF2B5EF4-FFF2-40B4-BE49-F238E27FC236}">
                <a16:creationId xmlns:a16="http://schemas.microsoft.com/office/drawing/2014/main" id="{D6C36394-4AF6-6E15-FB93-B8FC09F95085}"/>
              </a:ext>
              <a:ext uri="{C183D7F6-B498-43B3-948B-1728B52AA6E4}">
                <adec:decorative xmlns:adec="http://schemas.microsoft.com/office/drawing/2017/decorative" val="1"/>
              </a:ext>
            </a:extLst>
          </p:cNvPr>
          <p:cNvSpPr/>
          <p:nvPr/>
        </p:nvSpPr>
        <p:spPr bwMode="auto">
          <a:xfrm>
            <a:off x="431200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46" name="Free-form: Shape 109">
            <a:extLst>
              <a:ext uri="{FF2B5EF4-FFF2-40B4-BE49-F238E27FC236}">
                <a16:creationId xmlns:a16="http://schemas.microsoft.com/office/drawing/2014/main" id="{58E943E1-0301-8C6B-0BA5-7778143F9B47}"/>
              </a:ext>
              <a:ext uri="{C183D7F6-B498-43B3-948B-1728B52AA6E4}">
                <adec:decorative xmlns:adec="http://schemas.microsoft.com/office/drawing/2017/decorative" val="1"/>
              </a:ext>
            </a:extLst>
          </p:cNvPr>
          <p:cNvSpPr>
            <a:spLocks/>
          </p:cNvSpPr>
          <p:nvPr/>
        </p:nvSpPr>
        <p:spPr>
          <a:xfrm flipH="1">
            <a:off x="567055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47" name="Rectangle 46">
            <a:extLst>
              <a:ext uri="{FF2B5EF4-FFF2-40B4-BE49-F238E27FC236}">
                <a16:creationId xmlns:a16="http://schemas.microsoft.com/office/drawing/2014/main" id="{4ED2B92D-BCBC-EFDF-F7A8-061A83CAAA08}"/>
              </a:ext>
              <a:ext uri="{C183D7F6-B498-43B3-948B-1728B52AA6E4}">
                <adec:decorative xmlns:adec="http://schemas.microsoft.com/office/drawing/2017/decorative" val="1"/>
              </a:ext>
            </a:extLst>
          </p:cNvPr>
          <p:cNvSpPr>
            <a:spLocks/>
          </p:cNvSpPr>
          <p:nvPr/>
        </p:nvSpPr>
        <p:spPr bwMode="auto">
          <a:xfrm>
            <a:off x="452558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AI-ready business protection</a:t>
            </a:r>
          </a:p>
        </p:txBody>
      </p:sp>
      <p:sp>
        <p:nvSpPr>
          <p:cNvPr id="48" name="Lock">
            <a:extLst>
              <a:ext uri="{FF2B5EF4-FFF2-40B4-BE49-F238E27FC236}">
                <a16:creationId xmlns:a16="http://schemas.microsoft.com/office/drawing/2014/main" id="{BF1E0A5E-53E1-586D-79B3-C5484AF2D856}"/>
              </a:ext>
              <a:ext uri="{C183D7F6-B498-43B3-948B-1728B52AA6E4}">
                <adec:decorative xmlns:adec="http://schemas.microsoft.com/office/drawing/2017/decorative" val="1"/>
              </a:ext>
            </a:extLst>
          </p:cNvPr>
          <p:cNvSpPr>
            <a:spLocks noChangeAspect="1" noEditPoints="1"/>
          </p:cNvSpPr>
          <p:nvPr/>
        </p:nvSpPr>
        <p:spPr bwMode="auto">
          <a:xfrm>
            <a:off x="5934027" y="1806343"/>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49" name="Freeform: Shape 48">
            <a:extLst>
              <a:ext uri="{FF2B5EF4-FFF2-40B4-BE49-F238E27FC236}">
                <a16:creationId xmlns:a16="http://schemas.microsoft.com/office/drawing/2014/main" id="{DE57C919-658A-64AE-AEF7-66010F52C937}"/>
              </a:ext>
              <a:ext uri="{C183D7F6-B498-43B3-948B-1728B52AA6E4}">
                <adec:decorative xmlns:adec="http://schemas.microsoft.com/office/drawing/2017/decorative" val="1"/>
              </a:ext>
            </a:extLst>
          </p:cNvPr>
          <p:cNvSpPr>
            <a:spLocks/>
          </p:cNvSpPr>
          <p:nvPr/>
        </p:nvSpPr>
        <p:spPr bwMode="auto">
          <a:xfrm>
            <a:off x="5664064"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50" name="Rectangle: Rounded Corners 49">
            <a:extLst>
              <a:ext uri="{FF2B5EF4-FFF2-40B4-BE49-F238E27FC236}">
                <a16:creationId xmlns:a16="http://schemas.microsoft.com/office/drawing/2014/main" id="{8F1FBA7F-A1C6-2B63-24D6-2D4EF77493AC}"/>
              </a:ext>
              <a:ext uri="{C183D7F6-B498-43B3-948B-1728B52AA6E4}">
                <adec:decorative xmlns:adec="http://schemas.microsoft.com/office/drawing/2017/decorative" val="1"/>
              </a:ext>
            </a:extLst>
          </p:cNvPr>
          <p:cNvSpPr>
            <a:spLocks/>
          </p:cNvSpPr>
          <p:nvPr/>
        </p:nvSpPr>
        <p:spPr bwMode="auto">
          <a:xfrm>
            <a:off x="444404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Protect your organization and business data, ensuring employees have access to the tools, resources, and applications they need.</a:t>
            </a:r>
          </a:p>
        </p:txBody>
      </p:sp>
      <p:sp>
        <p:nvSpPr>
          <p:cNvPr id="51" name="Rectangle: Rounded Corners 50">
            <a:extLst>
              <a:ext uri="{FF2B5EF4-FFF2-40B4-BE49-F238E27FC236}">
                <a16:creationId xmlns:a16="http://schemas.microsoft.com/office/drawing/2014/main" id="{40F2EED2-5D7D-588C-B106-F01E7BCF96DB}"/>
              </a:ext>
              <a:ext uri="{C183D7F6-B498-43B3-948B-1728B52AA6E4}">
                <adec:decorative xmlns:adec="http://schemas.microsoft.com/office/drawing/2017/decorative" val="1"/>
              </a:ext>
            </a:extLst>
          </p:cNvPr>
          <p:cNvSpPr/>
          <p:nvPr/>
        </p:nvSpPr>
        <p:spPr bwMode="auto">
          <a:xfrm>
            <a:off x="8035044"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53" name="Free-form: Shape 109">
            <a:extLst>
              <a:ext uri="{FF2B5EF4-FFF2-40B4-BE49-F238E27FC236}">
                <a16:creationId xmlns:a16="http://schemas.microsoft.com/office/drawing/2014/main" id="{1FBDD40B-1B7A-12E1-E2E9-212383F550F3}"/>
              </a:ext>
              <a:ext uri="{C183D7F6-B498-43B3-948B-1728B52AA6E4}">
                <adec:decorative xmlns:adec="http://schemas.microsoft.com/office/drawing/2017/decorative" val="1"/>
              </a:ext>
            </a:extLst>
          </p:cNvPr>
          <p:cNvSpPr>
            <a:spLocks/>
          </p:cNvSpPr>
          <p:nvPr/>
        </p:nvSpPr>
        <p:spPr>
          <a:xfrm flipH="1">
            <a:off x="9393591"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54" name="Rectangle 53">
            <a:extLst>
              <a:ext uri="{FF2B5EF4-FFF2-40B4-BE49-F238E27FC236}">
                <a16:creationId xmlns:a16="http://schemas.microsoft.com/office/drawing/2014/main" id="{E0C70A0D-1424-C5CD-AAA4-4374ADA47CF4}"/>
              </a:ext>
              <a:ext uri="{C183D7F6-B498-43B3-948B-1728B52AA6E4}">
                <adec:decorative xmlns:adec="http://schemas.microsoft.com/office/drawing/2017/decorative" val="1"/>
              </a:ext>
            </a:extLst>
          </p:cNvPr>
          <p:cNvSpPr>
            <a:spLocks/>
          </p:cNvSpPr>
          <p:nvPr/>
        </p:nvSpPr>
        <p:spPr bwMode="auto">
          <a:xfrm>
            <a:off x="8248628"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Optimized</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IT enablement</a:t>
            </a:r>
          </a:p>
        </p:txBody>
      </p:sp>
      <p:sp>
        <p:nvSpPr>
          <p:cNvPr id="55" name="network">
            <a:extLst>
              <a:ext uri="{FF2B5EF4-FFF2-40B4-BE49-F238E27FC236}">
                <a16:creationId xmlns:a16="http://schemas.microsoft.com/office/drawing/2014/main" id="{3293FDAB-2C5B-4BBC-CFD5-AB083B59D2EA}"/>
              </a:ext>
              <a:ext uri="{C183D7F6-B498-43B3-948B-1728B52AA6E4}">
                <adec:decorative xmlns:adec="http://schemas.microsoft.com/office/drawing/2017/decorative" val="1"/>
              </a:ext>
            </a:extLst>
          </p:cNvPr>
          <p:cNvSpPr>
            <a:spLocks noChangeAspect="1" noEditPoints="1"/>
          </p:cNvSpPr>
          <p:nvPr/>
        </p:nvSpPr>
        <p:spPr bwMode="auto">
          <a:xfrm>
            <a:off x="9613813" y="1819599"/>
            <a:ext cx="413632" cy="430688"/>
          </a:xfrm>
          <a:custGeom>
            <a:avLst/>
            <a:gdLst>
              <a:gd name="T0" fmla="*/ 328 w 388"/>
              <a:gd name="T1" fmla="*/ 260 h 404"/>
              <a:gd name="T2" fmla="*/ 15 w 388"/>
              <a:gd name="T3" fmla="*/ 260 h 404"/>
              <a:gd name="T4" fmla="*/ 15 w 388"/>
              <a:gd name="T5" fmla="*/ 57 h 404"/>
              <a:gd name="T6" fmla="*/ 328 w 388"/>
              <a:gd name="T7" fmla="*/ 57 h 404"/>
              <a:gd name="T8" fmla="*/ 328 w 388"/>
              <a:gd name="T9" fmla="*/ 260 h 404"/>
              <a:gd name="T10" fmla="*/ 328 w 388"/>
              <a:gd name="T11" fmla="*/ 203 h 404"/>
              <a:gd name="T12" fmla="*/ 388 w 388"/>
              <a:gd name="T13" fmla="*/ 203 h 404"/>
              <a:gd name="T14" fmla="*/ 388 w 388"/>
              <a:gd name="T15" fmla="*/ 0 h 404"/>
              <a:gd name="T16" fmla="*/ 69 w 388"/>
              <a:gd name="T17" fmla="*/ 0 h 404"/>
              <a:gd name="T18" fmla="*/ 69 w 388"/>
              <a:gd name="T19" fmla="*/ 57 h 404"/>
              <a:gd name="T20" fmla="*/ 271 w 388"/>
              <a:gd name="T21" fmla="*/ 404 h 404"/>
              <a:gd name="T22" fmla="*/ 271 w 388"/>
              <a:gd name="T23" fmla="*/ 347 h 404"/>
              <a:gd name="T24" fmla="*/ 215 w 388"/>
              <a:gd name="T25" fmla="*/ 347 h 404"/>
              <a:gd name="T26" fmla="*/ 215 w 388"/>
              <a:gd name="T27" fmla="*/ 318 h 404"/>
              <a:gd name="T28" fmla="*/ 157 w 388"/>
              <a:gd name="T29" fmla="*/ 318 h 404"/>
              <a:gd name="T30" fmla="*/ 157 w 388"/>
              <a:gd name="T31" fmla="*/ 347 h 404"/>
              <a:gd name="T32" fmla="*/ 97 w 388"/>
              <a:gd name="T33" fmla="*/ 347 h 404"/>
              <a:gd name="T34" fmla="*/ 97 w 388"/>
              <a:gd name="T35" fmla="*/ 404 h 404"/>
              <a:gd name="T36" fmla="*/ 187 w 388"/>
              <a:gd name="T37" fmla="*/ 404 h 404"/>
              <a:gd name="T38" fmla="*/ 271 w 388"/>
              <a:gd name="T39" fmla="*/ 404 h 404"/>
              <a:gd name="T40" fmla="*/ 97 w 388"/>
              <a:gd name="T41" fmla="*/ 374 h 404"/>
              <a:gd name="T42" fmla="*/ 0 w 388"/>
              <a:gd name="T43" fmla="*/ 374 h 404"/>
              <a:gd name="T44" fmla="*/ 271 w 388"/>
              <a:gd name="T45" fmla="*/ 374 h 404"/>
              <a:gd name="T46" fmla="*/ 369 w 388"/>
              <a:gd name="T47" fmla="*/ 374 h 404"/>
              <a:gd name="T48" fmla="*/ 184 w 388"/>
              <a:gd name="T49" fmla="*/ 318 h 404"/>
              <a:gd name="T50" fmla="*/ 184 w 388"/>
              <a:gd name="T51" fmla="*/ 2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8" h="404">
                <a:moveTo>
                  <a:pt x="328" y="260"/>
                </a:moveTo>
                <a:lnTo>
                  <a:pt x="15" y="260"/>
                </a:lnTo>
                <a:lnTo>
                  <a:pt x="15" y="57"/>
                </a:lnTo>
                <a:lnTo>
                  <a:pt x="328" y="57"/>
                </a:lnTo>
                <a:lnTo>
                  <a:pt x="328" y="260"/>
                </a:lnTo>
                <a:moveTo>
                  <a:pt x="328" y="203"/>
                </a:moveTo>
                <a:lnTo>
                  <a:pt x="388" y="203"/>
                </a:lnTo>
                <a:lnTo>
                  <a:pt x="388" y="0"/>
                </a:lnTo>
                <a:lnTo>
                  <a:pt x="69" y="0"/>
                </a:lnTo>
                <a:lnTo>
                  <a:pt x="69" y="57"/>
                </a:lnTo>
                <a:moveTo>
                  <a:pt x="271" y="404"/>
                </a:moveTo>
                <a:lnTo>
                  <a:pt x="271" y="347"/>
                </a:lnTo>
                <a:lnTo>
                  <a:pt x="215" y="347"/>
                </a:lnTo>
                <a:lnTo>
                  <a:pt x="215" y="318"/>
                </a:lnTo>
                <a:lnTo>
                  <a:pt x="157" y="318"/>
                </a:lnTo>
                <a:lnTo>
                  <a:pt x="157" y="347"/>
                </a:lnTo>
                <a:lnTo>
                  <a:pt x="97" y="347"/>
                </a:lnTo>
                <a:lnTo>
                  <a:pt x="97" y="404"/>
                </a:lnTo>
                <a:lnTo>
                  <a:pt x="187" y="404"/>
                </a:lnTo>
                <a:lnTo>
                  <a:pt x="271" y="404"/>
                </a:lnTo>
                <a:moveTo>
                  <a:pt x="97" y="374"/>
                </a:moveTo>
                <a:lnTo>
                  <a:pt x="0" y="374"/>
                </a:lnTo>
                <a:moveTo>
                  <a:pt x="271" y="374"/>
                </a:moveTo>
                <a:lnTo>
                  <a:pt x="369" y="374"/>
                </a:lnTo>
                <a:moveTo>
                  <a:pt x="184" y="318"/>
                </a:moveTo>
                <a:lnTo>
                  <a:pt x="184" y="260"/>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Shape 55">
            <a:extLst>
              <a:ext uri="{FF2B5EF4-FFF2-40B4-BE49-F238E27FC236}">
                <a16:creationId xmlns:a16="http://schemas.microsoft.com/office/drawing/2014/main" id="{6409ACD7-8DA6-F8FA-D8A6-DBBF077C740D}"/>
              </a:ext>
              <a:ext uri="{C183D7F6-B498-43B3-948B-1728B52AA6E4}">
                <adec:decorative xmlns:adec="http://schemas.microsoft.com/office/drawing/2017/decorative" val="1"/>
              </a:ext>
            </a:extLst>
          </p:cNvPr>
          <p:cNvSpPr>
            <a:spLocks/>
          </p:cNvSpPr>
          <p:nvPr/>
        </p:nvSpPr>
        <p:spPr bwMode="auto">
          <a:xfrm>
            <a:off x="938869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57" name="Rectangle: Rounded Corners 56">
            <a:extLst>
              <a:ext uri="{FF2B5EF4-FFF2-40B4-BE49-F238E27FC236}">
                <a16:creationId xmlns:a16="http://schemas.microsoft.com/office/drawing/2014/main" id="{05C8469E-E3A5-FF4B-396F-848D547656DB}"/>
              </a:ext>
              <a:ext uri="{C183D7F6-B498-43B3-948B-1728B52AA6E4}">
                <adec:decorative xmlns:adec="http://schemas.microsoft.com/office/drawing/2017/decorative" val="1"/>
              </a:ext>
            </a:extLst>
          </p:cNvPr>
          <p:cNvSpPr>
            <a:spLocks/>
          </p:cNvSpPr>
          <p:nvPr/>
        </p:nvSpPr>
        <p:spPr bwMode="auto">
          <a:xfrm>
            <a:off x="8167088"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Empower IT to enhance business potential through performance, reliability, and safety provided by optimized cloud infrastructure control. </a:t>
            </a:r>
          </a:p>
        </p:txBody>
      </p:sp>
      <p:sp>
        <p:nvSpPr>
          <p:cNvPr id="4" name="Title 3">
            <a:extLst>
              <a:ext uri="{FF2B5EF4-FFF2-40B4-BE49-F238E27FC236}">
                <a16:creationId xmlns:a16="http://schemas.microsoft.com/office/drawing/2014/main" id="{B4C3435A-32B7-C4C6-9BF3-55F54D85E984}"/>
              </a:ext>
            </a:extLst>
          </p:cNvPr>
          <p:cNvSpPr>
            <a:spLocks noGrp="1"/>
          </p:cNvSpPr>
          <p:nvPr>
            <p:ph type="title"/>
          </p:nvPr>
        </p:nvSpPr>
        <p:spPr>
          <a:xfrm>
            <a:off x="588263" y="457200"/>
            <a:ext cx="11018520" cy="553998"/>
          </a:xfrm>
        </p:spPr>
        <p:txBody>
          <a:bodyPr/>
          <a:lstStyle/>
          <a:p>
            <a:r>
              <a:rPr lang="en-US"/>
              <a:t>Transform the way you work with secure productivity</a:t>
            </a:r>
          </a:p>
        </p:txBody>
      </p:sp>
      <p:sp>
        <p:nvSpPr>
          <p:cNvPr id="44" name="Processing_E9F5" title="Icon of two interlocked gears">
            <a:extLst>
              <a:ext uri="{FF2B5EF4-FFF2-40B4-BE49-F238E27FC236}">
                <a16:creationId xmlns:a16="http://schemas.microsoft.com/office/drawing/2014/main" id="{638C242A-F92E-0A51-CB4F-A242A08ABEDF}"/>
              </a:ext>
            </a:extLst>
          </p:cNvPr>
          <p:cNvSpPr>
            <a:spLocks noChangeAspect="1" noEditPoints="1"/>
          </p:cNvSpPr>
          <p:nvPr/>
        </p:nvSpPr>
        <p:spPr bwMode="auto">
          <a:xfrm>
            <a:off x="2096382" y="1792679"/>
            <a:ext cx="556332" cy="484528"/>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E12C4934-7B41-1568-FAD2-95CF3C43A686}"/>
              </a:ext>
            </a:extLst>
          </p:cNvPr>
          <p:cNvSpPr>
            <a:spLocks/>
          </p:cNvSpPr>
          <p:nvPr/>
        </p:nvSpPr>
        <p:spPr bwMode="auto">
          <a:xfrm>
            <a:off x="80254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Secure</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productivity</a:t>
            </a:r>
          </a:p>
        </p:txBody>
      </p:sp>
      <p:sp>
        <p:nvSpPr>
          <p:cNvPr id="43" name="Rectangle: Rounded Corners 42">
            <a:extLst>
              <a:ext uri="{FF2B5EF4-FFF2-40B4-BE49-F238E27FC236}">
                <a16:creationId xmlns:a16="http://schemas.microsoft.com/office/drawing/2014/main" id="{C909D914-91A2-B3E2-B704-F4AE3C733632}"/>
              </a:ext>
            </a:extLst>
          </p:cNvPr>
          <p:cNvSpPr>
            <a:spLocks/>
          </p:cNvSpPr>
          <p:nvPr/>
        </p:nvSpPr>
        <p:spPr bwMode="auto">
          <a:xfrm>
            <a:off x="72100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Transform the way you work while reducing security risks with productivity apps and</a:t>
            </a:r>
            <a:br>
              <a:rPr lang="en-US" sz="2000"/>
            </a:br>
            <a:r>
              <a:rPr lang="en-US" sz="2000"/>
              <a:t>web-grounded AI experiences.</a:t>
            </a:r>
          </a:p>
        </p:txBody>
      </p:sp>
      <p:sp>
        <p:nvSpPr>
          <p:cNvPr id="2" name="Rectangle: Rounded Corners 1">
            <a:extLst>
              <a:ext uri="{FF2B5EF4-FFF2-40B4-BE49-F238E27FC236}">
                <a16:creationId xmlns:a16="http://schemas.microsoft.com/office/drawing/2014/main" id="{203E2313-C56E-5A22-6BCE-9770584B0FCD}"/>
              </a:ext>
              <a:ext uri="{C183D7F6-B498-43B3-948B-1728B52AA6E4}">
                <adec:decorative xmlns:adec="http://schemas.microsoft.com/office/drawing/2017/decorative" val="1"/>
              </a:ext>
            </a:extLst>
          </p:cNvPr>
          <p:cNvSpPr/>
          <p:nvPr/>
        </p:nvSpPr>
        <p:spPr bwMode="auto">
          <a:xfrm>
            <a:off x="4308827" y="1436688"/>
            <a:ext cx="3571169" cy="4926012"/>
          </a:xfrm>
          <a:prstGeom prst="roundRect">
            <a:avLst>
              <a:gd name="adj" fmla="val 4064"/>
            </a:avLst>
          </a:prstGeom>
          <a:solidFill>
            <a:schemeClr val="bg2">
              <a:alpha val="80000"/>
            </a:schemeClr>
          </a:solidFill>
          <a:ln w="28575">
            <a:solidFill>
              <a:srgbClr val="E8E5E0"/>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3" name="Rectangle: Rounded Corners 2">
            <a:extLst>
              <a:ext uri="{FF2B5EF4-FFF2-40B4-BE49-F238E27FC236}">
                <a16:creationId xmlns:a16="http://schemas.microsoft.com/office/drawing/2014/main" id="{D195196A-11D6-8346-134B-1976FFB6574F}"/>
              </a:ext>
              <a:ext uri="{C183D7F6-B498-43B3-948B-1728B52AA6E4}">
                <adec:decorative xmlns:adec="http://schemas.microsoft.com/office/drawing/2017/decorative" val="1"/>
              </a:ext>
            </a:extLst>
          </p:cNvPr>
          <p:cNvSpPr/>
          <p:nvPr/>
        </p:nvSpPr>
        <p:spPr bwMode="auto">
          <a:xfrm>
            <a:off x="8031868" y="1436688"/>
            <a:ext cx="3571169" cy="4926012"/>
          </a:xfrm>
          <a:prstGeom prst="roundRect">
            <a:avLst>
              <a:gd name="adj" fmla="val 4064"/>
            </a:avLst>
          </a:prstGeom>
          <a:solidFill>
            <a:schemeClr val="bg2">
              <a:alpha val="80000"/>
            </a:schemeClr>
          </a:solidFill>
          <a:ln w="28575">
            <a:solidFill>
              <a:srgbClr val="E8E5E0"/>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Tree>
    <p:extLst>
      <p:ext uri="{BB962C8B-B14F-4D97-AF65-F5344CB8AC3E}">
        <p14:creationId xmlns:p14="http://schemas.microsoft.com/office/powerpoint/2010/main" val="109025658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7C4FB-59B6-F720-9565-DE08069EC20D}"/>
            </a:ext>
          </a:extLst>
        </p:cNvPr>
        <p:cNvGrpSpPr/>
        <p:nvPr/>
      </p:nvGrpSpPr>
      <p:grpSpPr>
        <a:xfrm>
          <a:off x="0" y="0"/>
          <a:ext cx="0" cy="0"/>
          <a:chOff x="0" y="0"/>
          <a:chExt cx="0" cy="0"/>
        </a:xfrm>
      </p:grpSpPr>
      <p:pic>
        <p:nvPicPr>
          <p:cNvPr id="64" name="Picture 63">
            <a:extLst>
              <a:ext uri="{FF2B5EF4-FFF2-40B4-BE49-F238E27FC236}">
                <a16:creationId xmlns:a16="http://schemas.microsoft.com/office/drawing/2014/main" id="{7C5A0FF3-E3A5-176B-D28C-48107C40778B}"/>
              </a:ext>
              <a:ext uri="{C183D7F6-B498-43B3-948B-1728B52AA6E4}">
                <adec:decorative xmlns:adec="http://schemas.microsoft.com/office/drawing/2017/decorative" val="1"/>
              </a:ext>
            </a:extLst>
          </p:cNvPr>
          <p:cNvPicPr>
            <a:picLocks noChangeAspect="1"/>
          </p:cNvPicPr>
          <p:nvPr/>
        </p:nvPicPr>
        <p:blipFill>
          <a:blip r:embed="rId3"/>
          <a:srcRect r="61567" b="18923"/>
          <a:stretch/>
        </p:blipFill>
        <p:spPr>
          <a:xfrm flipH="1" flipV="1">
            <a:off x="11031280" y="4663440"/>
            <a:ext cx="1160720" cy="2194560"/>
          </a:xfrm>
          <a:prstGeom prst="rect">
            <a:avLst/>
          </a:prstGeom>
        </p:spPr>
      </p:pic>
      <p:sp>
        <p:nvSpPr>
          <p:cNvPr id="60" name="TextBox 59">
            <a:extLst>
              <a:ext uri="{FF2B5EF4-FFF2-40B4-BE49-F238E27FC236}">
                <a16:creationId xmlns:a16="http://schemas.microsoft.com/office/drawing/2014/main" id="{16BE466B-CDD9-3A1A-38A5-5DABA6ECC8BA}"/>
              </a:ext>
              <a:ext uri="{C183D7F6-B498-43B3-948B-1728B52AA6E4}">
                <adec:decorative xmlns:adec="http://schemas.microsoft.com/office/drawing/2017/decorative" val="1"/>
              </a:ext>
            </a:extLst>
          </p:cNvPr>
          <p:cNvSpPr txBox="1">
            <a:spLocks/>
          </p:cNvSpPr>
          <p:nvPr/>
        </p:nvSpPr>
        <p:spPr>
          <a:xfrm>
            <a:off x="566827" y="2826405"/>
            <a:ext cx="11024648" cy="3080249"/>
          </a:xfrm>
          <a:custGeom>
            <a:avLst/>
            <a:gdLst>
              <a:gd name="connsiteX0" fmla="*/ 132451 w 11024648"/>
              <a:gd name="connsiteY0" fmla="*/ 0 h 3080249"/>
              <a:gd name="connsiteX1" fmla="*/ 5306721 w 11024648"/>
              <a:gd name="connsiteY1" fmla="*/ 0 h 3080249"/>
              <a:gd name="connsiteX2" fmla="*/ 5439172 w 11024648"/>
              <a:gd name="connsiteY2" fmla="*/ 132451 h 3080249"/>
              <a:gd name="connsiteX3" fmla="*/ 5439172 w 11024648"/>
              <a:gd name="connsiteY3" fmla="*/ 1124163 h 3080249"/>
              <a:gd name="connsiteX4" fmla="*/ 5439172 w 11024648"/>
              <a:gd name="connsiteY4" fmla="*/ 1242194 h 3080249"/>
              <a:gd name="connsiteX5" fmla="*/ 5512324 w 11024648"/>
              <a:gd name="connsiteY5" fmla="*/ 1315346 h 3080249"/>
              <a:gd name="connsiteX6" fmla="*/ 5585476 w 11024648"/>
              <a:gd name="connsiteY6" fmla="*/ 1242194 h 3080249"/>
              <a:gd name="connsiteX7" fmla="*/ 5585476 w 11024648"/>
              <a:gd name="connsiteY7" fmla="*/ 1124163 h 3080249"/>
              <a:gd name="connsiteX8" fmla="*/ 5585476 w 11024648"/>
              <a:gd name="connsiteY8" fmla="*/ 132451 h 3080249"/>
              <a:gd name="connsiteX9" fmla="*/ 5717927 w 11024648"/>
              <a:gd name="connsiteY9" fmla="*/ 0 h 3080249"/>
              <a:gd name="connsiteX10" fmla="*/ 10892197 w 11024648"/>
              <a:gd name="connsiteY10" fmla="*/ 0 h 3080249"/>
              <a:gd name="connsiteX11" fmla="*/ 11024648 w 11024648"/>
              <a:gd name="connsiteY11" fmla="*/ 132451 h 3080249"/>
              <a:gd name="connsiteX12" fmla="*/ 11024648 w 11024648"/>
              <a:gd name="connsiteY12" fmla="*/ 2947798 h 3080249"/>
              <a:gd name="connsiteX13" fmla="*/ 10892197 w 11024648"/>
              <a:gd name="connsiteY13" fmla="*/ 3080249 h 3080249"/>
              <a:gd name="connsiteX14" fmla="*/ 5717927 w 11024648"/>
              <a:gd name="connsiteY14" fmla="*/ 3080249 h 3080249"/>
              <a:gd name="connsiteX15" fmla="*/ 5585476 w 11024648"/>
              <a:gd name="connsiteY15" fmla="*/ 2947798 h 3080249"/>
              <a:gd name="connsiteX16" fmla="*/ 5585476 w 11024648"/>
              <a:gd name="connsiteY16" fmla="*/ 2404717 h 3080249"/>
              <a:gd name="connsiteX17" fmla="*/ 5585476 w 11024648"/>
              <a:gd name="connsiteY17" fmla="*/ 1838054 h 3080249"/>
              <a:gd name="connsiteX18" fmla="*/ 5512324 w 11024648"/>
              <a:gd name="connsiteY18" fmla="*/ 1764902 h 3080249"/>
              <a:gd name="connsiteX19" fmla="*/ 5439172 w 11024648"/>
              <a:gd name="connsiteY19" fmla="*/ 1838054 h 3080249"/>
              <a:gd name="connsiteX20" fmla="*/ 5439172 w 11024648"/>
              <a:gd name="connsiteY20" fmla="*/ 2404717 h 3080249"/>
              <a:gd name="connsiteX21" fmla="*/ 5439172 w 11024648"/>
              <a:gd name="connsiteY21" fmla="*/ 2947798 h 3080249"/>
              <a:gd name="connsiteX22" fmla="*/ 5306721 w 11024648"/>
              <a:gd name="connsiteY22" fmla="*/ 3080249 h 3080249"/>
              <a:gd name="connsiteX23" fmla="*/ 132451 w 11024648"/>
              <a:gd name="connsiteY23" fmla="*/ 3080249 h 3080249"/>
              <a:gd name="connsiteX24" fmla="*/ 0 w 11024648"/>
              <a:gd name="connsiteY24" fmla="*/ 2947798 h 3080249"/>
              <a:gd name="connsiteX25" fmla="*/ 0 w 11024648"/>
              <a:gd name="connsiteY25" fmla="*/ 132451 h 3080249"/>
              <a:gd name="connsiteX26" fmla="*/ 132451 w 11024648"/>
              <a:gd name="connsiteY26" fmla="*/ 0 h 308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24648" h="3080249">
                <a:moveTo>
                  <a:pt x="132451" y="0"/>
                </a:moveTo>
                <a:lnTo>
                  <a:pt x="5306721" y="0"/>
                </a:lnTo>
                <a:cubicBezTo>
                  <a:pt x="5379872" y="0"/>
                  <a:pt x="5439172" y="59300"/>
                  <a:pt x="5439172" y="132451"/>
                </a:cubicBezTo>
                <a:lnTo>
                  <a:pt x="5439172" y="1124163"/>
                </a:lnTo>
                <a:lnTo>
                  <a:pt x="5439172" y="1242194"/>
                </a:lnTo>
                <a:cubicBezTo>
                  <a:pt x="5439172" y="1282595"/>
                  <a:pt x="5471923" y="1315346"/>
                  <a:pt x="5512324" y="1315346"/>
                </a:cubicBezTo>
                <a:cubicBezTo>
                  <a:pt x="5552725" y="1315346"/>
                  <a:pt x="5585476" y="1282595"/>
                  <a:pt x="5585476" y="1242194"/>
                </a:cubicBezTo>
                <a:lnTo>
                  <a:pt x="5585476" y="1124163"/>
                </a:lnTo>
                <a:lnTo>
                  <a:pt x="5585476" y="132451"/>
                </a:lnTo>
                <a:cubicBezTo>
                  <a:pt x="5585476" y="59300"/>
                  <a:pt x="5644776" y="0"/>
                  <a:pt x="5717927" y="0"/>
                </a:cubicBezTo>
                <a:lnTo>
                  <a:pt x="10892197" y="0"/>
                </a:lnTo>
                <a:cubicBezTo>
                  <a:pt x="10965348" y="0"/>
                  <a:pt x="11024648" y="59300"/>
                  <a:pt x="11024648" y="132451"/>
                </a:cubicBezTo>
                <a:lnTo>
                  <a:pt x="11024648" y="2947798"/>
                </a:lnTo>
                <a:cubicBezTo>
                  <a:pt x="11024648" y="3020949"/>
                  <a:pt x="10965348" y="3080249"/>
                  <a:pt x="10892197" y="3080249"/>
                </a:cubicBezTo>
                <a:lnTo>
                  <a:pt x="5717927" y="3080249"/>
                </a:lnTo>
                <a:cubicBezTo>
                  <a:pt x="5644776" y="3080249"/>
                  <a:pt x="5585476" y="3020949"/>
                  <a:pt x="5585476" y="2947798"/>
                </a:cubicBezTo>
                <a:lnTo>
                  <a:pt x="5585476" y="2404717"/>
                </a:lnTo>
                <a:lnTo>
                  <a:pt x="5585476" y="1838054"/>
                </a:lnTo>
                <a:cubicBezTo>
                  <a:pt x="5585476" y="1797653"/>
                  <a:pt x="5552725" y="1764902"/>
                  <a:pt x="5512324" y="1764902"/>
                </a:cubicBezTo>
                <a:cubicBezTo>
                  <a:pt x="5471923" y="1764902"/>
                  <a:pt x="5439172" y="1797653"/>
                  <a:pt x="5439172" y="1838054"/>
                </a:cubicBezTo>
                <a:lnTo>
                  <a:pt x="5439172" y="2404717"/>
                </a:lnTo>
                <a:lnTo>
                  <a:pt x="5439172" y="2947798"/>
                </a:lnTo>
                <a:cubicBezTo>
                  <a:pt x="5439172" y="3020949"/>
                  <a:pt x="5379872" y="3080249"/>
                  <a:pt x="5306721" y="3080249"/>
                </a:cubicBezTo>
                <a:lnTo>
                  <a:pt x="132451" y="3080249"/>
                </a:lnTo>
                <a:cubicBezTo>
                  <a:pt x="59300" y="3080249"/>
                  <a:pt x="0" y="3020949"/>
                  <a:pt x="0" y="2947798"/>
                </a:cubicBezTo>
                <a:lnTo>
                  <a:pt x="0" y="132451"/>
                </a:lnTo>
                <a:cubicBezTo>
                  <a:pt x="0" y="59300"/>
                  <a:pt x="59300" y="0"/>
                  <a:pt x="132451" y="0"/>
                </a:cubicBezTo>
                <a:close/>
              </a:path>
            </a:pathLst>
          </a:cu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grpSp>
        <p:nvGrpSpPr>
          <p:cNvPr id="61" name="Group 60">
            <a:extLst>
              <a:ext uri="{FF2B5EF4-FFF2-40B4-BE49-F238E27FC236}">
                <a16:creationId xmlns:a16="http://schemas.microsoft.com/office/drawing/2014/main" id="{FBF98524-BC88-2B0D-6330-87B637B434BC}"/>
              </a:ext>
              <a:ext uri="{C183D7F6-B498-43B3-948B-1728B52AA6E4}">
                <adec:decorative xmlns:adec="http://schemas.microsoft.com/office/drawing/2017/decorative" val="1"/>
              </a:ext>
            </a:extLst>
          </p:cNvPr>
          <p:cNvGrpSpPr/>
          <p:nvPr/>
        </p:nvGrpSpPr>
        <p:grpSpPr>
          <a:xfrm>
            <a:off x="2238017" y="1778009"/>
            <a:ext cx="2286001" cy="2286001"/>
            <a:chOff x="2161325" y="1465953"/>
            <a:chExt cx="2286000" cy="2286000"/>
          </a:xfrm>
        </p:grpSpPr>
        <p:sp>
          <p:nvSpPr>
            <p:cNvPr id="38" name="Oval 37">
              <a:extLst>
                <a:ext uri="{FF2B5EF4-FFF2-40B4-BE49-F238E27FC236}">
                  <a16:creationId xmlns:a16="http://schemas.microsoft.com/office/drawing/2014/main" id="{519B50D9-C059-5B4D-3C00-82A3C9ADD369}"/>
                </a:ext>
              </a:extLst>
            </p:cNvPr>
            <p:cNvSpPr>
              <a:spLocks noChangeAspect="1"/>
            </p:cNvSpPr>
            <p:nvPr/>
          </p:nvSpPr>
          <p:spPr bwMode="auto">
            <a:xfrm>
              <a:off x="2161325" y="1465953"/>
              <a:ext cx="2286000" cy="2286000"/>
            </a:xfrm>
            <a:prstGeom prst="ellipse">
              <a:avLst/>
            </a:prstGeom>
            <a:solidFill>
              <a:srgbClr val="FFFFFF">
                <a:alpha val="95000"/>
              </a:srgbClr>
            </a:solidFill>
            <a:effectLst>
              <a:innerShdw blurRad="127000">
                <a:prstClr val="black">
                  <a:alpha val="15000"/>
                </a:prstClr>
              </a:inn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39" name="Oval 38">
              <a:extLst>
                <a:ext uri="{FF2B5EF4-FFF2-40B4-BE49-F238E27FC236}">
                  <a16:creationId xmlns:a16="http://schemas.microsoft.com/office/drawing/2014/main" id="{7210FCB7-3B50-9FDE-50E8-B030D83EBF6B}"/>
                </a:ext>
              </a:extLst>
            </p:cNvPr>
            <p:cNvSpPr>
              <a:spLocks noChangeAspect="1"/>
            </p:cNvSpPr>
            <p:nvPr/>
          </p:nvSpPr>
          <p:spPr bwMode="auto">
            <a:xfrm>
              <a:off x="2481365" y="1785993"/>
              <a:ext cx="1645920" cy="1645920"/>
            </a:xfrm>
            <a:prstGeom prst="ellipse">
              <a:avLst/>
            </a:prstGeom>
            <a:solidFill>
              <a:srgbClr val="FFFFFF">
                <a:alpha val="95000"/>
              </a:srgbClr>
            </a:solidFill>
            <a:effectLst>
              <a:outerShdw blurRad="254000" dist="50800" algn="ctr" rotWithShape="0">
                <a:prstClr val="black">
                  <a:alpha val="10000"/>
                </a:prstClr>
              </a:out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41" name="Arc 40">
              <a:extLst>
                <a:ext uri="{FF2B5EF4-FFF2-40B4-BE49-F238E27FC236}">
                  <a16:creationId xmlns:a16="http://schemas.microsoft.com/office/drawing/2014/main" id="{9DB5E5AD-C836-9A86-C76A-7D6EB7D15FE8}"/>
                </a:ext>
              </a:extLst>
            </p:cNvPr>
            <p:cNvSpPr>
              <a:spLocks noChangeAspect="1"/>
            </p:cNvSpPr>
            <p:nvPr/>
          </p:nvSpPr>
          <p:spPr>
            <a:xfrm>
              <a:off x="2321345" y="1625973"/>
              <a:ext cx="1965960" cy="1965960"/>
            </a:xfrm>
            <a:prstGeom prst="arc">
              <a:avLst>
                <a:gd name="adj1" fmla="val 16200000"/>
                <a:gd name="adj2" fmla="val 9220453"/>
              </a:avLst>
            </a:prstGeom>
            <a:ln w="127000" cap="rnd">
              <a:gradFill flip="none" rotWithShape="1">
                <a:gsLst>
                  <a:gs pos="77000">
                    <a:srgbClr val="00B0F0"/>
                  </a:gs>
                  <a:gs pos="26000">
                    <a:srgbClr val="C03BC4"/>
                  </a:gs>
                  <a:gs pos="54000">
                    <a:srgbClr val="C5B4E3"/>
                  </a:gs>
                  <a:gs pos="0">
                    <a:srgbClr val="FFA38B"/>
                  </a:gs>
                  <a:gs pos="100000">
                    <a:srgbClr val="0078D4"/>
                  </a:gs>
                </a:gsLst>
                <a:lin ang="135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vert="horz" wrap="square" lIns="274320" tIns="182880" rIns="274320" bIns="182880" rtlCol="0">
              <a:noAutofit/>
            </a:bodyPr>
            <a:lstStyle/>
            <a:p>
              <a:pPr algn="ctr">
                <a:spcBef>
                  <a:spcPts val="1000"/>
                </a:spcBef>
              </a:pPr>
              <a:endParaRPr lang="en-US" sz="6600" b="1">
                <a:cs typeface="Segoe Sans Display Semibold" pitchFamily="2" charset="0"/>
              </a:endParaRPr>
            </a:p>
          </p:txBody>
        </p:sp>
      </p:grpSp>
      <p:sp>
        <p:nvSpPr>
          <p:cNvPr id="4" name="Title 3">
            <a:extLst>
              <a:ext uri="{FF2B5EF4-FFF2-40B4-BE49-F238E27FC236}">
                <a16:creationId xmlns:a16="http://schemas.microsoft.com/office/drawing/2014/main" id="{E9179E13-CDC2-FC4F-68E7-D85EA1916A95}"/>
              </a:ext>
            </a:extLst>
          </p:cNvPr>
          <p:cNvSpPr>
            <a:spLocks noGrp="1"/>
          </p:cNvSpPr>
          <p:nvPr>
            <p:ph type="title"/>
          </p:nvPr>
        </p:nvSpPr>
        <p:spPr>
          <a:xfrm>
            <a:off x="588263" y="457200"/>
            <a:ext cx="11018520" cy="553998"/>
          </a:xfrm>
        </p:spPr>
        <p:txBody>
          <a:bodyPr/>
          <a:lstStyle/>
          <a:p>
            <a:r>
              <a:rPr lang="en-US" noProof="0"/>
              <a:t>People need the right tools to elevate their productivity</a:t>
            </a:r>
            <a:endParaRPr lang="en-US"/>
          </a:p>
        </p:txBody>
      </p:sp>
      <p:sp>
        <p:nvSpPr>
          <p:cNvPr id="40" name="TextBox 39">
            <a:extLst>
              <a:ext uri="{FF2B5EF4-FFF2-40B4-BE49-F238E27FC236}">
                <a16:creationId xmlns:a16="http://schemas.microsoft.com/office/drawing/2014/main" id="{C1109CB7-7CFF-11AF-F05D-4B0F02C93D8D}"/>
              </a:ext>
            </a:extLst>
          </p:cNvPr>
          <p:cNvSpPr txBox="1"/>
          <p:nvPr/>
        </p:nvSpPr>
        <p:spPr>
          <a:xfrm>
            <a:off x="2755085" y="2505507"/>
            <a:ext cx="1272784" cy="83099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5400" b="1">
                <a:gradFill flip="none" rotWithShape="1">
                  <a:gsLst>
                    <a:gs pos="0">
                      <a:schemeClr val="accent3"/>
                    </a:gs>
                    <a:gs pos="100000">
                      <a:schemeClr val="accent2"/>
                    </a:gs>
                  </a:gsLst>
                  <a:lin ang="13500000" scaled="1"/>
                  <a:tileRect/>
                </a:gradFill>
                <a:latin typeface="+mj-lt"/>
              </a:rPr>
              <a:t>68</a:t>
            </a:r>
            <a:r>
              <a:rPr lang="en-US" sz="4400" b="1">
                <a:gradFill flip="none" rotWithShape="1">
                  <a:gsLst>
                    <a:gs pos="0">
                      <a:schemeClr val="accent3"/>
                    </a:gs>
                    <a:gs pos="100000">
                      <a:schemeClr val="accent2"/>
                    </a:gs>
                  </a:gsLst>
                  <a:lin ang="13500000" scaled="1"/>
                  <a:tileRect/>
                </a:gradFill>
                <a:latin typeface="+mj-lt"/>
              </a:rPr>
              <a:t>%</a:t>
            </a:r>
            <a:endParaRPr lang="en-US" sz="5400" b="1">
              <a:gradFill flip="none" rotWithShape="1">
                <a:gsLst>
                  <a:gs pos="0">
                    <a:schemeClr val="accent3"/>
                  </a:gs>
                  <a:gs pos="100000">
                    <a:schemeClr val="accent2"/>
                  </a:gs>
                </a:gsLst>
                <a:lin ang="13500000" scaled="1"/>
                <a:tileRect/>
              </a:gradFill>
              <a:latin typeface="+mj-lt"/>
            </a:endParaRPr>
          </a:p>
        </p:txBody>
      </p:sp>
      <p:sp>
        <p:nvSpPr>
          <p:cNvPr id="50" name="Rectangle: Rounded Corners 49" descr="Of people struggle with the pace&#10;and volume of work1">
            <a:extLst>
              <a:ext uri="{FF2B5EF4-FFF2-40B4-BE49-F238E27FC236}">
                <a16:creationId xmlns:a16="http://schemas.microsoft.com/office/drawing/2014/main" id="{92EA9CFF-22CC-6EF3-5DA5-DD4704930F92}"/>
              </a:ext>
              <a:ext uri="{C183D7F6-B498-43B3-948B-1728B52AA6E4}">
                <adec:decorative xmlns:adec="http://schemas.microsoft.com/office/drawing/2017/decorative" val="0"/>
              </a:ext>
            </a:extLst>
          </p:cNvPr>
          <p:cNvSpPr>
            <a:spLocks/>
          </p:cNvSpPr>
          <p:nvPr/>
        </p:nvSpPr>
        <p:spPr bwMode="auto">
          <a:xfrm>
            <a:off x="713131" y="4129425"/>
            <a:ext cx="5146564" cy="1630926"/>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lang="en-US" sz="2400">
                <a:ln w="3175">
                  <a:noFill/>
                </a:ln>
                <a:cs typeface="Segoe UI" panose="020B0502040204020203" pitchFamily="34" charset="0"/>
              </a:rPr>
              <a:t>O</a:t>
            </a:r>
            <a:r>
              <a:rPr kumimoji="0" lang="en-US" sz="2400" b="0" i="0" u="none" strike="noStrike" kern="1200" cap="none" normalizeH="0" baseline="0" noProof="0">
                <a:ln w="3175">
                  <a:noFill/>
                </a:ln>
                <a:effectLst/>
                <a:uLnTx/>
                <a:uFillTx/>
                <a:cs typeface="Segoe UI" panose="020B0502040204020203" pitchFamily="34" charset="0"/>
              </a:rPr>
              <a:t>f people struggle with the pace</a:t>
            </a:r>
            <a:br>
              <a:rPr kumimoji="0" lang="en-US" sz="2400" b="0" i="0" u="none" strike="noStrike" kern="1200" cap="none" normalizeH="0" baseline="0" noProof="0">
                <a:ln w="3175">
                  <a:noFill/>
                </a:ln>
                <a:effectLst/>
                <a:uLnTx/>
                <a:uFillTx/>
                <a:cs typeface="Segoe UI" panose="020B0502040204020203" pitchFamily="34" charset="0"/>
              </a:rPr>
            </a:br>
            <a:r>
              <a:rPr kumimoji="0" lang="en-US" sz="2400" b="0" i="0" u="none" strike="noStrike" kern="1200" cap="none" normalizeH="0" baseline="0" noProof="0">
                <a:ln w="3175">
                  <a:noFill/>
                </a:ln>
                <a:effectLst/>
                <a:uLnTx/>
                <a:uFillTx/>
                <a:cs typeface="Segoe UI" panose="020B0502040204020203" pitchFamily="34" charset="0"/>
              </a:rPr>
              <a:t>and volume of work.</a:t>
            </a:r>
            <a:r>
              <a:rPr kumimoji="0" lang="en-US" sz="2400" b="0" i="0" u="none" strike="noStrike" kern="1200" cap="none" normalizeH="0" baseline="30000" noProof="0">
                <a:ln w="3175">
                  <a:noFill/>
                </a:ln>
                <a:effectLst/>
                <a:uLnTx/>
                <a:uFillTx/>
                <a:cs typeface="Segoe UI" panose="020B0502040204020203" pitchFamily="34" charset="0"/>
              </a:rPr>
              <a:t>1</a:t>
            </a:r>
            <a:endParaRPr lang="en-US" sz="2400" baseline="30000">
              <a:cs typeface="Segoe UI" panose="020B0502040204020203" pitchFamily="34" charset="0"/>
            </a:endParaRPr>
          </a:p>
        </p:txBody>
      </p:sp>
      <p:sp>
        <p:nvSpPr>
          <p:cNvPr id="12" name="TextBox 11">
            <a:hlinkClick r:id="rId4"/>
            <a:extLst>
              <a:ext uri="{FF2B5EF4-FFF2-40B4-BE49-F238E27FC236}">
                <a16:creationId xmlns:a16="http://schemas.microsoft.com/office/drawing/2014/main" id="{975FD211-AE5E-4955-3669-342D8E01C171}"/>
              </a:ext>
            </a:extLst>
          </p:cNvPr>
          <p:cNvSpPr txBox="1"/>
          <p:nvPr/>
        </p:nvSpPr>
        <p:spPr>
          <a:xfrm>
            <a:off x="566827" y="6416703"/>
            <a:ext cx="9213278" cy="161583"/>
          </a:xfrm>
          <a:prstGeom prst="rect">
            <a:avLst/>
          </a:prstGeom>
          <a:noFill/>
        </p:spPr>
        <p:txBody>
          <a:bodyPr wrap="square" lIns="0" tIns="0" rIns="0" bIns="0">
            <a:spAutoFit/>
          </a:bodyPr>
          <a:lstStyle/>
          <a:p>
            <a:pPr fontAlgn="base"/>
            <a:r>
              <a:rPr kumimoji="0" lang="en-US" sz="1050" i="0" u="none" strike="noStrike" kern="100" cap="none" normalizeH="0" baseline="0" noProof="0">
                <a:ln>
                  <a:noFill/>
                </a:ln>
                <a:solidFill>
                  <a:srgbClr val="000000"/>
                </a:solidFill>
                <a:effectLst/>
                <a:uLnTx/>
                <a:uFillTx/>
                <a:ea typeface="Aptos" panose="020B0004020202020204" pitchFamily="34" charset="0"/>
                <a:cs typeface="Times New Roman" panose="02020603050405020304" pitchFamily="18" charset="0"/>
              </a:rPr>
              <a:t>Source: </a:t>
            </a:r>
            <a:r>
              <a:rPr lang="en-US" sz="1050"/>
              <a:t>1. </a:t>
            </a:r>
            <a:r>
              <a:rPr lang="en-US" sz="1050" u="sng" kern="100">
                <a:solidFill>
                  <a:srgbClr val="3F7381"/>
                </a:solidFill>
                <a:effectLst/>
                <a:ea typeface="Aptos" panose="020B0004020202020204" pitchFamily="34" charset="0"/>
                <a:cs typeface="Arial" panose="020B0604020202020204" pitchFamily="34" charset="0"/>
                <a:hlinkClick r:id="rId5"/>
              </a:rPr>
              <a:t>WTI</a:t>
            </a:r>
            <a:endParaRPr kumimoji="0" lang="en-US" sz="1050" i="0" strike="noStrike" kern="1200" cap="none" normalizeH="0" baseline="0" noProof="0">
              <a:ln>
                <a:noFill/>
              </a:ln>
              <a:solidFill>
                <a:srgbClr val="0078D4"/>
              </a:solidFill>
              <a:effectLst/>
              <a:uLnTx/>
              <a:uFillTx/>
              <a:ea typeface="+mn-ea"/>
              <a:cs typeface="Times New Roman" panose="02020603050405020304" pitchFamily="18" charset="0"/>
            </a:endParaRPr>
          </a:p>
        </p:txBody>
      </p:sp>
      <p:grpSp>
        <p:nvGrpSpPr>
          <p:cNvPr id="9" name="Group 8" descr="75%">
            <a:extLst>
              <a:ext uri="{FF2B5EF4-FFF2-40B4-BE49-F238E27FC236}">
                <a16:creationId xmlns:a16="http://schemas.microsoft.com/office/drawing/2014/main" id="{B2AC7BBA-FB96-7897-484B-8037DBABF573}"/>
              </a:ext>
            </a:extLst>
          </p:cNvPr>
          <p:cNvGrpSpPr/>
          <p:nvPr/>
        </p:nvGrpSpPr>
        <p:grpSpPr>
          <a:xfrm>
            <a:off x="7762587" y="1778011"/>
            <a:ext cx="2286000" cy="2286000"/>
            <a:chOff x="7762587" y="1115862"/>
            <a:chExt cx="2286000" cy="2286000"/>
          </a:xfrm>
        </p:grpSpPr>
        <p:sp>
          <p:nvSpPr>
            <p:cNvPr id="3" name="Oval 2">
              <a:extLst>
                <a:ext uri="{FF2B5EF4-FFF2-40B4-BE49-F238E27FC236}">
                  <a16:creationId xmlns:a16="http://schemas.microsoft.com/office/drawing/2014/main" id="{BF982346-8103-5277-6ACD-081928E788FA}"/>
                </a:ext>
                <a:ext uri="{C183D7F6-B498-43B3-948B-1728B52AA6E4}">
                  <adec:decorative xmlns:adec="http://schemas.microsoft.com/office/drawing/2017/decorative" val="1"/>
                </a:ext>
              </a:extLst>
            </p:cNvPr>
            <p:cNvSpPr>
              <a:spLocks noChangeAspect="1"/>
            </p:cNvSpPr>
            <p:nvPr/>
          </p:nvSpPr>
          <p:spPr bwMode="auto">
            <a:xfrm>
              <a:off x="7762587" y="1115862"/>
              <a:ext cx="2286000" cy="2286000"/>
            </a:xfrm>
            <a:prstGeom prst="ellipse">
              <a:avLst/>
            </a:prstGeom>
            <a:solidFill>
              <a:srgbClr val="FFFFFF">
                <a:alpha val="95000"/>
              </a:srgbClr>
            </a:solidFill>
            <a:effectLst>
              <a:innerShdw blurRad="127000">
                <a:prstClr val="black">
                  <a:alpha val="15000"/>
                </a:prstClr>
              </a:inn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5" name="Oval 4">
              <a:extLst>
                <a:ext uri="{FF2B5EF4-FFF2-40B4-BE49-F238E27FC236}">
                  <a16:creationId xmlns:a16="http://schemas.microsoft.com/office/drawing/2014/main" id="{8AFBA8C1-0BF4-75D6-E06E-54D7CEDA5805}"/>
                </a:ext>
                <a:ext uri="{C183D7F6-B498-43B3-948B-1728B52AA6E4}">
                  <adec:decorative xmlns:adec="http://schemas.microsoft.com/office/drawing/2017/decorative" val="1"/>
                </a:ext>
              </a:extLst>
            </p:cNvPr>
            <p:cNvSpPr>
              <a:spLocks noChangeAspect="1"/>
            </p:cNvSpPr>
            <p:nvPr/>
          </p:nvSpPr>
          <p:spPr bwMode="auto">
            <a:xfrm>
              <a:off x="8082627" y="1435902"/>
              <a:ext cx="1645920" cy="1645920"/>
            </a:xfrm>
            <a:prstGeom prst="ellipse">
              <a:avLst/>
            </a:prstGeom>
            <a:solidFill>
              <a:srgbClr val="FFFFFF">
                <a:alpha val="95000"/>
              </a:srgbClr>
            </a:solidFill>
            <a:effectLst>
              <a:outerShdw blurRad="254000" dist="50800" algn="ctr" rotWithShape="0">
                <a:prstClr val="black">
                  <a:alpha val="10000"/>
                </a:prstClr>
              </a:out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6" name="Arc 5">
              <a:extLst>
                <a:ext uri="{FF2B5EF4-FFF2-40B4-BE49-F238E27FC236}">
                  <a16:creationId xmlns:a16="http://schemas.microsoft.com/office/drawing/2014/main" id="{FE2D8655-CED0-A69B-07AA-53CE0120242E}"/>
                </a:ext>
                <a:ext uri="{C183D7F6-B498-43B3-948B-1728B52AA6E4}">
                  <adec:decorative xmlns:adec="http://schemas.microsoft.com/office/drawing/2017/decorative" val="1"/>
                </a:ext>
              </a:extLst>
            </p:cNvPr>
            <p:cNvSpPr>
              <a:spLocks noChangeAspect="1"/>
            </p:cNvSpPr>
            <p:nvPr/>
          </p:nvSpPr>
          <p:spPr>
            <a:xfrm>
              <a:off x="7922607" y="1275882"/>
              <a:ext cx="1965960" cy="1965960"/>
            </a:xfrm>
            <a:prstGeom prst="arc">
              <a:avLst>
                <a:gd name="adj1" fmla="val 16200000"/>
                <a:gd name="adj2" fmla="val 10719100"/>
              </a:avLst>
            </a:prstGeom>
            <a:ln w="127000" cap="rnd">
              <a:gradFill flip="none" rotWithShape="1">
                <a:gsLst>
                  <a:gs pos="52000">
                    <a:srgbClr val="6B6FD7"/>
                  </a:gs>
                  <a:gs pos="73000">
                    <a:srgbClr val="00B0F0"/>
                  </a:gs>
                  <a:gs pos="31000">
                    <a:srgbClr val="C03BC4"/>
                  </a:gs>
                  <a:gs pos="0">
                    <a:srgbClr val="FFA38B"/>
                  </a:gs>
                  <a:gs pos="100000">
                    <a:srgbClr val="0078D4"/>
                  </a:gs>
                </a:gsLst>
                <a:lin ang="189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7" name="TextBox 6">
              <a:extLst>
                <a:ext uri="{FF2B5EF4-FFF2-40B4-BE49-F238E27FC236}">
                  <a16:creationId xmlns:a16="http://schemas.microsoft.com/office/drawing/2014/main" id="{5262BA06-44F3-A505-C50A-10461AC0E69A}"/>
                </a:ext>
              </a:extLst>
            </p:cNvPr>
            <p:cNvSpPr txBox="1"/>
            <p:nvPr/>
          </p:nvSpPr>
          <p:spPr>
            <a:xfrm>
              <a:off x="8290034" y="1889525"/>
              <a:ext cx="1231106" cy="738664"/>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4800" b="1" dirty="0">
                  <a:gradFill flip="none" rotWithShape="1">
                    <a:gsLst>
                      <a:gs pos="0">
                        <a:schemeClr val="accent3"/>
                      </a:gs>
                      <a:gs pos="100000">
                        <a:schemeClr val="accent2"/>
                      </a:gs>
                    </a:gsLst>
                    <a:lin ang="13500000" scaled="1"/>
                    <a:tileRect/>
                  </a:gradFill>
                  <a:latin typeface="+mj-lt"/>
                </a:rPr>
                <a:t>75%</a:t>
              </a:r>
            </a:p>
          </p:txBody>
        </p:sp>
      </p:grpSp>
      <p:sp>
        <p:nvSpPr>
          <p:cNvPr id="8" name="Rectangle: Rounded Corners 7">
            <a:extLst>
              <a:ext uri="{FF2B5EF4-FFF2-40B4-BE49-F238E27FC236}">
                <a16:creationId xmlns:a16="http://schemas.microsoft.com/office/drawing/2014/main" id="{BB643820-7581-8174-DA3F-3D29918C2142}"/>
              </a:ext>
            </a:extLst>
          </p:cNvPr>
          <p:cNvSpPr>
            <a:spLocks/>
          </p:cNvSpPr>
          <p:nvPr/>
        </p:nvSpPr>
        <p:spPr bwMode="auto">
          <a:xfrm>
            <a:off x="6322407" y="4166788"/>
            <a:ext cx="5166360" cy="1630926"/>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742">
              <a:spcBef>
                <a:spcPct val="0"/>
              </a:spcBef>
            </a:pPr>
            <a:r>
              <a:rPr lang="en-US" sz="2400"/>
              <a:t>Of knowledge workers around the world use generative AI at work</a:t>
            </a:r>
            <a:r>
              <a:rPr lang="en-US" sz="2400">
                <a:ln w="3175">
                  <a:noFill/>
                </a:ln>
                <a:cs typeface="Segoe UI" panose="020B0502040204020203" pitchFamily="34" charset="0"/>
              </a:rPr>
              <a:t>.</a:t>
            </a:r>
            <a:r>
              <a:rPr lang="en-US" sz="2400" baseline="30000">
                <a:ln w="3175">
                  <a:noFill/>
                </a:ln>
                <a:cs typeface="Segoe UI" panose="020B0502040204020203" pitchFamily="34" charset="0"/>
              </a:rPr>
              <a:t>1</a:t>
            </a:r>
          </a:p>
        </p:txBody>
      </p:sp>
    </p:spTree>
    <p:extLst>
      <p:ext uri="{BB962C8B-B14F-4D97-AF65-F5344CB8AC3E}">
        <p14:creationId xmlns:p14="http://schemas.microsoft.com/office/powerpoint/2010/main" val="4079702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42" presetClass="path" presetSubtype="0" decel="100000" fill="hold" grpId="1" nodeType="withEffect">
                                  <p:stCondLst>
                                    <p:cond delay="0"/>
                                  </p:stCondLst>
                                  <p:childTnLst>
                                    <p:animMotion origin="layout" path="M -0.01719 -0.00023 L -1.25E-6 1.85185E-6 " pathEditMode="relative" rAng="0" ptsTypes="AA">
                                      <p:cBhvr>
                                        <p:cTn id="9" dur="750" fill="hold"/>
                                        <p:tgtEl>
                                          <p:spTgt spid="60"/>
                                        </p:tgtEl>
                                        <p:attrNameLst>
                                          <p:attrName>ppt_x</p:attrName>
                                          <p:attrName>ppt_y</p:attrName>
                                        </p:attrNameLst>
                                      </p:cBhvr>
                                      <p:rCtr x="859" y="0"/>
                                    </p:animMotion>
                                  </p:childTnLst>
                                </p:cTn>
                              </p:par>
                              <p:par>
                                <p:cTn id="10" presetID="10"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par>
                                <p:cTn id="13" presetID="42" presetClass="path" presetSubtype="0" decel="100000" fill="hold" nodeType="withEffect">
                                  <p:stCondLst>
                                    <p:cond delay="0"/>
                                  </p:stCondLst>
                                  <p:childTnLst>
                                    <p:animMotion origin="layout" path="M -0.01719 -0.00023 L -1.25E-6 1.85185E-6 " pathEditMode="relative" rAng="0" ptsTypes="AA">
                                      <p:cBhvr>
                                        <p:cTn id="14" dur="750" fill="hold"/>
                                        <p:tgtEl>
                                          <p:spTgt spid="61"/>
                                        </p:tgtEl>
                                        <p:attrNameLst>
                                          <p:attrName>ppt_x</p:attrName>
                                          <p:attrName>ppt_y</p:attrName>
                                        </p:attrNameLst>
                                      </p:cBhvr>
                                      <p:rCtr x="859" y="0"/>
                                    </p:animMotion>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42" presetClass="path" presetSubtype="0" decel="100000" fill="hold" grpId="1" nodeType="withEffect">
                                  <p:stCondLst>
                                    <p:cond delay="0"/>
                                  </p:stCondLst>
                                  <p:childTnLst>
                                    <p:animMotion origin="layout" path="M -0.01719 -0.00023 L -1.25E-6 1.85185E-6 " pathEditMode="relative" rAng="0" ptsTypes="AA">
                                      <p:cBhvr>
                                        <p:cTn id="19" dur="750" fill="hold"/>
                                        <p:tgtEl>
                                          <p:spTgt spid="40"/>
                                        </p:tgtEl>
                                        <p:attrNameLst>
                                          <p:attrName>ppt_x</p:attrName>
                                          <p:attrName>ppt_y</p:attrName>
                                        </p:attrNameLst>
                                      </p:cBhvr>
                                      <p:rCtr x="859" y="0"/>
                                    </p:animMotion>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42" presetClass="path" presetSubtype="0" decel="100000" fill="hold" grpId="1" nodeType="withEffect">
                                  <p:stCondLst>
                                    <p:cond delay="0"/>
                                  </p:stCondLst>
                                  <p:childTnLst>
                                    <p:animMotion origin="layout" path="M -0.01719 -0.00023 L -1.25E-6 1.85185E-6 " pathEditMode="relative" rAng="0" ptsTypes="AA">
                                      <p:cBhvr>
                                        <p:cTn id="24" dur="750" fill="hold"/>
                                        <p:tgtEl>
                                          <p:spTgt spid="50"/>
                                        </p:tgtEl>
                                        <p:attrNameLst>
                                          <p:attrName>ppt_x</p:attrName>
                                          <p:attrName>ppt_y</p:attrName>
                                        </p:attrNameLst>
                                      </p:cBhvr>
                                      <p:rCtr x="85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P spid="40" grpId="0"/>
      <p:bldP spid="40" grpId="1"/>
      <p:bldP spid="50" grpId="0" animBg="1"/>
      <p:bldP spid="5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879E7-EDDC-068A-36FF-632FAFA7C6F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5C98AB0-2316-6828-39C5-CBC73E22402A}"/>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3040601" y="4124075"/>
            <a:ext cx="9151399" cy="2733925"/>
          </a:xfrm>
          <a:prstGeom prst="rect">
            <a:avLst/>
          </a:prstGeom>
        </p:spPr>
      </p:pic>
      <p:sp>
        <p:nvSpPr>
          <p:cNvPr id="4" name="Freeform: Shape 3">
            <a:extLst>
              <a:ext uri="{FF2B5EF4-FFF2-40B4-BE49-F238E27FC236}">
                <a16:creationId xmlns:a16="http://schemas.microsoft.com/office/drawing/2014/main" id="{091BD387-A915-8486-B031-0758B6B010BD}"/>
              </a:ext>
              <a:ext uri="{C183D7F6-B498-43B3-948B-1728B52AA6E4}">
                <adec:decorative xmlns:adec="http://schemas.microsoft.com/office/drawing/2017/decorative" val="1"/>
              </a:ext>
            </a:extLst>
          </p:cNvPr>
          <p:cNvSpPr>
            <a:spLocks/>
          </p:cNvSpPr>
          <p:nvPr/>
        </p:nvSpPr>
        <p:spPr bwMode="auto">
          <a:xfrm>
            <a:off x="1925388" y="2579537"/>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5" name="Freeform: Shape 4">
            <a:extLst>
              <a:ext uri="{FF2B5EF4-FFF2-40B4-BE49-F238E27FC236}">
                <a16:creationId xmlns:a16="http://schemas.microsoft.com/office/drawing/2014/main" id="{B6412B25-3151-229F-F274-A5AAB29B5F6D}"/>
              </a:ext>
              <a:ext uri="{C183D7F6-B498-43B3-948B-1728B52AA6E4}">
                <adec:decorative xmlns:adec="http://schemas.microsoft.com/office/drawing/2017/decorative" val="1"/>
              </a:ext>
            </a:extLst>
          </p:cNvPr>
          <p:cNvSpPr>
            <a:spLocks/>
          </p:cNvSpPr>
          <p:nvPr/>
        </p:nvSpPr>
        <p:spPr bwMode="auto">
          <a:xfrm>
            <a:off x="5665127" y="2579537"/>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8" name="Freeform: Shape 7">
            <a:extLst>
              <a:ext uri="{FF2B5EF4-FFF2-40B4-BE49-F238E27FC236}">
                <a16:creationId xmlns:a16="http://schemas.microsoft.com/office/drawing/2014/main" id="{F4CEF9B0-BE42-4F89-72DA-B879179164FC}"/>
              </a:ext>
              <a:ext uri="{C183D7F6-B498-43B3-948B-1728B52AA6E4}">
                <adec:decorative xmlns:adec="http://schemas.microsoft.com/office/drawing/2017/decorative" val="1"/>
              </a:ext>
            </a:extLst>
          </p:cNvPr>
          <p:cNvSpPr>
            <a:spLocks/>
          </p:cNvSpPr>
          <p:nvPr/>
        </p:nvSpPr>
        <p:spPr bwMode="auto">
          <a:xfrm>
            <a:off x="9404869" y="2579537"/>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18" name="Oval 17">
            <a:extLst>
              <a:ext uri="{FF2B5EF4-FFF2-40B4-BE49-F238E27FC236}">
                <a16:creationId xmlns:a16="http://schemas.microsoft.com/office/drawing/2014/main" id="{B6A3B186-6D89-94FA-E364-A7293DED381D}"/>
              </a:ext>
              <a:ext uri="{C183D7F6-B498-43B3-948B-1728B52AA6E4}">
                <adec:decorative xmlns:adec="http://schemas.microsoft.com/office/drawing/2017/decorative" val="1"/>
              </a:ext>
            </a:extLst>
          </p:cNvPr>
          <p:cNvSpPr/>
          <p:nvPr/>
        </p:nvSpPr>
        <p:spPr bwMode="auto">
          <a:xfrm>
            <a:off x="1942480" y="1651084"/>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9" name="Oval 18">
            <a:extLst>
              <a:ext uri="{FF2B5EF4-FFF2-40B4-BE49-F238E27FC236}">
                <a16:creationId xmlns:a16="http://schemas.microsoft.com/office/drawing/2014/main" id="{EFE17F8D-C030-632B-9207-67A8F79F4EA7}"/>
              </a:ext>
              <a:ext uri="{C183D7F6-B498-43B3-948B-1728B52AA6E4}">
                <adec:decorative xmlns:adec="http://schemas.microsoft.com/office/drawing/2017/decorative" val="1"/>
              </a:ext>
            </a:extLst>
          </p:cNvPr>
          <p:cNvSpPr/>
          <p:nvPr/>
        </p:nvSpPr>
        <p:spPr bwMode="auto">
          <a:xfrm>
            <a:off x="5682219" y="1651084"/>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0" name="Oval 19">
            <a:extLst>
              <a:ext uri="{FF2B5EF4-FFF2-40B4-BE49-F238E27FC236}">
                <a16:creationId xmlns:a16="http://schemas.microsoft.com/office/drawing/2014/main" id="{B664EC82-D89C-F2E9-873F-57BE59E4E25F}"/>
              </a:ext>
              <a:ext uri="{C183D7F6-B498-43B3-948B-1728B52AA6E4}">
                <adec:decorative xmlns:adec="http://schemas.microsoft.com/office/drawing/2017/decorative" val="1"/>
              </a:ext>
            </a:extLst>
          </p:cNvPr>
          <p:cNvSpPr/>
          <p:nvPr/>
        </p:nvSpPr>
        <p:spPr bwMode="auto">
          <a:xfrm>
            <a:off x="9421961" y="1651084"/>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0" name="TextBox 9">
            <a:extLst>
              <a:ext uri="{FF2B5EF4-FFF2-40B4-BE49-F238E27FC236}">
                <a16:creationId xmlns:a16="http://schemas.microsoft.com/office/drawing/2014/main" id="{1063472B-80E0-F9A7-FB11-7227068F4747}"/>
              </a:ext>
              <a:ext uri="{C183D7F6-B498-43B3-948B-1728B52AA6E4}">
                <adec:decorative xmlns:adec="http://schemas.microsoft.com/office/drawing/2017/decorative" val="1"/>
              </a:ext>
            </a:extLst>
          </p:cNvPr>
          <p:cNvSpPr txBox="1">
            <a:spLocks/>
          </p:cNvSpPr>
          <p:nvPr/>
        </p:nvSpPr>
        <p:spPr>
          <a:xfrm>
            <a:off x="584740" y="2636821"/>
            <a:ext cx="3545168" cy="2900810"/>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1" name="TextBox 10">
            <a:extLst>
              <a:ext uri="{FF2B5EF4-FFF2-40B4-BE49-F238E27FC236}">
                <a16:creationId xmlns:a16="http://schemas.microsoft.com/office/drawing/2014/main" id="{DE8391A0-2D83-22B1-660A-3E80AF66A600}"/>
              </a:ext>
              <a:ext uri="{C183D7F6-B498-43B3-948B-1728B52AA6E4}">
                <adec:decorative xmlns:adec="http://schemas.microsoft.com/office/drawing/2017/decorative" val="1"/>
              </a:ext>
            </a:extLst>
          </p:cNvPr>
          <p:cNvSpPr txBox="1">
            <a:spLocks/>
          </p:cNvSpPr>
          <p:nvPr/>
        </p:nvSpPr>
        <p:spPr>
          <a:xfrm>
            <a:off x="4324479" y="2636821"/>
            <a:ext cx="3545168" cy="2900810"/>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2" name="TextBox 11">
            <a:extLst>
              <a:ext uri="{FF2B5EF4-FFF2-40B4-BE49-F238E27FC236}">
                <a16:creationId xmlns:a16="http://schemas.microsoft.com/office/drawing/2014/main" id="{CADF99C4-6692-ECC9-10A0-4C06C909AB77}"/>
              </a:ext>
              <a:ext uri="{C183D7F6-B498-43B3-948B-1728B52AA6E4}">
                <adec:decorative xmlns:adec="http://schemas.microsoft.com/office/drawing/2017/decorative" val="1"/>
              </a:ext>
            </a:extLst>
          </p:cNvPr>
          <p:cNvSpPr txBox="1">
            <a:spLocks/>
          </p:cNvSpPr>
          <p:nvPr/>
        </p:nvSpPr>
        <p:spPr>
          <a:xfrm>
            <a:off x="8064219" y="2636821"/>
            <a:ext cx="3545168" cy="2900810"/>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4" name="Rectangle: Top Corners Rounded 13">
            <a:extLst>
              <a:ext uri="{FF2B5EF4-FFF2-40B4-BE49-F238E27FC236}">
                <a16:creationId xmlns:a16="http://schemas.microsoft.com/office/drawing/2014/main" id="{0E71506C-8563-6CEC-EECC-970429D11D42}"/>
              </a:ext>
              <a:ext uri="{C183D7F6-B498-43B3-948B-1728B52AA6E4}">
                <adec:decorative xmlns:adec="http://schemas.microsoft.com/office/drawing/2017/decorative" val="1"/>
              </a:ext>
            </a:extLst>
          </p:cNvPr>
          <p:cNvSpPr>
            <a:spLocks/>
          </p:cNvSpPr>
          <p:nvPr/>
        </p:nvSpPr>
        <p:spPr bwMode="auto">
          <a:xfrm>
            <a:off x="584740" y="4474292"/>
            <a:ext cx="3545168" cy="1063339"/>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15" name="Rectangle: Top Corners Rounded 14">
            <a:extLst>
              <a:ext uri="{FF2B5EF4-FFF2-40B4-BE49-F238E27FC236}">
                <a16:creationId xmlns:a16="http://schemas.microsoft.com/office/drawing/2014/main" id="{B4236977-C87A-BA2F-73EC-AC049C509D80}"/>
              </a:ext>
              <a:ext uri="{C183D7F6-B498-43B3-948B-1728B52AA6E4}">
                <adec:decorative xmlns:adec="http://schemas.microsoft.com/office/drawing/2017/decorative" val="1"/>
              </a:ext>
            </a:extLst>
          </p:cNvPr>
          <p:cNvSpPr>
            <a:spLocks/>
          </p:cNvSpPr>
          <p:nvPr/>
        </p:nvSpPr>
        <p:spPr bwMode="auto">
          <a:xfrm>
            <a:off x="4324480" y="4474292"/>
            <a:ext cx="3545168" cy="1063339"/>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16" name="Rectangle: Top Corners Rounded 15">
            <a:extLst>
              <a:ext uri="{FF2B5EF4-FFF2-40B4-BE49-F238E27FC236}">
                <a16:creationId xmlns:a16="http://schemas.microsoft.com/office/drawing/2014/main" id="{A5BA30AE-EB09-04DC-9D8F-6841CE329E04}"/>
              </a:ext>
              <a:ext uri="{C183D7F6-B498-43B3-948B-1728B52AA6E4}">
                <adec:decorative xmlns:adec="http://schemas.microsoft.com/office/drawing/2017/decorative" val="1"/>
              </a:ext>
            </a:extLst>
          </p:cNvPr>
          <p:cNvSpPr>
            <a:spLocks/>
          </p:cNvSpPr>
          <p:nvPr/>
        </p:nvSpPr>
        <p:spPr bwMode="auto">
          <a:xfrm>
            <a:off x="8064221" y="4474292"/>
            <a:ext cx="3545168" cy="1063339"/>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cxnSp>
        <p:nvCxnSpPr>
          <p:cNvPr id="22" name="Straight Connector 21">
            <a:extLst>
              <a:ext uri="{FF2B5EF4-FFF2-40B4-BE49-F238E27FC236}">
                <a16:creationId xmlns:a16="http://schemas.microsoft.com/office/drawing/2014/main" id="{96E6BDCD-6F84-CBB7-947C-9B2711C56AA6}"/>
              </a:ext>
              <a:ext uri="{C183D7F6-B498-43B3-948B-1728B52AA6E4}">
                <adec:decorative xmlns:adec="http://schemas.microsoft.com/office/drawing/2017/decorative" val="1"/>
              </a:ext>
            </a:extLst>
          </p:cNvPr>
          <p:cNvCxnSpPr>
            <a:cxnSpLocks/>
          </p:cNvCxnSpPr>
          <p:nvPr/>
        </p:nvCxnSpPr>
        <p:spPr>
          <a:xfrm>
            <a:off x="582612" y="4474293"/>
            <a:ext cx="3545168" cy="0"/>
          </a:xfrm>
          <a:prstGeom prst="line">
            <a:avLst/>
          </a:prstGeom>
          <a:ln w="34925">
            <a:gradFill flip="none" rotWithShape="1">
              <a:gsLst>
                <a:gs pos="0">
                  <a:srgbClr val="29B1ED"/>
                </a:gs>
                <a:gs pos="100000">
                  <a:srgbClr val="007AD5"/>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74375D9-D951-3F5E-A468-7E8BBE740BC7}"/>
              </a:ext>
              <a:ext uri="{C183D7F6-B498-43B3-948B-1728B52AA6E4}">
                <adec:decorative xmlns:adec="http://schemas.microsoft.com/office/drawing/2017/decorative" val="1"/>
              </a:ext>
            </a:extLst>
          </p:cNvPr>
          <p:cNvCxnSpPr>
            <a:cxnSpLocks/>
          </p:cNvCxnSpPr>
          <p:nvPr/>
        </p:nvCxnSpPr>
        <p:spPr>
          <a:xfrm>
            <a:off x="4323061" y="4474293"/>
            <a:ext cx="3545168" cy="0"/>
          </a:xfrm>
          <a:prstGeom prst="line">
            <a:avLst/>
          </a:prstGeom>
          <a:ln w="34925">
            <a:gradFill flip="none" rotWithShape="1">
              <a:gsLst>
                <a:gs pos="0">
                  <a:srgbClr val="C265CF"/>
                </a:gs>
                <a:gs pos="100000">
                  <a:srgbClr val="1CB1EE"/>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2CE7707-71CD-54C4-947C-BE3E75D361C8}"/>
              </a:ext>
              <a:ext uri="{C183D7F6-B498-43B3-948B-1728B52AA6E4}">
                <adec:decorative xmlns:adec="http://schemas.microsoft.com/office/drawing/2017/decorative" val="1"/>
              </a:ext>
            </a:extLst>
          </p:cNvPr>
          <p:cNvCxnSpPr>
            <a:cxnSpLocks/>
          </p:cNvCxnSpPr>
          <p:nvPr/>
        </p:nvCxnSpPr>
        <p:spPr>
          <a:xfrm>
            <a:off x="8063509" y="4474293"/>
            <a:ext cx="3545168" cy="0"/>
          </a:xfrm>
          <a:prstGeom prst="line">
            <a:avLst/>
          </a:prstGeom>
          <a:ln w="34925">
            <a:gradFill flip="none" rotWithShape="1">
              <a:gsLst>
                <a:gs pos="0">
                  <a:srgbClr val="FEA18C"/>
                </a:gs>
                <a:gs pos="100000">
                  <a:srgbClr val="C151CA"/>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2" name="Title 51">
            <a:extLst>
              <a:ext uri="{FF2B5EF4-FFF2-40B4-BE49-F238E27FC236}">
                <a16:creationId xmlns:a16="http://schemas.microsoft.com/office/drawing/2014/main" id="{469C57B7-4874-A8C4-8406-AD4F1E2725D5}"/>
              </a:ext>
            </a:extLst>
          </p:cNvPr>
          <p:cNvSpPr>
            <a:spLocks noGrp="1"/>
          </p:cNvSpPr>
          <p:nvPr>
            <p:ph type="title"/>
          </p:nvPr>
        </p:nvSpPr>
        <p:spPr>
          <a:xfrm>
            <a:off x="588263" y="457200"/>
            <a:ext cx="11018520" cy="553998"/>
          </a:xfrm>
        </p:spPr>
        <p:txBody>
          <a:bodyPr/>
          <a:lstStyle/>
          <a:p>
            <a:r>
              <a:rPr lang="en-US" noProof="0"/>
              <a:t>Transform</a:t>
            </a:r>
            <a:r>
              <a:rPr lang="en-US"/>
              <a:t> work with productivity apps and accessibility</a:t>
            </a:r>
          </a:p>
        </p:txBody>
      </p:sp>
      <p:sp>
        <p:nvSpPr>
          <p:cNvPr id="56" name="Teamwork_EA12" title="Icon of three people with an award or ribbon to the lower right">
            <a:extLst>
              <a:ext uri="{FF2B5EF4-FFF2-40B4-BE49-F238E27FC236}">
                <a16:creationId xmlns:a16="http://schemas.microsoft.com/office/drawing/2014/main" id="{C7FCABB4-06D4-7957-9694-D938D50F4319}"/>
              </a:ext>
            </a:extLst>
          </p:cNvPr>
          <p:cNvSpPr>
            <a:spLocks noChangeAspect="1" noEditPoints="1"/>
          </p:cNvSpPr>
          <p:nvPr/>
        </p:nvSpPr>
        <p:spPr bwMode="auto">
          <a:xfrm>
            <a:off x="2127424" y="1844257"/>
            <a:ext cx="459800" cy="444652"/>
          </a:xfrm>
          <a:custGeom>
            <a:avLst/>
            <a:gdLst>
              <a:gd name="T0" fmla="*/ 3621 w 3746"/>
              <a:gd name="T1" fmla="*/ 2622 h 3621"/>
              <a:gd name="T2" fmla="*/ 3122 w 3746"/>
              <a:gd name="T3" fmla="*/ 3122 h 3621"/>
              <a:gd name="T4" fmla="*/ 2622 w 3746"/>
              <a:gd name="T5" fmla="*/ 2622 h 3621"/>
              <a:gd name="T6" fmla="*/ 3122 w 3746"/>
              <a:gd name="T7" fmla="*/ 2123 h 3621"/>
              <a:gd name="T8" fmla="*/ 3621 w 3746"/>
              <a:gd name="T9" fmla="*/ 2622 h 3621"/>
              <a:gd name="T10" fmla="*/ 2747 w 3746"/>
              <a:gd name="T11" fmla="*/ 2997 h 3621"/>
              <a:gd name="T12" fmla="*/ 2747 w 3746"/>
              <a:gd name="T13" fmla="*/ 3621 h 3621"/>
              <a:gd name="T14" fmla="*/ 3122 w 3746"/>
              <a:gd name="T15" fmla="*/ 3434 h 3621"/>
              <a:gd name="T16" fmla="*/ 3496 w 3746"/>
              <a:gd name="T17" fmla="*/ 3621 h 3621"/>
              <a:gd name="T18" fmla="*/ 3496 w 3746"/>
              <a:gd name="T19" fmla="*/ 2997 h 3621"/>
              <a:gd name="T20" fmla="*/ 1873 w 3746"/>
              <a:gd name="T21" fmla="*/ 749 h 3621"/>
              <a:gd name="T22" fmla="*/ 1249 w 3746"/>
              <a:gd name="T23" fmla="*/ 1374 h 3621"/>
              <a:gd name="T24" fmla="*/ 1873 w 3746"/>
              <a:gd name="T25" fmla="*/ 1998 h 3621"/>
              <a:gd name="T26" fmla="*/ 2497 w 3746"/>
              <a:gd name="T27" fmla="*/ 1374 h 3621"/>
              <a:gd name="T28" fmla="*/ 1873 w 3746"/>
              <a:gd name="T29" fmla="*/ 749 h 3621"/>
              <a:gd name="T30" fmla="*/ 1873 w 3746"/>
              <a:gd name="T31" fmla="*/ 1998 h 3621"/>
              <a:gd name="T32" fmla="*/ 999 w 3746"/>
              <a:gd name="T33" fmla="*/ 2872 h 3621"/>
              <a:gd name="T34" fmla="*/ 624 w 3746"/>
              <a:gd name="T35" fmla="*/ 0 h 3621"/>
              <a:gd name="T36" fmla="*/ 250 w 3746"/>
              <a:gd name="T37" fmla="*/ 375 h 3621"/>
              <a:gd name="T38" fmla="*/ 624 w 3746"/>
              <a:gd name="T39" fmla="*/ 749 h 3621"/>
              <a:gd name="T40" fmla="*/ 999 w 3746"/>
              <a:gd name="T41" fmla="*/ 375 h 3621"/>
              <a:gd name="T42" fmla="*/ 624 w 3746"/>
              <a:gd name="T43" fmla="*/ 0 h 3621"/>
              <a:gd name="T44" fmla="*/ 1249 w 3746"/>
              <a:gd name="T45" fmla="*/ 1374 h 3621"/>
              <a:gd name="T46" fmla="*/ 624 w 3746"/>
              <a:gd name="T47" fmla="*/ 749 h 3621"/>
              <a:gd name="T48" fmla="*/ 0 w 3746"/>
              <a:gd name="T49" fmla="*/ 1374 h 3621"/>
              <a:gd name="T50" fmla="*/ 3122 w 3746"/>
              <a:gd name="T51" fmla="*/ 0 h 3621"/>
              <a:gd name="T52" fmla="*/ 2747 w 3746"/>
              <a:gd name="T53" fmla="*/ 375 h 3621"/>
              <a:gd name="T54" fmla="*/ 3122 w 3746"/>
              <a:gd name="T55" fmla="*/ 749 h 3621"/>
              <a:gd name="T56" fmla="*/ 3496 w 3746"/>
              <a:gd name="T57" fmla="*/ 375 h 3621"/>
              <a:gd name="T58" fmla="*/ 3122 w 3746"/>
              <a:gd name="T59" fmla="*/ 0 h 3621"/>
              <a:gd name="T60" fmla="*/ 3746 w 3746"/>
              <a:gd name="T61" fmla="*/ 1374 h 3621"/>
              <a:gd name="T62" fmla="*/ 3122 w 3746"/>
              <a:gd name="T63" fmla="*/ 749 h 3621"/>
              <a:gd name="T64" fmla="*/ 2497 w 3746"/>
              <a:gd name="T65" fmla="*/ 1374 h 3621"/>
              <a:gd name="T66" fmla="*/ 2381 w 3746"/>
              <a:gd name="T67" fmla="*/ 2163 h 3621"/>
              <a:gd name="T68" fmla="*/ 1873 w 3746"/>
              <a:gd name="T69" fmla="*/ 1998 h 3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46" h="3621">
                <a:moveTo>
                  <a:pt x="3621" y="2622"/>
                </a:moveTo>
                <a:cubicBezTo>
                  <a:pt x="3621" y="2898"/>
                  <a:pt x="3398" y="3122"/>
                  <a:pt x="3122" y="3122"/>
                </a:cubicBezTo>
                <a:cubicBezTo>
                  <a:pt x="2846" y="3122"/>
                  <a:pt x="2622" y="2898"/>
                  <a:pt x="2622" y="2622"/>
                </a:cubicBezTo>
                <a:cubicBezTo>
                  <a:pt x="2622" y="2346"/>
                  <a:pt x="2846" y="2123"/>
                  <a:pt x="3122" y="2123"/>
                </a:cubicBezTo>
                <a:cubicBezTo>
                  <a:pt x="3398" y="2123"/>
                  <a:pt x="3621" y="2346"/>
                  <a:pt x="3621" y="2622"/>
                </a:cubicBezTo>
                <a:close/>
                <a:moveTo>
                  <a:pt x="2747" y="2997"/>
                </a:moveTo>
                <a:cubicBezTo>
                  <a:pt x="2747" y="3621"/>
                  <a:pt x="2747" y="3621"/>
                  <a:pt x="2747" y="3621"/>
                </a:cubicBezTo>
                <a:cubicBezTo>
                  <a:pt x="3122" y="3434"/>
                  <a:pt x="3122" y="3434"/>
                  <a:pt x="3122" y="3434"/>
                </a:cubicBezTo>
                <a:cubicBezTo>
                  <a:pt x="3496" y="3621"/>
                  <a:pt x="3496" y="3621"/>
                  <a:pt x="3496" y="3621"/>
                </a:cubicBezTo>
                <a:cubicBezTo>
                  <a:pt x="3496" y="2997"/>
                  <a:pt x="3496" y="2997"/>
                  <a:pt x="3496" y="2997"/>
                </a:cubicBezTo>
                <a:moveTo>
                  <a:pt x="1873" y="749"/>
                </a:moveTo>
                <a:cubicBezTo>
                  <a:pt x="1528" y="749"/>
                  <a:pt x="1249" y="1029"/>
                  <a:pt x="1249" y="1374"/>
                </a:cubicBezTo>
                <a:cubicBezTo>
                  <a:pt x="1249" y="1718"/>
                  <a:pt x="1528" y="1998"/>
                  <a:pt x="1873" y="1998"/>
                </a:cubicBezTo>
                <a:cubicBezTo>
                  <a:pt x="2218" y="1998"/>
                  <a:pt x="2497" y="1718"/>
                  <a:pt x="2497" y="1374"/>
                </a:cubicBezTo>
                <a:cubicBezTo>
                  <a:pt x="2497" y="1029"/>
                  <a:pt x="2218" y="749"/>
                  <a:pt x="1873" y="749"/>
                </a:cubicBezTo>
                <a:close/>
                <a:moveTo>
                  <a:pt x="1873" y="1998"/>
                </a:moveTo>
                <a:cubicBezTo>
                  <a:pt x="1390" y="1998"/>
                  <a:pt x="999" y="2389"/>
                  <a:pt x="999" y="2872"/>
                </a:cubicBezTo>
                <a:moveTo>
                  <a:pt x="624" y="0"/>
                </a:moveTo>
                <a:cubicBezTo>
                  <a:pt x="417" y="0"/>
                  <a:pt x="250" y="168"/>
                  <a:pt x="250" y="375"/>
                </a:cubicBezTo>
                <a:cubicBezTo>
                  <a:pt x="250" y="581"/>
                  <a:pt x="417" y="749"/>
                  <a:pt x="624" y="749"/>
                </a:cubicBezTo>
                <a:cubicBezTo>
                  <a:pt x="831" y="749"/>
                  <a:pt x="999" y="581"/>
                  <a:pt x="999" y="375"/>
                </a:cubicBezTo>
                <a:cubicBezTo>
                  <a:pt x="999" y="168"/>
                  <a:pt x="831" y="0"/>
                  <a:pt x="624" y="0"/>
                </a:cubicBezTo>
                <a:close/>
                <a:moveTo>
                  <a:pt x="1249" y="1374"/>
                </a:moveTo>
                <a:cubicBezTo>
                  <a:pt x="1249" y="1029"/>
                  <a:pt x="969" y="749"/>
                  <a:pt x="624" y="749"/>
                </a:cubicBezTo>
                <a:cubicBezTo>
                  <a:pt x="279" y="749"/>
                  <a:pt x="0" y="1029"/>
                  <a:pt x="0" y="1374"/>
                </a:cubicBezTo>
                <a:moveTo>
                  <a:pt x="3122" y="0"/>
                </a:moveTo>
                <a:cubicBezTo>
                  <a:pt x="2915" y="0"/>
                  <a:pt x="2747" y="168"/>
                  <a:pt x="2747" y="375"/>
                </a:cubicBezTo>
                <a:cubicBezTo>
                  <a:pt x="2747" y="581"/>
                  <a:pt x="2915" y="749"/>
                  <a:pt x="3122" y="749"/>
                </a:cubicBezTo>
                <a:cubicBezTo>
                  <a:pt x="3329" y="749"/>
                  <a:pt x="3496" y="581"/>
                  <a:pt x="3496" y="375"/>
                </a:cubicBezTo>
                <a:cubicBezTo>
                  <a:pt x="3496" y="168"/>
                  <a:pt x="3329" y="0"/>
                  <a:pt x="3122" y="0"/>
                </a:cubicBezTo>
                <a:close/>
                <a:moveTo>
                  <a:pt x="3746" y="1374"/>
                </a:moveTo>
                <a:cubicBezTo>
                  <a:pt x="3746" y="1029"/>
                  <a:pt x="3467" y="749"/>
                  <a:pt x="3122" y="749"/>
                </a:cubicBezTo>
                <a:cubicBezTo>
                  <a:pt x="2777" y="749"/>
                  <a:pt x="2497" y="1029"/>
                  <a:pt x="2497" y="1374"/>
                </a:cubicBezTo>
                <a:moveTo>
                  <a:pt x="2381" y="2163"/>
                </a:moveTo>
                <a:cubicBezTo>
                  <a:pt x="2238" y="2060"/>
                  <a:pt x="2063" y="1998"/>
                  <a:pt x="1873" y="1998"/>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F676DD2F-7D9F-AB2C-52F5-F0F1B8E52FC1}"/>
              </a:ext>
            </a:extLst>
          </p:cNvPr>
          <p:cNvSpPr txBox="1">
            <a:spLocks/>
          </p:cNvSpPr>
          <p:nvPr/>
        </p:nvSpPr>
        <p:spPr>
          <a:xfrm>
            <a:off x="738374" y="2924526"/>
            <a:ext cx="3135856" cy="1107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defTabSz="1219179" fontAlgn="auto">
              <a:spcBef>
                <a:spcPts val="0"/>
              </a:spcBef>
              <a:spcAft>
                <a:spcPts val="0"/>
              </a:spcAf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Empower teams to create and collaborate, driving business results with productivity applications. </a:t>
            </a:r>
          </a:p>
        </p:txBody>
      </p:sp>
      <p:sp>
        <p:nvSpPr>
          <p:cNvPr id="29" name="TextBox 28">
            <a:extLst>
              <a:ext uri="{FF2B5EF4-FFF2-40B4-BE49-F238E27FC236}">
                <a16:creationId xmlns:a16="http://schemas.microsoft.com/office/drawing/2014/main" id="{B380112A-CFE3-09B6-9F26-F90C8AFF4272}"/>
              </a:ext>
            </a:extLst>
          </p:cNvPr>
          <p:cNvSpPr txBox="1"/>
          <p:nvPr/>
        </p:nvSpPr>
        <p:spPr>
          <a:xfrm>
            <a:off x="738373" y="4682796"/>
            <a:ext cx="3265291" cy="646331"/>
          </a:xfrm>
          <a:prstGeom prst="rect">
            <a:avLst/>
          </a:prstGeom>
          <a:noFill/>
        </p:spPr>
        <p:txBody>
          <a:bodyPr wrap="square" lIns="0" tIns="0" rIns="0" bIns="0">
            <a:spAutoFit/>
          </a:bodyPr>
          <a:lstStyle/>
          <a:p>
            <a:pPr algn="ctr">
              <a:defRPr/>
            </a:pPr>
            <a:r>
              <a:rPr lang="en-US" sz="1400">
                <a:ln w="3175">
                  <a:noFill/>
                </a:ln>
                <a:cs typeface="Segoe UI" panose="020B0502040204020203" pitchFamily="34" charset="0"/>
              </a:rPr>
              <a:t>Microsoft 365 applications including Outlook, Word, PowerPoint, Excel, Loop, Clipchamp, and more</a:t>
            </a:r>
          </a:p>
        </p:txBody>
      </p:sp>
      <p:sp>
        <p:nvSpPr>
          <p:cNvPr id="57" name="speedometer_2" title="Icon of a spedometer showing fast speed">
            <a:extLst>
              <a:ext uri="{FF2B5EF4-FFF2-40B4-BE49-F238E27FC236}">
                <a16:creationId xmlns:a16="http://schemas.microsoft.com/office/drawing/2014/main" id="{44B5CDD0-1BAE-B78F-24BF-7211A75297FF}"/>
              </a:ext>
            </a:extLst>
          </p:cNvPr>
          <p:cNvSpPr>
            <a:spLocks noChangeAspect="1" noEditPoints="1"/>
          </p:cNvSpPr>
          <p:nvPr/>
        </p:nvSpPr>
        <p:spPr bwMode="auto">
          <a:xfrm>
            <a:off x="5874737" y="1844257"/>
            <a:ext cx="444652" cy="444652"/>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TextBox 40">
            <a:extLst>
              <a:ext uri="{FF2B5EF4-FFF2-40B4-BE49-F238E27FC236}">
                <a16:creationId xmlns:a16="http://schemas.microsoft.com/office/drawing/2014/main" id="{376729D2-CDCA-D0AF-AAAA-4780D193B763}"/>
              </a:ext>
            </a:extLst>
          </p:cNvPr>
          <p:cNvSpPr txBox="1">
            <a:spLocks/>
          </p:cNvSpPr>
          <p:nvPr/>
        </p:nvSpPr>
        <p:spPr>
          <a:xfrm>
            <a:off x="4478114" y="2924526"/>
            <a:ext cx="3059173" cy="1107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defTabSz="1219179" fontAlgn="auto">
              <a:spcBef>
                <a:spcPts val="0"/>
              </a:spcBef>
              <a:spcAft>
                <a:spcPts val="0"/>
              </a:spcAf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Provide fast, highly secure access to work applications without impacting productivity.</a:t>
            </a:r>
          </a:p>
        </p:txBody>
      </p:sp>
      <p:sp>
        <p:nvSpPr>
          <p:cNvPr id="42" name="TextBox 41">
            <a:extLst>
              <a:ext uri="{FF2B5EF4-FFF2-40B4-BE49-F238E27FC236}">
                <a16:creationId xmlns:a16="http://schemas.microsoft.com/office/drawing/2014/main" id="{21EA2933-0F1C-D508-CD1F-5A304E0937BA}"/>
              </a:ext>
            </a:extLst>
          </p:cNvPr>
          <p:cNvSpPr txBox="1"/>
          <p:nvPr/>
        </p:nvSpPr>
        <p:spPr>
          <a:xfrm>
            <a:off x="4478114" y="4583046"/>
            <a:ext cx="3265291" cy="861774"/>
          </a:xfrm>
          <a:prstGeom prst="rect">
            <a:avLst/>
          </a:prstGeom>
          <a:noFill/>
        </p:spPr>
        <p:txBody>
          <a:bodyPr wrap="square" lIns="0" tIns="0" rIns="0" bIns="0">
            <a:spAutoFit/>
          </a:bodyPr>
          <a:lstStyle/>
          <a:p>
            <a:pPr algn="ctr">
              <a:defRPr/>
            </a:pPr>
            <a:r>
              <a:rPr lang="en-US" sz="1400">
                <a:ln w="3175">
                  <a:noFill/>
                </a:ln>
                <a:cs typeface="Segoe UI" panose="020B0502040204020203" pitchFamily="34" charset="0"/>
              </a:rPr>
              <a:t>Microsoft Entra ID P1 capabilities including single sign-on, multifactor authentication, </a:t>
            </a:r>
            <a:r>
              <a:rPr lang="en-US" sz="1400" err="1">
                <a:ln w="3175">
                  <a:noFill/>
                </a:ln>
                <a:cs typeface="Segoe UI" panose="020B0502040204020203" pitchFamily="34" charset="0"/>
              </a:rPr>
              <a:t>passwordless</a:t>
            </a:r>
            <a:r>
              <a:rPr lang="en-US" sz="1400">
                <a:ln w="3175">
                  <a:noFill/>
                </a:ln>
                <a:cs typeface="Segoe UI" panose="020B0502040204020203" pitchFamily="34" charset="0"/>
              </a:rPr>
              <a:t> methods, and more</a:t>
            </a:r>
          </a:p>
        </p:txBody>
      </p:sp>
      <p:sp>
        <p:nvSpPr>
          <p:cNvPr id="58" name="arrow_20" title="Icon of a dotted line with a quadrant cut out by two arrows">
            <a:extLst>
              <a:ext uri="{FF2B5EF4-FFF2-40B4-BE49-F238E27FC236}">
                <a16:creationId xmlns:a16="http://schemas.microsoft.com/office/drawing/2014/main" id="{DF301292-E5B3-9188-C2D8-F7FBE2571C14}"/>
              </a:ext>
            </a:extLst>
          </p:cNvPr>
          <p:cNvSpPr>
            <a:spLocks noChangeAspect="1" noEditPoints="1"/>
          </p:cNvSpPr>
          <p:nvPr/>
        </p:nvSpPr>
        <p:spPr bwMode="auto">
          <a:xfrm>
            <a:off x="9585659" y="1844257"/>
            <a:ext cx="502292" cy="444652"/>
          </a:xfrm>
          <a:custGeom>
            <a:avLst/>
            <a:gdLst>
              <a:gd name="T0" fmla="*/ 303 w 338"/>
              <a:gd name="T1" fmla="*/ 107 h 297"/>
              <a:gd name="T2" fmla="*/ 338 w 338"/>
              <a:gd name="T3" fmla="*/ 143 h 297"/>
              <a:gd name="T4" fmla="*/ 303 w 338"/>
              <a:gd name="T5" fmla="*/ 179 h 297"/>
              <a:gd name="T6" fmla="*/ 133 w 338"/>
              <a:gd name="T7" fmla="*/ 31 h 297"/>
              <a:gd name="T8" fmla="*/ 50 w 338"/>
              <a:gd name="T9" fmla="*/ 60 h 297"/>
              <a:gd name="T10" fmla="*/ 32 w 338"/>
              <a:gd name="T11" fmla="*/ 77 h 297"/>
              <a:gd name="T12" fmla="*/ 1 w 338"/>
              <a:gd name="T13" fmla="*/ 149 h 297"/>
              <a:gd name="T14" fmla="*/ 0 w 338"/>
              <a:gd name="T15" fmla="*/ 174 h 297"/>
              <a:gd name="T16" fmla="*/ 29 w 338"/>
              <a:gd name="T17" fmla="*/ 248 h 297"/>
              <a:gd name="T18" fmla="*/ 46 w 338"/>
              <a:gd name="T19" fmla="*/ 265 h 297"/>
              <a:gd name="T20" fmla="*/ 121 w 338"/>
              <a:gd name="T21" fmla="*/ 297 h 297"/>
              <a:gd name="T22" fmla="*/ 145 w 338"/>
              <a:gd name="T23" fmla="*/ 297 h 297"/>
              <a:gd name="T24" fmla="*/ 220 w 338"/>
              <a:gd name="T25" fmla="*/ 265 h 297"/>
              <a:gd name="T26" fmla="*/ 239 w 338"/>
              <a:gd name="T27" fmla="*/ 245 h 297"/>
              <a:gd name="T28" fmla="*/ 266 w 338"/>
              <a:gd name="T29" fmla="*/ 164 h 297"/>
              <a:gd name="T30" fmla="*/ 338 w 338"/>
              <a:gd name="T31" fmla="*/ 143 h 297"/>
              <a:gd name="T32" fmla="*/ 199 w 338"/>
              <a:gd name="T33" fmla="*/ 143 h 297"/>
              <a:gd name="T34" fmla="*/ 121 w 338"/>
              <a:gd name="T35" fmla="*/ 112 h 297"/>
              <a:gd name="T36" fmla="*/ 156 w 338"/>
              <a:gd name="T37" fmla="*/ 147 h 297"/>
              <a:gd name="T38" fmla="*/ 192 w 338"/>
              <a:gd name="T39" fmla="*/ 112 h 297"/>
              <a:gd name="T40" fmla="*/ 156 w 338"/>
              <a:gd name="T41" fmla="*/ 147 h 297"/>
              <a:gd name="T42" fmla="*/ 156 w 338"/>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97">
                <a:moveTo>
                  <a:pt x="303" y="107"/>
                </a:moveTo>
                <a:cubicBezTo>
                  <a:pt x="338" y="143"/>
                  <a:pt x="338" y="143"/>
                  <a:pt x="338" y="143"/>
                </a:cubicBezTo>
                <a:cubicBezTo>
                  <a:pt x="303" y="179"/>
                  <a:pt x="303" y="179"/>
                  <a:pt x="303" y="179"/>
                </a:cubicBezTo>
                <a:moveTo>
                  <a:pt x="133" y="31"/>
                </a:moveTo>
                <a:cubicBezTo>
                  <a:pt x="101" y="31"/>
                  <a:pt x="72" y="42"/>
                  <a:pt x="50" y="60"/>
                </a:cubicBezTo>
                <a:moveTo>
                  <a:pt x="32" y="77"/>
                </a:moveTo>
                <a:cubicBezTo>
                  <a:pt x="15" y="97"/>
                  <a:pt x="4" y="122"/>
                  <a:pt x="1" y="149"/>
                </a:cubicBezTo>
                <a:moveTo>
                  <a:pt x="0" y="174"/>
                </a:moveTo>
                <a:cubicBezTo>
                  <a:pt x="2" y="202"/>
                  <a:pt x="13" y="227"/>
                  <a:pt x="29" y="248"/>
                </a:cubicBezTo>
                <a:moveTo>
                  <a:pt x="46" y="265"/>
                </a:moveTo>
                <a:cubicBezTo>
                  <a:pt x="66" y="282"/>
                  <a:pt x="92" y="294"/>
                  <a:pt x="121" y="297"/>
                </a:cubicBezTo>
                <a:moveTo>
                  <a:pt x="145" y="297"/>
                </a:moveTo>
                <a:cubicBezTo>
                  <a:pt x="174" y="294"/>
                  <a:pt x="200" y="282"/>
                  <a:pt x="220" y="265"/>
                </a:cubicBezTo>
                <a:moveTo>
                  <a:pt x="239" y="245"/>
                </a:moveTo>
                <a:cubicBezTo>
                  <a:pt x="256" y="223"/>
                  <a:pt x="266" y="194"/>
                  <a:pt x="266" y="164"/>
                </a:cubicBezTo>
                <a:moveTo>
                  <a:pt x="338" y="143"/>
                </a:moveTo>
                <a:cubicBezTo>
                  <a:pt x="199" y="143"/>
                  <a:pt x="199" y="143"/>
                  <a:pt x="199" y="143"/>
                </a:cubicBezTo>
                <a:moveTo>
                  <a:pt x="121" y="112"/>
                </a:moveTo>
                <a:cubicBezTo>
                  <a:pt x="156" y="147"/>
                  <a:pt x="156" y="147"/>
                  <a:pt x="156" y="147"/>
                </a:cubicBezTo>
                <a:cubicBezTo>
                  <a:pt x="192" y="112"/>
                  <a:pt x="192" y="112"/>
                  <a:pt x="192" y="112"/>
                </a:cubicBezTo>
                <a:moveTo>
                  <a:pt x="156" y="147"/>
                </a:moveTo>
                <a:cubicBezTo>
                  <a:pt x="156" y="0"/>
                  <a:pt x="156" y="0"/>
                  <a:pt x="156" y="0"/>
                </a:cubicBezTo>
              </a:path>
            </a:pathLst>
          </a:custGeom>
          <a:noFill/>
          <a:ln w="635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44" name="TextBox 43">
            <a:extLst>
              <a:ext uri="{FF2B5EF4-FFF2-40B4-BE49-F238E27FC236}">
                <a16:creationId xmlns:a16="http://schemas.microsoft.com/office/drawing/2014/main" id="{988759AE-B389-F714-7799-4081FA8E31ED}"/>
              </a:ext>
            </a:extLst>
          </p:cNvPr>
          <p:cNvSpPr txBox="1">
            <a:spLocks/>
          </p:cNvSpPr>
          <p:nvPr/>
        </p:nvSpPr>
        <p:spPr>
          <a:xfrm>
            <a:off x="8217855" y="2924526"/>
            <a:ext cx="3135856" cy="8309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R="0" lvl="0" indent="0" algn="ctr" defTabSz="1219179" fontAlgn="auto">
              <a:spcBef>
                <a:spcPts val="0"/>
              </a:spcBef>
              <a:spcAft>
                <a:spcPts val="0"/>
              </a:spcAft>
              <a:buClrTx/>
              <a:buSzTx/>
              <a:buFontTx/>
              <a:buNone/>
              <a:tabLs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Enhance the user experience and enable a range of accessibility features.</a:t>
            </a:r>
          </a:p>
        </p:txBody>
      </p:sp>
      <p:sp>
        <p:nvSpPr>
          <p:cNvPr id="45" name="TextBox 44">
            <a:extLst>
              <a:ext uri="{FF2B5EF4-FFF2-40B4-BE49-F238E27FC236}">
                <a16:creationId xmlns:a16="http://schemas.microsoft.com/office/drawing/2014/main" id="{0294428B-E2E4-7A38-6C15-C563847F44A3}"/>
              </a:ext>
            </a:extLst>
          </p:cNvPr>
          <p:cNvSpPr txBox="1"/>
          <p:nvPr/>
        </p:nvSpPr>
        <p:spPr>
          <a:xfrm>
            <a:off x="8217855" y="4682796"/>
            <a:ext cx="3237898" cy="646331"/>
          </a:xfrm>
          <a:prstGeom prst="rect">
            <a:avLst/>
          </a:prstGeom>
          <a:noFill/>
        </p:spPr>
        <p:txBody>
          <a:bodyPr wrap="square" lIns="0" tIns="0" rIns="0" bIns="0">
            <a:spAutoFit/>
          </a:bodyPr>
          <a:lstStyle/>
          <a:p>
            <a:pPr algn="ctr">
              <a:defRPr/>
            </a:pPr>
            <a:r>
              <a:rPr lang="en-US" sz="1400">
                <a:ln w="3175">
                  <a:noFill/>
                </a:ln>
                <a:cs typeface="Segoe UI" panose="020B0502040204020203" pitchFamily="34" charset="0"/>
              </a:rPr>
              <a:t>Windows 11 Enterprise features including Narrator, high-contrast mode, speech recognition, closed captions, and more</a:t>
            </a:r>
          </a:p>
        </p:txBody>
      </p:sp>
    </p:spTree>
    <p:extLst>
      <p:ext uri="{BB962C8B-B14F-4D97-AF65-F5344CB8AC3E}">
        <p14:creationId xmlns:p14="http://schemas.microsoft.com/office/powerpoint/2010/main" val="2326354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fade">
                                      <p:cBhvr>
                                        <p:cTn id="64" dur="500"/>
                                        <p:tgtEl>
                                          <p:spTgt spid="5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par>
                                <p:cTn id="68" presetID="10" presetClass="entr" presetSubtype="0" fill="hold"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par>
                                <p:cTn id="74" presetID="10" presetClass="entr" presetSubtype="0"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18" grpId="0" animBg="1"/>
      <p:bldP spid="19" grpId="0" animBg="1"/>
      <p:bldP spid="20" grpId="0" animBg="1"/>
      <p:bldP spid="10" grpId="0" animBg="1"/>
      <p:bldP spid="11" grpId="0" animBg="1"/>
      <p:bldP spid="12" grpId="0" animBg="1"/>
      <p:bldP spid="14" grpId="0" animBg="1"/>
      <p:bldP spid="15" grpId="0" animBg="1"/>
      <p:bldP spid="16" grpId="0" animBg="1"/>
      <p:bldP spid="56" grpId="0" animBg="1"/>
      <p:bldP spid="27" grpId="0"/>
      <p:bldP spid="29" grpId="0"/>
      <p:bldP spid="57" grpId="0" animBg="1"/>
      <p:bldP spid="41" grpId="0"/>
      <p:bldP spid="42" grpId="0"/>
      <p:bldP spid="58" grpId="0" animBg="1"/>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7BB17-F83F-BE95-5B14-619104668C5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6461CB38-5A5E-3719-A17F-9448A0DDB44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V="1">
            <a:off x="1" y="4133034"/>
            <a:ext cx="3040379" cy="2724965"/>
          </a:xfrm>
          <a:prstGeom prst="rect">
            <a:avLst/>
          </a:prstGeom>
        </p:spPr>
      </p:pic>
      <p:sp>
        <p:nvSpPr>
          <p:cNvPr id="11" name="Rectangle: Rounded Corners 10">
            <a:extLst>
              <a:ext uri="{FF2B5EF4-FFF2-40B4-BE49-F238E27FC236}">
                <a16:creationId xmlns:a16="http://schemas.microsoft.com/office/drawing/2014/main" id="{11A484A9-8872-08C1-4EEF-F7F963888E0F}"/>
              </a:ext>
              <a:ext uri="{C183D7F6-B498-43B3-948B-1728B52AA6E4}">
                <adec:decorative xmlns:adec="http://schemas.microsoft.com/office/drawing/2017/decorative" val="1"/>
              </a:ext>
            </a:extLst>
          </p:cNvPr>
          <p:cNvSpPr>
            <a:spLocks/>
          </p:cNvSpPr>
          <p:nvPr/>
        </p:nvSpPr>
        <p:spPr bwMode="auto">
          <a:xfrm>
            <a:off x="584205" y="1562668"/>
            <a:ext cx="4878357" cy="4650312"/>
          </a:xfrm>
          <a:prstGeom prst="roundRect">
            <a:avLst>
              <a:gd name="adj" fmla="val 3102"/>
            </a:avLst>
          </a:prstGeom>
          <a:gradFill flip="none" rotWithShape="1">
            <a:gsLst>
              <a:gs pos="0">
                <a:srgbClr val="EBEDF5"/>
              </a:gs>
              <a:gs pos="100000">
                <a:srgbClr val="F5F2F0">
                  <a:alpha val="91000"/>
                </a:srgbClr>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1188720" bIns="45720" numCol="1" spcCol="0" rtlCol="0" fromWordArt="0" anchor="t" anchorCtr="0" forceAA="0" compatLnSpc="1">
            <a:prstTxWarp prst="textNoShape">
              <a:avLst/>
            </a:prstTxWarp>
            <a:noAutofit/>
          </a:bodyPr>
          <a:lstStyle/>
          <a:p>
            <a:pPr algn="l">
              <a:defRPr/>
            </a:pPr>
            <a:endParaRPr lang="en-US" sz="2400">
              <a:solidFill>
                <a:schemeClr val="tx1"/>
              </a:solidFill>
            </a:endParaRPr>
          </a:p>
        </p:txBody>
      </p:sp>
      <p:cxnSp>
        <p:nvCxnSpPr>
          <p:cNvPr id="12" name="Straight Connector 11">
            <a:extLst>
              <a:ext uri="{FF2B5EF4-FFF2-40B4-BE49-F238E27FC236}">
                <a16:creationId xmlns:a16="http://schemas.microsoft.com/office/drawing/2014/main" id="{7B9CDBEE-887A-F046-91E1-5E682A989600}"/>
              </a:ext>
              <a:ext uri="{C183D7F6-B498-43B3-948B-1728B52AA6E4}">
                <adec:decorative xmlns:adec="http://schemas.microsoft.com/office/drawing/2017/decorative" val="1"/>
              </a:ext>
            </a:extLst>
          </p:cNvPr>
          <p:cNvCxnSpPr>
            <a:cxnSpLocks/>
          </p:cNvCxnSpPr>
          <p:nvPr/>
        </p:nvCxnSpPr>
        <p:spPr>
          <a:xfrm>
            <a:off x="584205" y="3490583"/>
            <a:ext cx="4873625" cy="0"/>
          </a:xfrm>
          <a:prstGeom prst="line">
            <a:avLst/>
          </a:prstGeom>
          <a:ln w="28575">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6AE22D29-B4D0-AB65-6635-1B7784ADC5A0}"/>
              </a:ext>
              <a:ext uri="{C183D7F6-B498-43B3-948B-1728B52AA6E4}">
                <adec:decorative xmlns:adec="http://schemas.microsoft.com/office/drawing/2017/decorative" val="1"/>
              </a:ext>
            </a:extLst>
          </p:cNvPr>
          <p:cNvSpPr txBox="1">
            <a:spLocks/>
          </p:cNvSpPr>
          <p:nvPr/>
        </p:nvSpPr>
        <p:spPr>
          <a:xfrm>
            <a:off x="345041" y="5435955"/>
            <a:ext cx="4878357" cy="631826"/>
          </a:xfrm>
          <a:prstGeom prst="roundRect">
            <a:avLst>
              <a:gd name="adj" fmla="val 14822"/>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p>
        </p:txBody>
      </p:sp>
      <p:sp>
        <p:nvSpPr>
          <p:cNvPr id="14" name="TextBox 13">
            <a:extLst>
              <a:ext uri="{FF2B5EF4-FFF2-40B4-BE49-F238E27FC236}">
                <a16:creationId xmlns:a16="http://schemas.microsoft.com/office/drawing/2014/main" id="{D8CFAACD-F5F7-AFFD-C2B2-DBA140DC0CDC}"/>
              </a:ext>
              <a:ext uri="{C183D7F6-B498-43B3-948B-1728B52AA6E4}">
                <adec:decorative xmlns:adec="http://schemas.microsoft.com/office/drawing/2017/decorative" val="1"/>
              </a:ext>
            </a:extLst>
          </p:cNvPr>
          <p:cNvSpPr txBox="1">
            <a:spLocks/>
          </p:cNvSpPr>
          <p:nvPr/>
        </p:nvSpPr>
        <p:spPr>
          <a:xfrm flipV="1">
            <a:off x="5789493" y="1835098"/>
            <a:ext cx="6515631" cy="4189342"/>
          </a:xfrm>
          <a:custGeom>
            <a:avLst/>
            <a:gdLst>
              <a:gd name="connsiteX0" fmla="*/ 307499 w 6515631"/>
              <a:gd name="connsiteY0" fmla="*/ 4189342 h 4189342"/>
              <a:gd name="connsiteX1" fmla="*/ 6482453 w 6515631"/>
              <a:gd name="connsiteY1" fmla="*/ 4189342 h 4189342"/>
              <a:gd name="connsiteX2" fmla="*/ 6515631 w 6515631"/>
              <a:gd name="connsiteY2" fmla="*/ 4185997 h 4189342"/>
              <a:gd name="connsiteX3" fmla="*/ 6515631 w 6515631"/>
              <a:gd name="connsiteY3" fmla="*/ 3345 h 4189342"/>
              <a:gd name="connsiteX4" fmla="*/ 6482453 w 6515631"/>
              <a:gd name="connsiteY4" fmla="*/ 0 h 4189342"/>
              <a:gd name="connsiteX5" fmla="*/ 307499 w 6515631"/>
              <a:gd name="connsiteY5" fmla="*/ 0 h 4189342"/>
              <a:gd name="connsiteX6" fmla="*/ 0 w 6515631"/>
              <a:gd name="connsiteY6" fmla="*/ 307498 h 4189342"/>
              <a:gd name="connsiteX7" fmla="*/ 0 w 6515631"/>
              <a:gd name="connsiteY7" fmla="*/ 3881844 h 4189342"/>
              <a:gd name="connsiteX8" fmla="*/ 307499 w 6515631"/>
              <a:gd name="connsiteY8" fmla="*/ 4189342 h 418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15631" h="4189342">
                <a:moveTo>
                  <a:pt x="307499" y="4189342"/>
                </a:moveTo>
                <a:lnTo>
                  <a:pt x="6482453" y="4189342"/>
                </a:lnTo>
                <a:lnTo>
                  <a:pt x="6515631" y="4185997"/>
                </a:lnTo>
                <a:lnTo>
                  <a:pt x="6515631" y="3345"/>
                </a:lnTo>
                <a:lnTo>
                  <a:pt x="6482453" y="0"/>
                </a:lnTo>
                <a:lnTo>
                  <a:pt x="307499" y="0"/>
                </a:lnTo>
                <a:cubicBezTo>
                  <a:pt x="137672" y="0"/>
                  <a:pt x="0" y="137672"/>
                  <a:pt x="0" y="307498"/>
                </a:cubicBezTo>
                <a:lnTo>
                  <a:pt x="0" y="3881844"/>
                </a:lnTo>
                <a:cubicBezTo>
                  <a:pt x="0" y="4051670"/>
                  <a:pt x="137672" y="4189342"/>
                  <a:pt x="307499" y="4189342"/>
                </a:cubicBezTo>
                <a:close/>
              </a:path>
            </a:pathLst>
          </a:custGeom>
          <a:solidFill>
            <a:srgbClr val="FFFFFF">
              <a:alpha val="49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10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a:p>
        </p:txBody>
      </p:sp>
      <p:sp>
        <p:nvSpPr>
          <p:cNvPr id="15" name="Freeform: Shape 14">
            <a:extLst>
              <a:ext uri="{FF2B5EF4-FFF2-40B4-BE49-F238E27FC236}">
                <a16:creationId xmlns:a16="http://schemas.microsoft.com/office/drawing/2014/main" id="{21F13DFF-1D55-C689-1F02-089EF347D202}"/>
              </a:ext>
              <a:ext uri="{C183D7F6-B498-43B3-948B-1728B52AA6E4}">
                <adec:decorative xmlns:adec="http://schemas.microsoft.com/office/drawing/2017/decorative" val="1"/>
              </a:ext>
            </a:extLst>
          </p:cNvPr>
          <p:cNvSpPr/>
          <p:nvPr/>
        </p:nvSpPr>
        <p:spPr bwMode="auto">
          <a:xfrm>
            <a:off x="5884005" y="1952289"/>
            <a:ext cx="5996162" cy="3954960"/>
          </a:xfrm>
          <a:custGeom>
            <a:avLst/>
            <a:gdLst>
              <a:gd name="connsiteX0" fmla="*/ 262029 w 7041268"/>
              <a:gd name="connsiteY0" fmla="*/ 0 h 4186409"/>
              <a:gd name="connsiteX1" fmla="*/ 6813779 w 7041268"/>
              <a:gd name="connsiteY1" fmla="*/ 0 h 4186409"/>
              <a:gd name="connsiteX2" fmla="*/ 7041268 w 7041268"/>
              <a:gd name="connsiteY2" fmla="*/ 227489 h 4186409"/>
              <a:gd name="connsiteX3" fmla="*/ 7041268 w 7041268"/>
              <a:gd name="connsiteY3" fmla="*/ 3958920 h 4186409"/>
              <a:gd name="connsiteX4" fmla="*/ 6813779 w 7041268"/>
              <a:gd name="connsiteY4" fmla="*/ 4186409 h 4186409"/>
              <a:gd name="connsiteX5" fmla="*/ 262029 w 7041268"/>
              <a:gd name="connsiteY5" fmla="*/ 4186409 h 4186409"/>
              <a:gd name="connsiteX6" fmla="*/ 34540 w 7041268"/>
              <a:gd name="connsiteY6" fmla="*/ 3958920 h 4186409"/>
              <a:gd name="connsiteX7" fmla="*/ 34540 w 7041268"/>
              <a:gd name="connsiteY7" fmla="*/ 915076 h 4186409"/>
              <a:gd name="connsiteX8" fmla="*/ 10976 w 7041268"/>
              <a:gd name="connsiteY8" fmla="*/ 905316 h 4186409"/>
              <a:gd name="connsiteX9" fmla="*/ 0 w 7041268"/>
              <a:gd name="connsiteY9" fmla="*/ 878817 h 4186409"/>
              <a:gd name="connsiteX10" fmla="*/ 0 w 7041268"/>
              <a:gd name="connsiteY10" fmla="*/ 434141 h 4186409"/>
              <a:gd name="connsiteX11" fmla="*/ 10976 w 7041268"/>
              <a:gd name="connsiteY11" fmla="*/ 407642 h 4186409"/>
              <a:gd name="connsiteX12" fmla="*/ 34540 w 7041268"/>
              <a:gd name="connsiteY12" fmla="*/ 397882 h 4186409"/>
              <a:gd name="connsiteX13" fmla="*/ 34540 w 7041268"/>
              <a:gd name="connsiteY13" fmla="*/ 227489 h 4186409"/>
              <a:gd name="connsiteX14" fmla="*/ 262029 w 7041268"/>
              <a:gd name="connsiteY14" fmla="*/ 0 h 4186409"/>
              <a:gd name="connsiteX15" fmla="*/ 323190 w 7041268"/>
              <a:gd name="connsiteY15" fmla="*/ 286652 h 4186409"/>
              <a:gd name="connsiteX16" fmla="*/ 323190 w 7041268"/>
              <a:gd name="connsiteY16" fmla="*/ 3899756 h 4186409"/>
              <a:gd name="connsiteX17" fmla="*/ 6752618 w 7041268"/>
              <a:gd name="connsiteY17" fmla="*/ 3899756 h 4186409"/>
              <a:gd name="connsiteX18" fmla="*/ 6752618 w 7041268"/>
              <a:gd name="connsiteY18" fmla="*/ 286652 h 4186409"/>
              <a:gd name="connsiteX19" fmla="*/ 323190 w 7041268"/>
              <a:gd name="connsiteY19" fmla="*/ 286652 h 418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41268" h="4186409">
                <a:moveTo>
                  <a:pt x="262029" y="0"/>
                </a:moveTo>
                <a:lnTo>
                  <a:pt x="6813779" y="0"/>
                </a:lnTo>
                <a:cubicBezTo>
                  <a:pt x="6939418" y="0"/>
                  <a:pt x="7041268" y="101850"/>
                  <a:pt x="7041268" y="227489"/>
                </a:cubicBezTo>
                <a:lnTo>
                  <a:pt x="7041268" y="3958920"/>
                </a:lnTo>
                <a:cubicBezTo>
                  <a:pt x="7041268" y="4084559"/>
                  <a:pt x="6939418" y="4186409"/>
                  <a:pt x="6813779" y="4186409"/>
                </a:cubicBezTo>
                <a:lnTo>
                  <a:pt x="262029" y="4186409"/>
                </a:lnTo>
                <a:cubicBezTo>
                  <a:pt x="136390" y="4186409"/>
                  <a:pt x="34540" y="4084559"/>
                  <a:pt x="34540" y="3958920"/>
                </a:cubicBezTo>
                <a:lnTo>
                  <a:pt x="34540" y="915076"/>
                </a:lnTo>
                <a:lnTo>
                  <a:pt x="10976" y="905316"/>
                </a:lnTo>
                <a:cubicBezTo>
                  <a:pt x="4195" y="898534"/>
                  <a:pt x="0" y="889166"/>
                  <a:pt x="0" y="878817"/>
                </a:cubicBezTo>
                <a:lnTo>
                  <a:pt x="0" y="434141"/>
                </a:lnTo>
                <a:cubicBezTo>
                  <a:pt x="0" y="423793"/>
                  <a:pt x="4195" y="414424"/>
                  <a:pt x="10976" y="407642"/>
                </a:cubicBezTo>
                <a:lnTo>
                  <a:pt x="34540" y="397882"/>
                </a:lnTo>
                <a:lnTo>
                  <a:pt x="34540" y="227489"/>
                </a:lnTo>
                <a:cubicBezTo>
                  <a:pt x="34540" y="101850"/>
                  <a:pt x="136390" y="0"/>
                  <a:pt x="262029" y="0"/>
                </a:cubicBezTo>
                <a:close/>
                <a:moveTo>
                  <a:pt x="323190" y="286652"/>
                </a:moveTo>
                <a:lnTo>
                  <a:pt x="323190" y="3899756"/>
                </a:lnTo>
                <a:lnTo>
                  <a:pt x="6752618" y="3899756"/>
                </a:lnTo>
                <a:lnTo>
                  <a:pt x="6752618" y="286652"/>
                </a:lnTo>
                <a:lnTo>
                  <a:pt x="323190" y="286652"/>
                </a:lnTo>
                <a:close/>
              </a:path>
            </a:pathLst>
          </a:custGeom>
          <a:solidFill>
            <a:schemeClr val="tx1"/>
          </a:solidFill>
          <a:ln>
            <a:noFill/>
          </a:ln>
          <a:effectLst>
            <a:outerShdw blurRad="139700" dist="50800" dir="2700000" algn="tl" rotWithShape="0">
              <a:srgbClr val="454142">
                <a:alpha val="18000"/>
              </a:srgbClr>
            </a:outerShdw>
          </a:effectLst>
        </p:spPr>
        <p:txBody>
          <a:bodyPr rot="0" spcFirstLastPara="0" vertOverflow="overflow" horzOverflow="overflow" vert="horz" wrap="square" lIns="274320" tIns="182880" rIns="274320" bIns="18288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Bef>
                <a:spcPts val="1000"/>
              </a:spcBef>
            </a:pPr>
            <a:endParaRPr lang="en-US">
              <a:solidFill>
                <a:schemeClr val="tx1"/>
              </a:solidFill>
            </a:endParaRPr>
          </a:p>
        </p:txBody>
      </p:sp>
      <p:sp>
        <p:nvSpPr>
          <p:cNvPr id="18" name="Rectangle: Rounded Corners 17">
            <a:extLst>
              <a:ext uri="{FF2B5EF4-FFF2-40B4-BE49-F238E27FC236}">
                <a16:creationId xmlns:a16="http://schemas.microsoft.com/office/drawing/2014/main" id="{F52A37E1-5F06-CC01-28AB-52C8C76D3A09}"/>
              </a:ext>
              <a:ext uri="{C183D7F6-B498-43B3-948B-1728B52AA6E4}">
                <adec:decorative xmlns:adec="http://schemas.microsoft.com/office/drawing/2017/decorative" val="1"/>
              </a:ext>
            </a:extLst>
          </p:cNvPr>
          <p:cNvSpPr/>
          <p:nvPr/>
        </p:nvSpPr>
        <p:spPr bwMode="auto">
          <a:xfrm flipH="1">
            <a:off x="2384434" y="3179913"/>
            <a:ext cx="1273166" cy="621340"/>
          </a:xfrm>
          <a:prstGeom prst="roundRect">
            <a:avLst>
              <a:gd name="adj" fmla="val 50000"/>
            </a:avLst>
          </a:prstGeom>
          <a:gradFill flip="none" rotWithShape="1">
            <a:gsLst>
              <a:gs pos="0">
                <a:srgbClr val="F4F3F5"/>
              </a:gs>
              <a:gs pos="67000">
                <a:srgbClr val="FFF8F3"/>
              </a:gs>
              <a:gs pos="100000">
                <a:srgbClr val="F7F0EB"/>
              </a:gs>
            </a:gsLst>
            <a:lin ang="5400000" scaled="1"/>
            <a:tileRect/>
          </a:gradFill>
          <a:effectLst>
            <a:outerShdw blurRad="266700" dist="50800" algn="ctr" rotWithShape="0">
              <a:prstClr val="black">
                <a:alpha val="6000"/>
              </a:prstClr>
            </a:outerShdw>
          </a:effectLst>
        </p:spPr>
        <p:txBody>
          <a:bodyPr vert="horz" wrap="square" lIns="137142" tIns="91428" rIns="137142" bIns="91428" rtlCol="0" anchor="ctr">
            <a:noAutofit/>
          </a:bodyPr>
          <a:lstStyle/>
          <a:p>
            <a:pPr algn="ctr" defTabSz="457109">
              <a:spcBef>
                <a:spcPts val="500"/>
              </a:spcBef>
            </a:pPr>
            <a:endParaRPr lang="en-US" sz="2999" b="1">
              <a:cs typeface="Segoe Sans Display Semibold" pitchFamily="2" charset="0"/>
            </a:endParaRPr>
          </a:p>
        </p:txBody>
      </p:sp>
      <p:sp>
        <p:nvSpPr>
          <p:cNvPr id="6" name="Title 9">
            <a:extLst>
              <a:ext uri="{FF2B5EF4-FFF2-40B4-BE49-F238E27FC236}">
                <a16:creationId xmlns:a16="http://schemas.microsoft.com/office/drawing/2014/main" id="{55AA7E42-D142-AB01-35DD-066B07A64A9E}"/>
              </a:ext>
            </a:extLst>
          </p:cNvPr>
          <p:cNvSpPr txBox="1">
            <a:spLocks noGrp="1"/>
          </p:cNvSpPr>
          <p:nvPr>
            <p:ph type="title"/>
          </p:nvPr>
        </p:nvSpPr>
        <p:spPr>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lvl="0"/>
            <a:r>
              <a:rPr lang="en-US" noProof="0"/>
              <a:t>Securely adopt web-grounded AI experiences</a:t>
            </a:r>
          </a:p>
        </p:txBody>
      </p:sp>
      <p:sp>
        <p:nvSpPr>
          <p:cNvPr id="16" name="Rectangle 15">
            <a:extLst>
              <a:ext uri="{FF2B5EF4-FFF2-40B4-BE49-F238E27FC236}">
                <a16:creationId xmlns:a16="http://schemas.microsoft.com/office/drawing/2014/main" id="{BFBF00F3-B961-7E14-0F81-978192A7BE51}"/>
              </a:ext>
              <a:ext uri="{C183D7F6-B498-43B3-948B-1728B52AA6E4}">
                <adec:decorative xmlns:adec="http://schemas.microsoft.com/office/drawing/2017/decorative" val="0"/>
              </a:ext>
            </a:extLst>
          </p:cNvPr>
          <p:cNvSpPr>
            <a:spLocks/>
          </p:cNvSpPr>
          <p:nvPr/>
        </p:nvSpPr>
        <p:spPr bwMode="auto">
          <a:xfrm>
            <a:off x="872528" y="1863105"/>
            <a:ext cx="4435380" cy="1384995"/>
          </a:xfrm>
          <a:prstGeom prst="rect">
            <a:avLst/>
          </a:prstGeom>
          <a:noFill/>
          <a:ln w="6350">
            <a:no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defRPr/>
            </a:pPr>
            <a:r>
              <a:rPr lang="en-US">
                <a:solidFill>
                  <a:schemeClr val="tx1"/>
                </a:solidFill>
              </a:rPr>
              <a:t>Microsoft 365 Copilot Chat offers benefits of enterprise data protection when logged in with a Microsoft Entra account and ability to create pay-as-you-go agents right in Copilot Chat. </a:t>
            </a:r>
          </a:p>
        </p:txBody>
      </p:sp>
      <p:pic>
        <p:nvPicPr>
          <p:cNvPr id="19" name="Picture 18" descr="Microsoft Copilot logo">
            <a:extLst>
              <a:ext uri="{FF2B5EF4-FFF2-40B4-BE49-F238E27FC236}">
                <a16:creationId xmlns:a16="http://schemas.microsoft.com/office/drawing/2014/main" id="{6315A270-054A-1C55-091D-4DBBEBF67D3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24793" y="3194360"/>
            <a:ext cx="592448" cy="592446"/>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A34BDD12-E0F8-EB62-C058-D6AA841A239A}"/>
              </a:ext>
            </a:extLst>
          </p:cNvPr>
          <p:cNvSpPr/>
          <p:nvPr/>
        </p:nvSpPr>
        <p:spPr bwMode="auto">
          <a:xfrm rot="10800000" flipV="1">
            <a:off x="773227" y="3989634"/>
            <a:ext cx="4353130" cy="1600438"/>
          </a:xfrm>
          <a:prstGeom prst="rect">
            <a:avLst/>
          </a:prstGeom>
          <a:noFill/>
          <a:ln w="6350">
            <a:noFill/>
            <a:headEnd type="none" w="med" len="med"/>
            <a:tailEnd type="none" w="med" len="med"/>
          </a:ln>
          <a:effectLst>
            <a:outerShdw blurRad="876300" dist="571500" dir="2700000" algn="tl" rotWithShape="0">
              <a:prstClr val="black">
                <a:alpha val="12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buFont typeface="Arial" panose="020B0604020202020204" pitchFamily="34" charset="0"/>
              <a:buChar char="•"/>
              <a:defRPr/>
            </a:pPr>
            <a:r>
              <a:rPr lang="en-US" sz="1400">
                <a:solidFill>
                  <a:schemeClr val="tx1"/>
                </a:solidFill>
              </a:rPr>
              <a:t>Use web-grounded chat.</a:t>
            </a:r>
          </a:p>
          <a:p>
            <a:pPr marL="285750" indent="-285750">
              <a:buFont typeface="Arial" panose="020B0604020202020204" pitchFamily="34" charset="0"/>
              <a:buChar char="•"/>
              <a:defRPr/>
            </a:pPr>
            <a:r>
              <a:rPr lang="en-US" sz="1400">
                <a:solidFill>
                  <a:schemeClr val="tx1"/>
                </a:solidFill>
              </a:rPr>
              <a:t>Add documents to Copilot chat with file uploads.</a:t>
            </a:r>
          </a:p>
          <a:p>
            <a:pPr marL="285750" indent="-285750">
              <a:buFont typeface="Arial" panose="020B0604020202020204" pitchFamily="34" charset="0"/>
              <a:buChar char="•"/>
              <a:defRPr/>
            </a:pPr>
            <a:r>
              <a:rPr lang="en-US" sz="1400">
                <a:solidFill>
                  <a:schemeClr val="tx1"/>
                </a:solidFill>
              </a:rPr>
              <a:t>Collaborate live in Copilot Pages.</a:t>
            </a:r>
          </a:p>
          <a:p>
            <a:pPr marL="285750" indent="-285750">
              <a:buFont typeface="Arial" panose="020B0604020202020204" pitchFamily="34" charset="0"/>
              <a:buChar char="•"/>
              <a:defRPr/>
            </a:pPr>
            <a:r>
              <a:rPr lang="en-US" sz="1400">
                <a:solidFill>
                  <a:schemeClr val="tx1"/>
                </a:solidFill>
              </a:rPr>
              <a:t>Create pay-as-you-go </a:t>
            </a:r>
            <a:r>
              <a:rPr lang="en-US" sz="1400">
                <a:solidFill>
                  <a:schemeClr val="tx1"/>
                </a:solidFill>
                <a:hlinkClick r:id="rId5"/>
              </a:rPr>
              <a:t>agents</a:t>
            </a:r>
            <a:r>
              <a:rPr lang="en-US" sz="1400">
                <a:solidFill>
                  <a:schemeClr val="tx1"/>
                </a:solidFill>
              </a:rPr>
              <a:t>.</a:t>
            </a:r>
          </a:p>
          <a:p>
            <a:pPr marL="285750" indent="-285750">
              <a:buFont typeface="Arial" panose="020B0604020202020204" pitchFamily="34" charset="0"/>
              <a:buChar char="•"/>
              <a:defRPr/>
            </a:pPr>
            <a:r>
              <a:rPr lang="en-US" sz="1400">
                <a:solidFill>
                  <a:schemeClr val="tx1"/>
                </a:solidFill>
              </a:rPr>
              <a:t>Govern Copilot Chat and agents with foundational capabilities of the </a:t>
            </a:r>
            <a:r>
              <a:rPr lang="en-US" sz="1400">
                <a:solidFill>
                  <a:schemeClr val="tx1"/>
                </a:solidFill>
                <a:hlinkClick r:id="rId6"/>
              </a:rPr>
              <a:t>Copilot control system</a:t>
            </a:r>
            <a:r>
              <a:rPr lang="en-US" sz="1400">
                <a:solidFill>
                  <a:schemeClr val="tx1"/>
                </a:solidFill>
              </a:rPr>
              <a:t>.</a:t>
            </a:r>
          </a:p>
          <a:p>
            <a:pPr marL="342900" indent="-342900">
              <a:buFont typeface="Arial" panose="020B0604020202020204" pitchFamily="34" charset="0"/>
              <a:buChar char="•"/>
              <a:defRPr/>
            </a:pPr>
            <a:endParaRPr lang="en-US" sz="2000">
              <a:solidFill>
                <a:schemeClr val="tx1"/>
              </a:solidFill>
            </a:endParaRPr>
          </a:p>
        </p:txBody>
      </p:sp>
      <p:sp>
        <p:nvSpPr>
          <p:cNvPr id="22" name="TextBox 21">
            <a:extLst>
              <a:ext uri="{FF2B5EF4-FFF2-40B4-BE49-F238E27FC236}">
                <a16:creationId xmlns:a16="http://schemas.microsoft.com/office/drawing/2014/main" id="{07BFA74E-432F-B9B7-7EB0-B9934CC964E1}"/>
              </a:ext>
            </a:extLst>
          </p:cNvPr>
          <p:cNvSpPr txBox="1"/>
          <p:nvPr/>
        </p:nvSpPr>
        <p:spPr>
          <a:xfrm>
            <a:off x="773227" y="5628757"/>
            <a:ext cx="3122650" cy="246221"/>
          </a:xfrm>
          <a:prstGeom prst="rect">
            <a:avLst/>
          </a:prstGeom>
          <a:noFill/>
        </p:spPr>
        <p:txBody>
          <a:bodyPr wrap="none" lIns="0" tIns="0" rIns="0" bIns="0">
            <a:spAutoFit/>
          </a:bodyPr>
          <a:lstStyle/>
          <a:p>
            <a:pPr>
              <a:defRPr/>
            </a:pPr>
            <a:r>
              <a:rPr lang="en-US" sz="1600">
                <a:ln w="3175">
                  <a:noFill/>
                </a:ln>
                <a:cs typeface="Segoe UI" panose="020B0502040204020203" pitchFamily="34" charset="0"/>
              </a:rPr>
              <a:t>Copilot Chat, Microsoft Entra ID P1</a:t>
            </a:r>
            <a:endParaRPr kumimoji="0" lang="en-US" sz="3200" b="0" i="0" u="none" strike="noStrike" kern="1200" cap="none" spc="0" normalizeH="0" baseline="0" noProof="0">
              <a:ln w="3175">
                <a:noFill/>
              </a:ln>
              <a:effectLst/>
              <a:uLnTx/>
              <a:uFillTx/>
              <a:cs typeface="Segoe UI" panose="020B0502040204020203" pitchFamily="34" charset="0"/>
            </a:endParaRPr>
          </a:p>
        </p:txBody>
      </p:sp>
      <p:pic>
        <p:nvPicPr>
          <p:cNvPr id="23" name="Picture 22" descr="A gif showing the Copilot screen on a webpage">
            <a:extLst>
              <a:ext uri="{FF2B5EF4-FFF2-40B4-BE49-F238E27FC236}">
                <a16:creationId xmlns:a16="http://schemas.microsoft.com/office/drawing/2014/main" id="{011AD7FC-834E-D224-779D-17239A50D65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5" b="745"/>
          <a:stretch/>
        </p:blipFill>
        <p:spPr>
          <a:xfrm>
            <a:off x="6013887" y="2047680"/>
            <a:ext cx="5766604" cy="3758604"/>
          </a:xfrm>
          <a:prstGeom prst="roundRect">
            <a:avLst>
              <a:gd name="adj" fmla="val 3214"/>
            </a:avLst>
          </a:prstGeom>
          <a:effectLst/>
        </p:spPr>
      </p:pic>
      <p:sp>
        <p:nvSpPr>
          <p:cNvPr id="8" name="TextBox 7">
            <a:hlinkClick r:id="rId8"/>
            <a:extLst>
              <a:ext uri="{FF2B5EF4-FFF2-40B4-BE49-F238E27FC236}">
                <a16:creationId xmlns:a16="http://schemas.microsoft.com/office/drawing/2014/main" id="{C014439A-2B03-FAC6-0C1C-5D7486E86078}"/>
              </a:ext>
            </a:extLst>
          </p:cNvPr>
          <p:cNvSpPr txBox="1"/>
          <p:nvPr/>
        </p:nvSpPr>
        <p:spPr>
          <a:xfrm>
            <a:off x="1182854" y="6548648"/>
            <a:ext cx="9213278" cy="161583"/>
          </a:xfrm>
          <a:prstGeom prst="rect">
            <a:avLst/>
          </a:prstGeom>
          <a:noFill/>
        </p:spPr>
        <p:txBody>
          <a:bodyPr wrap="square" lIns="0" tIns="0" rIns="0" bIns="0">
            <a:spAutoFit/>
          </a:bodyPr>
          <a:lstStyle/>
          <a:p>
            <a:pPr fontAlgn="base"/>
            <a:r>
              <a:rPr kumimoji="0" lang="en-US" sz="1050" i="0" u="none" strike="noStrike" kern="100" cap="none" normalizeH="0" baseline="0" noProof="0">
                <a:ln>
                  <a:noFill/>
                </a:ln>
                <a:solidFill>
                  <a:srgbClr val="000000"/>
                </a:solidFill>
                <a:effectLst/>
                <a:uLnTx/>
                <a:uFillTx/>
                <a:ea typeface="Aptos" panose="020B0004020202020204" pitchFamily="34" charset="0"/>
                <a:cs typeface="Times New Roman" panose="02020603050405020304" pitchFamily="18" charset="0"/>
              </a:rPr>
              <a:t>Source: </a:t>
            </a:r>
            <a:r>
              <a:rPr lang="en-US" sz="1050"/>
              <a:t>1. </a:t>
            </a:r>
            <a:r>
              <a:rPr lang="en-US" sz="1050">
                <a:hlinkClick r:id="rId9"/>
              </a:rPr>
              <a:t>Copilot for all: Introducing Microsoft 365 Copilot Chat | Microsoft 365 Blog</a:t>
            </a:r>
            <a:endParaRPr lang="en-US" sz="1050"/>
          </a:p>
        </p:txBody>
      </p:sp>
    </p:spTree>
    <p:extLst>
      <p:ext uri="{BB962C8B-B14F-4D97-AF65-F5344CB8AC3E}">
        <p14:creationId xmlns:p14="http://schemas.microsoft.com/office/powerpoint/2010/main" val="363686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p:bldP spid="2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88771-FB49-2C02-9CE8-E88C1A1C679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19821EB-A775-C85B-8A82-B9B246C66E3B}"/>
              </a:ext>
              <a:ext uri="{C183D7F6-B498-43B3-948B-1728B52AA6E4}">
                <adec:decorative xmlns:adec="http://schemas.microsoft.com/office/drawing/2017/decorative" val="1"/>
              </a:ext>
            </a:extLst>
          </p:cNvPr>
          <p:cNvSpPr txBox="1">
            <a:spLocks/>
          </p:cNvSpPr>
          <p:nvPr/>
        </p:nvSpPr>
        <p:spPr>
          <a:xfrm>
            <a:off x="566827" y="1537101"/>
            <a:ext cx="11024648" cy="4369554"/>
          </a:xfrm>
          <a:prstGeom prst="roundRect">
            <a:avLst>
              <a:gd name="adj" fmla="val 3679"/>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7" name="Title 16">
            <a:extLst>
              <a:ext uri="{FF2B5EF4-FFF2-40B4-BE49-F238E27FC236}">
                <a16:creationId xmlns:a16="http://schemas.microsoft.com/office/drawing/2014/main" id="{BB3991F3-98B3-7D6D-8D5C-520F3AE7C766}"/>
              </a:ext>
            </a:extLst>
          </p:cNvPr>
          <p:cNvSpPr>
            <a:spLocks noGrp="1"/>
          </p:cNvSpPr>
          <p:nvPr>
            <p:ph type="title"/>
          </p:nvPr>
        </p:nvSpPr>
        <p:spPr>
          <a:xfrm>
            <a:off x="535873" y="320587"/>
            <a:ext cx="11018520" cy="1107996"/>
          </a:xfrm>
        </p:spPr>
        <p:txBody>
          <a:bodyPr/>
          <a:lstStyle/>
          <a:p>
            <a:r>
              <a:rPr lang="en-US"/>
              <a:t>Total Economic Impact of Microsoft 365 E3: </a:t>
            </a:r>
            <a:br>
              <a:rPr lang="en-US"/>
            </a:br>
            <a:r>
              <a:rPr lang="en-US"/>
              <a:t>Productivity time savings </a:t>
            </a:r>
          </a:p>
        </p:txBody>
      </p:sp>
      <p:sp>
        <p:nvSpPr>
          <p:cNvPr id="45" name="Rectangle: Rounded Corners 44" descr="Of people struggle with the pace&#10;and volume of work1">
            <a:extLst>
              <a:ext uri="{FF2B5EF4-FFF2-40B4-BE49-F238E27FC236}">
                <a16:creationId xmlns:a16="http://schemas.microsoft.com/office/drawing/2014/main" id="{EE06AD15-041C-B3C4-9EFD-A35674F37C3E}"/>
              </a:ext>
              <a:ext uri="{C183D7F6-B498-43B3-948B-1728B52AA6E4}">
                <adec:decorative xmlns:adec="http://schemas.microsoft.com/office/drawing/2017/decorative" val="0"/>
              </a:ext>
            </a:extLst>
          </p:cNvPr>
          <p:cNvSpPr>
            <a:spLocks/>
          </p:cNvSpPr>
          <p:nvPr/>
        </p:nvSpPr>
        <p:spPr bwMode="auto">
          <a:xfrm>
            <a:off x="1646758" y="2119074"/>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kumimoji="0" lang="en-US" sz="1200" b="1" i="0" u="none" strike="noStrike" kern="1200" cap="none" normalizeH="0" baseline="0" noProof="0">
                <a:ln w="3175">
                  <a:noFill/>
                </a:ln>
                <a:effectLst/>
                <a:uLnTx/>
                <a:uFillTx/>
                <a:cs typeface="Segoe UI" panose="020B0502040204020203" pitchFamily="34" charset="0"/>
              </a:rPr>
              <a:t>Hours per year in end user productivity savings (per user) </a:t>
            </a:r>
            <a:r>
              <a:rPr kumimoji="0" lang="en-US" sz="1200" i="0" u="none" strike="noStrike" kern="1200" cap="none" normalizeH="0" baseline="0" noProof="0">
                <a:ln w="3175">
                  <a:noFill/>
                </a:ln>
                <a:effectLst/>
                <a:uLnTx/>
                <a:uFillTx/>
                <a:cs typeface="Segoe UI" panose="020B0502040204020203" pitchFamily="34" charset="0"/>
              </a:rPr>
              <a:t>with Microsoft 365 E3 capabilities and Microsoft Teams</a:t>
            </a:r>
            <a:endParaRPr lang="en-US" sz="1200" b="1">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1" i="0" u="none" strike="noStrike" kern="1200" cap="none" normalizeH="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46" name="TextBox 45">
            <a:extLst>
              <a:ext uri="{FF2B5EF4-FFF2-40B4-BE49-F238E27FC236}">
                <a16:creationId xmlns:a16="http://schemas.microsoft.com/office/drawing/2014/main" id="{3FF95BB5-25DE-57B7-A095-A07D7491AEB3}"/>
              </a:ext>
            </a:extLst>
          </p:cNvPr>
          <p:cNvSpPr txBox="1"/>
          <p:nvPr/>
        </p:nvSpPr>
        <p:spPr>
          <a:xfrm>
            <a:off x="2165877" y="2679060"/>
            <a:ext cx="2085507" cy="135421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8800" b="1">
                <a:gradFill flip="none" rotWithShape="1">
                  <a:gsLst>
                    <a:gs pos="0">
                      <a:schemeClr val="accent3"/>
                    </a:gs>
                    <a:gs pos="100000">
                      <a:schemeClr val="accent2"/>
                    </a:gs>
                  </a:gsLst>
                  <a:lin ang="13500000" scaled="1"/>
                  <a:tileRect/>
                </a:gradFill>
                <a:latin typeface="+mj-lt"/>
              </a:rPr>
              <a:t>70+</a:t>
            </a:r>
          </a:p>
        </p:txBody>
      </p:sp>
      <p:sp>
        <p:nvSpPr>
          <p:cNvPr id="47" name="Rectangle: Rounded Corners 46" descr="Of people struggle with the pace&#10;and volume of work1">
            <a:extLst>
              <a:ext uri="{FF2B5EF4-FFF2-40B4-BE49-F238E27FC236}">
                <a16:creationId xmlns:a16="http://schemas.microsoft.com/office/drawing/2014/main" id="{FA780AC0-5069-D0C7-9134-BBE560193F67}"/>
              </a:ext>
              <a:ext uri="{C183D7F6-B498-43B3-948B-1728B52AA6E4}">
                <adec:decorative xmlns:adec="http://schemas.microsoft.com/office/drawing/2017/decorative" val="0"/>
              </a:ext>
            </a:extLst>
          </p:cNvPr>
          <p:cNvSpPr>
            <a:spLocks/>
          </p:cNvSpPr>
          <p:nvPr/>
        </p:nvSpPr>
        <p:spPr bwMode="auto">
          <a:xfrm>
            <a:off x="7421499" y="2119074"/>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lang="en-US" sz="1200" b="1">
                <a:ln w="3175">
                  <a:noFill/>
                </a:ln>
                <a:cs typeface="Segoe UI" panose="020B0502040204020203" pitchFamily="34" charset="0"/>
              </a:rPr>
              <a:t>Hours per year productivity</a:t>
            </a:r>
            <a:r>
              <a:rPr kumimoji="0" lang="en-US" sz="1200" b="1" i="0" u="none" strike="noStrike" kern="1200" cap="none" normalizeH="0" noProof="0">
                <a:ln w="3175">
                  <a:noFill/>
                </a:ln>
                <a:effectLst/>
                <a:uLnTx/>
                <a:uFillTx/>
                <a:cs typeface="Segoe UI" panose="020B0502040204020203" pitchFamily="34" charset="0"/>
              </a:rPr>
              <a:t> time savings (per user) </a:t>
            </a:r>
            <a:r>
              <a:rPr kumimoji="0" lang="en-US" sz="1200" i="0" u="none" strike="noStrike" kern="1200" cap="none" normalizeH="0" noProof="0">
                <a:ln w="3175">
                  <a:noFill/>
                </a:ln>
                <a:effectLst/>
                <a:uLnTx/>
                <a:uFillTx/>
                <a:cs typeface="Segoe UI" panose="020B0502040204020203" pitchFamily="34" charset="0"/>
              </a:rPr>
              <a:t>for Microsoft 365 Copilot users</a:t>
            </a:r>
            <a:endParaRPr kumimoji="0" lang="en-US" sz="1200" b="0" i="0" u="none" strike="noStrike" kern="1200" cap="none" normalizeH="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42" name="TextBox 41">
            <a:extLst>
              <a:ext uri="{FF2B5EF4-FFF2-40B4-BE49-F238E27FC236}">
                <a16:creationId xmlns:a16="http://schemas.microsoft.com/office/drawing/2014/main" id="{1853C741-55DD-B4A7-80F7-BE4248DC2AB7}"/>
              </a:ext>
            </a:extLst>
          </p:cNvPr>
          <p:cNvSpPr txBox="1"/>
          <p:nvPr/>
        </p:nvSpPr>
        <p:spPr>
          <a:xfrm>
            <a:off x="8090498" y="2680933"/>
            <a:ext cx="1785745" cy="135421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8800" b="1">
                <a:gradFill flip="none" rotWithShape="1">
                  <a:gsLst>
                    <a:gs pos="0">
                      <a:schemeClr val="accent3"/>
                    </a:gs>
                    <a:gs pos="100000">
                      <a:schemeClr val="accent2"/>
                    </a:gs>
                  </a:gsLst>
                  <a:lin ang="13500000" scaled="1"/>
                  <a:tileRect/>
                </a:gradFill>
                <a:latin typeface="+mj-lt"/>
              </a:rPr>
              <a:t>108</a:t>
            </a:r>
          </a:p>
        </p:txBody>
      </p:sp>
      <p:sp>
        <p:nvSpPr>
          <p:cNvPr id="3" name="Cross 2" descr="plus">
            <a:extLst>
              <a:ext uri="{FF2B5EF4-FFF2-40B4-BE49-F238E27FC236}">
                <a16:creationId xmlns:a16="http://schemas.microsoft.com/office/drawing/2014/main" id="{6D4203AC-237B-0FED-E520-7ADCB958A735}"/>
              </a:ext>
            </a:extLst>
          </p:cNvPr>
          <p:cNvSpPr/>
          <p:nvPr/>
        </p:nvSpPr>
        <p:spPr bwMode="auto">
          <a:xfrm>
            <a:off x="5749018" y="3356168"/>
            <a:ext cx="660266" cy="601579"/>
          </a:xfrm>
          <a:prstGeom prst="plus">
            <a:avLst>
              <a:gd name="adj" fmla="val 37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 name="TextBox 5">
            <a:extLst>
              <a:ext uri="{FF2B5EF4-FFF2-40B4-BE49-F238E27FC236}">
                <a16:creationId xmlns:a16="http://schemas.microsoft.com/office/drawing/2014/main" id="{9DA4E117-45FF-2896-BF73-AD3E1A3FDCB3}"/>
              </a:ext>
            </a:extLst>
          </p:cNvPr>
          <p:cNvSpPr txBox="1"/>
          <p:nvPr/>
        </p:nvSpPr>
        <p:spPr>
          <a:xfrm>
            <a:off x="588263" y="6294058"/>
            <a:ext cx="11123839" cy="276999"/>
          </a:xfrm>
          <a:prstGeom prst="rect">
            <a:avLst/>
          </a:prstGeom>
          <a:noFill/>
        </p:spPr>
        <p:txBody>
          <a:bodyPr wrap="square" lIns="0" tIns="0" rIns="0" bIns="0" rtlCol="0">
            <a:spAutoFit/>
          </a:bodyPr>
          <a:lstStyle/>
          <a:p>
            <a:pPr defTabSz="914367">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Source: Forrester Consulting, The Total Economic Impact™ of Microsoft 365 E3, commissioned by Microsoft, January 2025. </a:t>
            </a:r>
            <a:r>
              <a:rPr lang="en-US" altLang="en-US" sz="900">
                <a:solidFill>
                  <a:srgbClr val="000000"/>
                </a:solidFill>
                <a:latin typeface="Segoe Sans Display"/>
                <a:cs typeface="Times New Roman" panose="02020603050405020304" pitchFamily="18" charset="0"/>
              </a:rPr>
              <a:t>Results are based on a composite organization representative of interviewed customers.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 </a:t>
            </a:r>
            <a:endPar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endParaRPr>
          </a:p>
        </p:txBody>
      </p:sp>
    </p:spTree>
    <p:extLst>
      <p:ext uri="{BB962C8B-B14F-4D97-AF65-F5344CB8AC3E}">
        <p14:creationId xmlns:p14="http://schemas.microsoft.com/office/powerpoint/2010/main" val="3856508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42" presetClass="path" presetSubtype="0" decel="100000" fill="hold" grpId="1" nodeType="withEffect">
                                  <p:stCondLst>
                                    <p:cond delay="0"/>
                                  </p:stCondLst>
                                  <p:childTnLst>
                                    <p:animMotion origin="layout" path="M -1.875E-6 0.03889 L -1.875E-6 -2.59259E-6 " pathEditMode="relative" rAng="0" ptsTypes="AA">
                                      <p:cBhvr>
                                        <p:cTn id="9" dur="750" fill="hold"/>
                                        <p:tgtEl>
                                          <p:spTgt spid="42"/>
                                        </p:tgtEl>
                                        <p:attrNameLst>
                                          <p:attrName>ppt_x</p:attrName>
                                          <p:attrName>ppt_y</p:attrName>
                                        </p:attrNameLst>
                                      </p:cBhvr>
                                      <p:rCtr x="0" y="-1944"/>
                                    </p:animMotion>
                                  </p:childTnLst>
                                </p:cTn>
                              </p:par>
                              <p:par>
                                <p:cTn id="10" presetID="10"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42" presetClass="path" presetSubtype="0" decel="100000" fill="hold" grpId="1" nodeType="withEffect">
                                  <p:stCondLst>
                                    <p:cond delay="0"/>
                                  </p:stCondLst>
                                  <p:childTnLst>
                                    <p:animMotion origin="layout" path="M -3.125E-6 0.03889 L -3.125E-6 -2.22222E-6 " pathEditMode="relative" rAng="0" ptsTypes="AA">
                                      <p:cBhvr>
                                        <p:cTn id="14" dur="750" fill="hold"/>
                                        <p:tgtEl>
                                          <p:spTgt spid="45"/>
                                        </p:tgtEl>
                                        <p:attrNameLst>
                                          <p:attrName>ppt_x</p:attrName>
                                          <p:attrName>ppt_y</p:attrName>
                                        </p:attrNameLst>
                                      </p:cBhvr>
                                      <p:rCtr x="0" y="-1944"/>
                                    </p:animMotion>
                                  </p:childTnLst>
                                </p:cTn>
                              </p:par>
                              <p:par>
                                <p:cTn id="15" presetID="10"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42" presetClass="path" presetSubtype="0" decel="100000" fill="hold" grpId="1" nodeType="withEffect">
                                  <p:stCondLst>
                                    <p:cond delay="0"/>
                                  </p:stCondLst>
                                  <p:childTnLst>
                                    <p:animMotion origin="layout" path="M -3.125E-6 0.03889 L -3.125E-6 -3.7037E-6 " pathEditMode="relative" rAng="0" ptsTypes="AA">
                                      <p:cBhvr>
                                        <p:cTn id="19" dur="750" fill="hold"/>
                                        <p:tgtEl>
                                          <p:spTgt spid="46"/>
                                        </p:tgtEl>
                                        <p:attrNameLst>
                                          <p:attrName>ppt_x</p:attrName>
                                          <p:attrName>ppt_y</p:attrName>
                                        </p:attrNameLst>
                                      </p:cBhvr>
                                      <p:rCtr x="0" y="-1944"/>
                                    </p:animMotion>
                                  </p:childTnLst>
                                </p:cTn>
                              </p:par>
                              <p:par>
                                <p:cTn id="20" presetID="10"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42" presetClass="path" presetSubtype="0" decel="100000" fill="hold" grpId="1" nodeType="withEffect">
                                  <p:stCondLst>
                                    <p:cond delay="0"/>
                                  </p:stCondLst>
                                  <p:childTnLst>
                                    <p:animMotion origin="layout" path="M -3.33333E-6 0.03889 L -3.33333E-6 -2.22222E-6 " pathEditMode="relative" rAng="0" ptsTypes="AA">
                                      <p:cBhvr>
                                        <p:cTn id="24" dur="750" fill="hold"/>
                                        <p:tgtEl>
                                          <p:spTgt spid="47"/>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6" grpId="0"/>
      <p:bldP spid="46" grpId="1"/>
      <p:bldP spid="47" grpId="0" animBg="1"/>
      <p:bldP spid="47" grpId="1" animBg="1"/>
      <p:bldP spid="42" grpId="0"/>
      <p:bldP spid="4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C3B59-22ED-5C34-A9F1-2129B210A84F}"/>
            </a:ext>
          </a:extLst>
        </p:cNvPr>
        <p:cNvGrpSpPr/>
        <p:nvPr/>
      </p:nvGrpSpPr>
      <p:grpSpPr>
        <a:xfrm>
          <a:off x="0" y="0"/>
          <a:ext cx="0" cy="0"/>
          <a:chOff x="0" y="0"/>
          <a:chExt cx="0" cy="0"/>
        </a:xfrm>
      </p:grpSpPr>
      <p:sp>
        <p:nvSpPr>
          <p:cNvPr id="15" name="Free-form: Shape 48">
            <a:extLst>
              <a:ext uri="{FF2B5EF4-FFF2-40B4-BE49-F238E27FC236}">
                <a16:creationId xmlns:a16="http://schemas.microsoft.com/office/drawing/2014/main" id="{C6D08563-6A27-7D86-E947-3C804A00652F}"/>
              </a:ext>
              <a:ext uri="{C183D7F6-B498-43B3-948B-1728B52AA6E4}">
                <adec:decorative xmlns:adec="http://schemas.microsoft.com/office/drawing/2017/decorative" val="1"/>
              </a:ext>
            </a:extLst>
          </p:cNvPr>
          <p:cNvSpPr>
            <a:spLocks/>
          </p:cNvSpPr>
          <p:nvPr/>
        </p:nvSpPr>
        <p:spPr bwMode="auto">
          <a:xfrm>
            <a:off x="6748037" y="2182282"/>
            <a:ext cx="4647559" cy="3821338"/>
          </a:xfrm>
          <a:prstGeom prst="roundRect">
            <a:avLst>
              <a:gd name="adj" fmla="val 2893"/>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a:p>
        </p:txBody>
      </p:sp>
      <p:pic>
        <p:nvPicPr>
          <p:cNvPr id="5" name="Picture 4">
            <a:extLst>
              <a:ext uri="{FF2B5EF4-FFF2-40B4-BE49-F238E27FC236}">
                <a16:creationId xmlns:a16="http://schemas.microsoft.com/office/drawing/2014/main" id="{382FFA18-0F5B-42F2-EDB0-9EFC38A9D551}"/>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6675120" y="5209866"/>
            <a:ext cx="5516880" cy="1648134"/>
          </a:xfrm>
          <a:prstGeom prst="rect">
            <a:avLst/>
          </a:prstGeom>
        </p:spPr>
      </p:pic>
      <p:sp>
        <p:nvSpPr>
          <p:cNvPr id="9" name="Rectangle: Top Corners Rounded 8">
            <a:extLst>
              <a:ext uri="{FF2B5EF4-FFF2-40B4-BE49-F238E27FC236}">
                <a16:creationId xmlns:a16="http://schemas.microsoft.com/office/drawing/2014/main" id="{E14F0EF3-6273-9DA2-CCD7-C61B9C571A8A}"/>
              </a:ext>
              <a:ext uri="{C183D7F6-B498-43B3-948B-1728B52AA6E4}">
                <adec:decorative xmlns:adec="http://schemas.microsoft.com/office/drawing/2017/decorative" val="1"/>
              </a:ext>
            </a:extLst>
          </p:cNvPr>
          <p:cNvSpPr>
            <a:spLocks/>
          </p:cNvSpPr>
          <p:nvPr/>
        </p:nvSpPr>
        <p:spPr bwMode="auto">
          <a:xfrm rot="16200000" flipV="1">
            <a:off x="324383" y="4411543"/>
            <a:ext cx="1552077" cy="2129589"/>
          </a:xfrm>
          <a:prstGeom prst="round2SameRect">
            <a:avLst>
              <a:gd name="adj1" fmla="val 8181"/>
              <a:gd name="adj2" fmla="val 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31" name="Free-form: Shape 48">
            <a:extLst>
              <a:ext uri="{FF2B5EF4-FFF2-40B4-BE49-F238E27FC236}">
                <a16:creationId xmlns:a16="http://schemas.microsoft.com/office/drawing/2014/main" id="{D98CCA9C-3B21-D234-DBFF-0C6A629A838C}"/>
              </a:ext>
              <a:ext uri="{C183D7F6-B498-43B3-948B-1728B52AA6E4}">
                <adec:decorative xmlns:adec="http://schemas.microsoft.com/office/drawing/2017/decorative" val="1"/>
              </a:ext>
            </a:extLst>
          </p:cNvPr>
          <p:cNvSpPr>
            <a:spLocks/>
          </p:cNvSpPr>
          <p:nvPr/>
        </p:nvSpPr>
        <p:spPr bwMode="auto">
          <a:xfrm>
            <a:off x="1010668" y="2171912"/>
            <a:ext cx="4647559" cy="3831708"/>
          </a:xfrm>
          <a:prstGeom prst="roundRect">
            <a:avLst>
              <a:gd name="adj" fmla="val 2893"/>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a:p>
        </p:txBody>
      </p:sp>
      <p:cxnSp>
        <p:nvCxnSpPr>
          <p:cNvPr id="1034" name="Straight Connector 1033">
            <a:extLst>
              <a:ext uri="{FF2B5EF4-FFF2-40B4-BE49-F238E27FC236}">
                <a16:creationId xmlns:a16="http://schemas.microsoft.com/office/drawing/2014/main" id="{921AEB53-EE7A-3F5D-DEEC-606832A6A4ED}"/>
              </a:ext>
              <a:ext uri="{C183D7F6-B498-43B3-948B-1728B52AA6E4}">
                <adec:decorative xmlns:adec="http://schemas.microsoft.com/office/drawing/2017/decorative" val="1"/>
              </a:ext>
            </a:extLst>
          </p:cNvPr>
          <p:cNvCxnSpPr>
            <a:cxnSpLocks/>
          </p:cNvCxnSpPr>
          <p:nvPr/>
        </p:nvCxnSpPr>
        <p:spPr>
          <a:xfrm>
            <a:off x="1568723" y="2514511"/>
            <a:ext cx="3556745" cy="0"/>
          </a:xfrm>
          <a:prstGeom prst="line">
            <a:avLst/>
          </a:prstGeom>
          <a:ln w="50800" cap="rnd">
            <a:solidFill>
              <a:schemeClr val="accent4">
                <a:lumMod val="40000"/>
                <a:lumOff val="6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94F08FA-1C78-B204-0B3B-FB242A2691D3}"/>
              </a:ext>
            </a:extLst>
          </p:cNvPr>
          <p:cNvSpPr>
            <a:spLocks noGrp="1"/>
          </p:cNvSpPr>
          <p:nvPr>
            <p:ph type="title"/>
          </p:nvPr>
        </p:nvSpPr>
        <p:spPr>
          <a:xfrm>
            <a:off x="1010668" y="907290"/>
            <a:ext cx="4647558" cy="861774"/>
          </a:xfrm>
        </p:spPr>
        <p:txBody>
          <a:bodyPr/>
          <a:lstStyle/>
          <a:p>
            <a:r>
              <a:rPr lang="en-US" sz="2800" err="1"/>
              <a:t>Solistica</a:t>
            </a:r>
            <a:r>
              <a:rPr lang="en-US" sz="2800"/>
              <a:t> transforms collaboration and security</a:t>
            </a:r>
          </a:p>
        </p:txBody>
      </p:sp>
      <p:pic>
        <p:nvPicPr>
          <p:cNvPr id="1029" name="Picture 2" descr="Solistica logo">
            <a:extLst>
              <a:ext uri="{FF2B5EF4-FFF2-40B4-BE49-F238E27FC236}">
                <a16:creationId xmlns:a16="http://schemas.microsoft.com/office/drawing/2014/main" id="{050E9C85-A7B4-3102-A727-E15012C4E9D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6129" b="14769"/>
          <a:stretch/>
        </p:blipFill>
        <p:spPr bwMode="auto">
          <a:xfrm>
            <a:off x="259929" y="4894490"/>
            <a:ext cx="1673378" cy="1156350"/>
          </a:xfrm>
          <a:prstGeom prst="rect">
            <a:avLst/>
          </a:prstGeom>
          <a:noFill/>
          <a:extLst>
            <a:ext uri="{909E8E84-426E-40DD-AFC4-6F175D3DCCD1}">
              <a14:hiddenFill xmlns:a14="http://schemas.microsoft.com/office/drawing/2010/main">
                <a:solidFill>
                  <a:srgbClr val="FFFFFF"/>
                </a:solidFill>
              </a14:hiddenFill>
            </a:ext>
          </a:extLst>
        </p:spPr>
      </p:pic>
      <p:grpSp>
        <p:nvGrpSpPr>
          <p:cNvPr id="1035" name="Group 1034" descr="Quote symbol">
            <a:extLst>
              <a:ext uri="{FF2B5EF4-FFF2-40B4-BE49-F238E27FC236}">
                <a16:creationId xmlns:a16="http://schemas.microsoft.com/office/drawing/2014/main" id="{9CB3ADDE-A285-E2F2-426B-417BBA1AF146}"/>
              </a:ext>
            </a:extLst>
          </p:cNvPr>
          <p:cNvGrpSpPr>
            <a:grpSpLocks/>
          </p:cNvGrpSpPr>
          <p:nvPr/>
        </p:nvGrpSpPr>
        <p:grpSpPr>
          <a:xfrm>
            <a:off x="1165868" y="2407408"/>
            <a:ext cx="269637" cy="214206"/>
            <a:chOff x="3879206" y="2975555"/>
            <a:chExt cx="98951" cy="78609"/>
          </a:xfrm>
          <a:solidFill>
            <a:schemeClr val="accent4"/>
          </a:solidFill>
        </p:grpSpPr>
        <p:sp>
          <p:nvSpPr>
            <p:cNvPr id="1036" name="TextBox 1035">
              <a:extLst>
                <a:ext uri="{FF2B5EF4-FFF2-40B4-BE49-F238E27FC236}">
                  <a16:creationId xmlns:a16="http://schemas.microsoft.com/office/drawing/2014/main" id="{2B6668FF-7CB2-802E-B393-BE67220F4F57}"/>
                </a:ext>
              </a:extLst>
            </p:cNvPr>
            <p:cNvSpPr txBox="1"/>
            <p:nvPr/>
          </p:nvSpPr>
          <p:spPr>
            <a:xfrm>
              <a:off x="3879206" y="2975555"/>
              <a:ext cx="44077" cy="78609"/>
            </a:xfrm>
            <a:custGeom>
              <a:avLst/>
              <a:gdLst/>
              <a:ahLst/>
              <a:cxnLst/>
              <a:rect l="l" t="t" r="r" b="b"/>
              <a:pathLst>
                <a:path w="44077" h="78609">
                  <a:moveTo>
                    <a:pt x="38300" y="0"/>
                  </a:moveTo>
                  <a:lnTo>
                    <a:pt x="38300" y="15948"/>
                  </a:lnTo>
                  <a:cubicBezTo>
                    <a:pt x="30933" y="20385"/>
                    <a:pt x="26120" y="26747"/>
                    <a:pt x="23859" y="35035"/>
                  </a:cubicBezTo>
                  <a:cubicBezTo>
                    <a:pt x="37337" y="35035"/>
                    <a:pt x="44077" y="42193"/>
                    <a:pt x="44077" y="56508"/>
                  </a:cubicBezTo>
                  <a:cubicBezTo>
                    <a:pt x="44077" y="71242"/>
                    <a:pt x="36668" y="78609"/>
                    <a:pt x="21850" y="78609"/>
                  </a:cubicBezTo>
                  <a:cubicBezTo>
                    <a:pt x="7283" y="78609"/>
                    <a:pt x="0" y="69861"/>
                    <a:pt x="0" y="52364"/>
                  </a:cubicBezTo>
                  <a:cubicBezTo>
                    <a:pt x="0" y="25157"/>
                    <a:pt x="12767" y="7702"/>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sp>
          <p:nvSpPr>
            <p:cNvPr id="1037" name="TextBox 1036">
              <a:extLst>
                <a:ext uri="{FF2B5EF4-FFF2-40B4-BE49-F238E27FC236}">
                  <a16:creationId xmlns:a16="http://schemas.microsoft.com/office/drawing/2014/main" id="{3E072DDD-F384-61D4-697A-93D74C5975BB}"/>
                </a:ext>
              </a:extLst>
            </p:cNvPr>
            <p:cNvSpPr txBox="1"/>
            <p:nvPr/>
          </p:nvSpPr>
          <p:spPr>
            <a:xfrm>
              <a:off x="3934081" y="2975555"/>
              <a:ext cx="44076" cy="78609"/>
            </a:xfrm>
            <a:custGeom>
              <a:avLst/>
              <a:gdLst/>
              <a:ahLst/>
              <a:cxnLst/>
              <a:rect l="l" t="t" r="r" b="b"/>
              <a:pathLst>
                <a:path w="44076" h="78609">
                  <a:moveTo>
                    <a:pt x="38300" y="0"/>
                  </a:moveTo>
                  <a:lnTo>
                    <a:pt x="38300" y="15948"/>
                  </a:lnTo>
                  <a:cubicBezTo>
                    <a:pt x="30933" y="20385"/>
                    <a:pt x="26161" y="26747"/>
                    <a:pt x="23985" y="35035"/>
                  </a:cubicBezTo>
                  <a:cubicBezTo>
                    <a:pt x="37379" y="35035"/>
                    <a:pt x="44076" y="42193"/>
                    <a:pt x="44076" y="56508"/>
                  </a:cubicBezTo>
                  <a:cubicBezTo>
                    <a:pt x="44076" y="71242"/>
                    <a:pt x="36667" y="78609"/>
                    <a:pt x="21850" y="78609"/>
                  </a:cubicBezTo>
                  <a:cubicBezTo>
                    <a:pt x="7283" y="78609"/>
                    <a:pt x="0" y="69861"/>
                    <a:pt x="0" y="52364"/>
                  </a:cubicBezTo>
                  <a:cubicBezTo>
                    <a:pt x="0" y="25240"/>
                    <a:pt x="12767" y="7786"/>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grpSp>
      <p:sp>
        <p:nvSpPr>
          <p:cNvPr id="1038" name="TextBox 1037">
            <a:extLst>
              <a:ext uri="{FF2B5EF4-FFF2-40B4-BE49-F238E27FC236}">
                <a16:creationId xmlns:a16="http://schemas.microsoft.com/office/drawing/2014/main" id="{4331B997-A9F7-0E71-2548-CC5C4A9FA3D3}"/>
              </a:ext>
            </a:extLst>
          </p:cNvPr>
          <p:cNvSpPr txBox="1">
            <a:spLocks/>
          </p:cNvSpPr>
          <p:nvPr/>
        </p:nvSpPr>
        <p:spPr>
          <a:xfrm>
            <a:off x="1225922" y="2906979"/>
            <a:ext cx="3964201" cy="1477328"/>
          </a:xfrm>
          <a:prstGeom prst="rect">
            <a:avLst/>
          </a:prstGeom>
          <a:noFill/>
        </p:spPr>
        <p:txBody>
          <a:bodyPr wrap="square" lIns="0" tIns="0" rIns="0" bIns="0">
            <a:spAutoFit/>
          </a:bodyPr>
          <a:lstStyle/>
          <a:p>
            <a:r>
              <a:rPr lang="en-US" sz="1600" b="0" i="0">
                <a:effectLst/>
              </a:rPr>
              <a:t>Before, being in different domains, it was difficult to have an effective communication tool in different countries. </a:t>
            </a:r>
            <a:r>
              <a:rPr lang="en-US" sz="1600" b="1" i="0">
                <a:effectLst/>
              </a:rPr>
              <a:t>Microsoft 365 has created a more flexible working culture</a:t>
            </a:r>
            <a:r>
              <a:rPr lang="en-US" sz="1600" b="0" i="0">
                <a:effectLst/>
              </a:rPr>
              <a:t>, and this has transformed our company”</a:t>
            </a:r>
          </a:p>
        </p:txBody>
      </p:sp>
      <p:sp>
        <p:nvSpPr>
          <p:cNvPr id="1066" name="TextBox 1065">
            <a:extLst>
              <a:ext uri="{FF2B5EF4-FFF2-40B4-BE49-F238E27FC236}">
                <a16:creationId xmlns:a16="http://schemas.microsoft.com/office/drawing/2014/main" id="{79B4A0BF-637C-1AF8-777E-149D1A693D1E}"/>
              </a:ext>
            </a:extLst>
          </p:cNvPr>
          <p:cNvSpPr txBox="1">
            <a:spLocks/>
          </p:cNvSpPr>
          <p:nvPr/>
        </p:nvSpPr>
        <p:spPr>
          <a:xfrm>
            <a:off x="2159591" y="5034316"/>
            <a:ext cx="2851251" cy="646331"/>
          </a:xfrm>
          <a:prstGeom prst="rect">
            <a:avLst/>
          </a:prstGeom>
          <a:noFill/>
        </p:spPr>
        <p:txBody>
          <a:bodyPr wrap="square" lIns="0" tIns="0" rIns="0" bIns="0" anchor="b">
            <a:spAutoFit/>
          </a:bodyPr>
          <a:lstStyle/>
          <a:p>
            <a:pPr algn="r">
              <a:spcBef>
                <a:spcPts val="0"/>
              </a:spcBef>
            </a:pPr>
            <a:r>
              <a:rPr lang="es-ES" sz="1400" b="0"/>
              <a:t>—Alejandro De León, </a:t>
            </a:r>
            <a:br>
              <a:rPr lang="es-ES" sz="1400" b="0"/>
            </a:br>
            <a:r>
              <a:rPr lang="es-ES" sz="1400" b="0"/>
              <a:t>CTSO</a:t>
            </a:r>
            <a:br>
              <a:rPr lang="es-ES" sz="1400" b="0"/>
            </a:br>
            <a:r>
              <a:rPr lang="es-ES" sz="1400" b="0" err="1">
                <a:latin typeface="Segoe Sans Display Semibold" pitchFamily="2" charset="0"/>
                <a:cs typeface="Segoe Sans Display Semibold" pitchFamily="2" charset="0"/>
              </a:rPr>
              <a:t>Solistica</a:t>
            </a:r>
            <a:endParaRPr lang="es-ES" sz="1400" b="0">
              <a:latin typeface="Segoe Sans Display Semibold" pitchFamily="2" charset="0"/>
              <a:cs typeface="Segoe Sans Display Semibold" pitchFamily="2" charset="0"/>
            </a:endParaRPr>
          </a:p>
        </p:txBody>
      </p:sp>
      <p:sp>
        <p:nvSpPr>
          <p:cNvPr id="26" name="TextBox 25">
            <a:extLst>
              <a:ext uri="{FF2B5EF4-FFF2-40B4-BE49-F238E27FC236}">
                <a16:creationId xmlns:a16="http://schemas.microsoft.com/office/drawing/2014/main" id="{6D61F743-3FD2-C26D-E951-0D3E1F8CC6DA}"/>
              </a:ext>
            </a:extLst>
          </p:cNvPr>
          <p:cNvSpPr txBox="1">
            <a:spLocks/>
          </p:cNvSpPr>
          <p:nvPr/>
        </p:nvSpPr>
        <p:spPr>
          <a:xfrm>
            <a:off x="611379" y="6380812"/>
            <a:ext cx="8486298" cy="276999"/>
          </a:xfrm>
          <a:prstGeom prst="rect">
            <a:avLst/>
          </a:prstGeom>
          <a:noFill/>
        </p:spPr>
        <p:txBody>
          <a:bodyPr wrap="none" lIns="0" tIns="0" rIns="0" bIns="0" anchor="b">
            <a:spAutoFit/>
          </a:bodyPr>
          <a:lstStyle/>
          <a:p>
            <a:pPr>
              <a:defRPr/>
            </a:pPr>
            <a:r>
              <a:rPr lang="en-US" sz="900"/>
              <a:t>Read the full stories here: </a:t>
            </a:r>
            <a:r>
              <a:rPr lang="en-US" sz="900">
                <a:solidFill>
                  <a:srgbClr val="0078D4"/>
                </a:solidFill>
                <a:hlinkClick r:id="rId5">
                  <a:extLst>
                    <a:ext uri="{A12FA001-AC4F-418D-AE19-62706E023703}">
                      <ahyp:hlinkClr xmlns:ahyp="http://schemas.microsoft.com/office/drawing/2018/hyperlinkcolor" val="tx"/>
                    </a:ext>
                  </a:extLst>
                </a:hlinkClick>
              </a:rPr>
              <a:t>Microsoft Customer Story-</a:t>
            </a:r>
            <a:r>
              <a:rPr lang="en-US" sz="900" err="1">
                <a:solidFill>
                  <a:srgbClr val="0078D4"/>
                </a:solidFill>
                <a:hlinkClick r:id="rId5">
                  <a:extLst>
                    <a:ext uri="{A12FA001-AC4F-418D-AE19-62706E023703}">
                      <ahyp:hlinkClr xmlns:ahyp="http://schemas.microsoft.com/office/drawing/2018/hyperlinkcolor" val="tx"/>
                    </a:ext>
                  </a:extLst>
                </a:hlinkClick>
              </a:rPr>
              <a:t>Solistica</a:t>
            </a:r>
            <a:r>
              <a:rPr lang="en-US" sz="900">
                <a:solidFill>
                  <a:srgbClr val="0078D4"/>
                </a:solidFill>
                <a:hlinkClick r:id="rId5">
                  <a:extLst>
                    <a:ext uri="{A12FA001-AC4F-418D-AE19-62706E023703}">
                      <ahyp:hlinkClr xmlns:ahyp="http://schemas.microsoft.com/office/drawing/2018/hyperlinkcolor" val="tx"/>
                    </a:ext>
                  </a:extLst>
                </a:hlinkClick>
              </a:rPr>
              <a:t> transforms the collaboration and security environment of more than 7,000 employees with Microsoft 365</a:t>
            </a:r>
            <a:r>
              <a:rPr lang="en-US" sz="900">
                <a:solidFill>
                  <a:srgbClr val="0078D4"/>
                </a:solidFill>
              </a:rPr>
              <a:t> </a:t>
            </a:r>
          </a:p>
          <a:p>
            <a:pPr>
              <a:defRPr/>
            </a:pPr>
            <a:r>
              <a:rPr lang="en-US" sz="900">
                <a:solidFill>
                  <a:srgbClr val="0078D4"/>
                </a:solidFill>
                <a:hlinkClick r:id="rId6">
                  <a:extLst>
                    <a:ext uri="{A12FA001-AC4F-418D-AE19-62706E023703}">
                      <ahyp:hlinkClr xmlns:ahyp="http://schemas.microsoft.com/office/drawing/2018/hyperlinkcolor" val="tx"/>
                    </a:ext>
                  </a:extLst>
                </a:hlinkClick>
              </a:rPr>
              <a:t>Microsoft Customer Story-L’Oréal rapidly deploys Windows 11 Enterprise, enhancing productivity and security</a:t>
            </a:r>
            <a:endParaRPr lang="en-US" sz="900">
              <a:solidFill>
                <a:srgbClr val="0078D4"/>
              </a:solidFill>
            </a:endParaRPr>
          </a:p>
        </p:txBody>
      </p:sp>
      <p:sp>
        <p:nvSpPr>
          <p:cNvPr id="6" name="Rectangle: Top Corners Rounded 5">
            <a:extLst>
              <a:ext uri="{FF2B5EF4-FFF2-40B4-BE49-F238E27FC236}">
                <a16:creationId xmlns:a16="http://schemas.microsoft.com/office/drawing/2014/main" id="{75B968BA-48EB-F001-8683-BBF929FB6D09}"/>
              </a:ext>
              <a:ext uri="{C183D7F6-B498-43B3-948B-1728B52AA6E4}">
                <adec:decorative xmlns:adec="http://schemas.microsoft.com/office/drawing/2017/decorative" val="1"/>
              </a:ext>
            </a:extLst>
          </p:cNvPr>
          <p:cNvSpPr>
            <a:spLocks/>
          </p:cNvSpPr>
          <p:nvPr/>
        </p:nvSpPr>
        <p:spPr bwMode="auto">
          <a:xfrm rot="5400000" flipV="1">
            <a:off x="10351167" y="4466285"/>
            <a:ext cx="1552077" cy="2129589"/>
          </a:xfrm>
          <a:prstGeom prst="round2SameRect">
            <a:avLst>
              <a:gd name="adj1" fmla="val 8181"/>
              <a:gd name="adj2" fmla="val 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4" name="Picture 2" descr="L'Oreal logo">
            <a:extLst>
              <a:ext uri="{FF2B5EF4-FFF2-40B4-BE49-F238E27FC236}">
                <a16:creationId xmlns:a16="http://schemas.microsoft.com/office/drawing/2014/main" id="{7699E790-0772-6E3C-2357-E127E12A0B5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6996" b="38508"/>
          <a:stretch/>
        </p:blipFill>
        <p:spPr bwMode="auto">
          <a:xfrm>
            <a:off x="10337549" y="5357481"/>
            <a:ext cx="1687564" cy="413386"/>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a:extLst>
              <a:ext uri="{FF2B5EF4-FFF2-40B4-BE49-F238E27FC236}">
                <a16:creationId xmlns:a16="http://schemas.microsoft.com/office/drawing/2014/main" id="{D4A6EFB8-4944-C180-D799-E1DA9B15E254}"/>
              </a:ext>
              <a:ext uri="{C183D7F6-B498-43B3-948B-1728B52AA6E4}">
                <adec:decorative xmlns:adec="http://schemas.microsoft.com/office/drawing/2017/decorative" val="1"/>
              </a:ext>
            </a:extLst>
          </p:cNvPr>
          <p:cNvCxnSpPr>
            <a:cxnSpLocks/>
          </p:cNvCxnSpPr>
          <p:nvPr/>
        </p:nvCxnSpPr>
        <p:spPr>
          <a:xfrm>
            <a:off x="7506108" y="2522264"/>
            <a:ext cx="3312732" cy="0"/>
          </a:xfrm>
          <a:prstGeom prst="line">
            <a:avLst/>
          </a:prstGeom>
          <a:ln w="50800" cap="rnd">
            <a:solidFill>
              <a:schemeClr val="tx1">
                <a:lumMod val="25000"/>
                <a:lumOff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0" name="Group 9" descr="Quote symbol">
            <a:extLst>
              <a:ext uri="{FF2B5EF4-FFF2-40B4-BE49-F238E27FC236}">
                <a16:creationId xmlns:a16="http://schemas.microsoft.com/office/drawing/2014/main" id="{8F16B638-EAF2-5A7D-4394-EF85C679E684}"/>
              </a:ext>
            </a:extLst>
          </p:cNvPr>
          <p:cNvGrpSpPr/>
          <p:nvPr/>
        </p:nvGrpSpPr>
        <p:grpSpPr>
          <a:xfrm>
            <a:off x="7114004" y="2415161"/>
            <a:ext cx="269626" cy="214206"/>
            <a:chOff x="3879210" y="2975555"/>
            <a:chExt cx="98947" cy="78609"/>
          </a:xfrm>
          <a:solidFill>
            <a:schemeClr val="accent2"/>
          </a:solidFill>
        </p:grpSpPr>
        <p:sp>
          <p:nvSpPr>
            <p:cNvPr id="11" name="TextBox 10">
              <a:extLst>
                <a:ext uri="{FF2B5EF4-FFF2-40B4-BE49-F238E27FC236}">
                  <a16:creationId xmlns:a16="http://schemas.microsoft.com/office/drawing/2014/main" id="{7AD8FB75-11EA-952B-027D-F803260FC88B}"/>
                </a:ext>
              </a:extLst>
            </p:cNvPr>
            <p:cNvSpPr txBox="1"/>
            <p:nvPr/>
          </p:nvSpPr>
          <p:spPr>
            <a:xfrm>
              <a:off x="3879210" y="2975555"/>
              <a:ext cx="44077" cy="78609"/>
            </a:xfrm>
            <a:custGeom>
              <a:avLst/>
              <a:gdLst/>
              <a:ahLst/>
              <a:cxnLst/>
              <a:rect l="l" t="t" r="r" b="b"/>
              <a:pathLst>
                <a:path w="44077" h="78609">
                  <a:moveTo>
                    <a:pt x="38300" y="0"/>
                  </a:moveTo>
                  <a:lnTo>
                    <a:pt x="38300" y="15948"/>
                  </a:lnTo>
                  <a:cubicBezTo>
                    <a:pt x="30933" y="20385"/>
                    <a:pt x="26120" y="26747"/>
                    <a:pt x="23859" y="35035"/>
                  </a:cubicBezTo>
                  <a:cubicBezTo>
                    <a:pt x="37337" y="35035"/>
                    <a:pt x="44077" y="42193"/>
                    <a:pt x="44077" y="56508"/>
                  </a:cubicBezTo>
                  <a:cubicBezTo>
                    <a:pt x="44077" y="71242"/>
                    <a:pt x="36668" y="78609"/>
                    <a:pt x="21850" y="78609"/>
                  </a:cubicBezTo>
                  <a:cubicBezTo>
                    <a:pt x="7283" y="78609"/>
                    <a:pt x="0" y="69861"/>
                    <a:pt x="0" y="52364"/>
                  </a:cubicBezTo>
                  <a:cubicBezTo>
                    <a:pt x="0" y="25157"/>
                    <a:pt x="12767" y="7702"/>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sp>
          <p:nvSpPr>
            <p:cNvPr id="12" name="TextBox 11">
              <a:extLst>
                <a:ext uri="{FF2B5EF4-FFF2-40B4-BE49-F238E27FC236}">
                  <a16:creationId xmlns:a16="http://schemas.microsoft.com/office/drawing/2014/main" id="{28F52E7F-9542-9722-4F67-D9F8F40B01E7}"/>
                </a:ext>
              </a:extLst>
            </p:cNvPr>
            <p:cNvSpPr txBox="1"/>
            <p:nvPr/>
          </p:nvSpPr>
          <p:spPr>
            <a:xfrm>
              <a:off x="3934081" y="2975555"/>
              <a:ext cx="44076" cy="78609"/>
            </a:xfrm>
            <a:custGeom>
              <a:avLst/>
              <a:gdLst/>
              <a:ahLst/>
              <a:cxnLst/>
              <a:rect l="l" t="t" r="r" b="b"/>
              <a:pathLst>
                <a:path w="44076" h="78609">
                  <a:moveTo>
                    <a:pt x="38300" y="0"/>
                  </a:moveTo>
                  <a:lnTo>
                    <a:pt x="38300" y="15948"/>
                  </a:lnTo>
                  <a:cubicBezTo>
                    <a:pt x="30933" y="20385"/>
                    <a:pt x="26161" y="26747"/>
                    <a:pt x="23985" y="35035"/>
                  </a:cubicBezTo>
                  <a:cubicBezTo>
                    <a:pt x="37379" y="35035"/>
                    <a:pt x="44076" y="42193"/>
                    <a:pt x="44076" y="56508"/>
                  </a:cubicBezTo>
                  <a:cubicBezTo>
                    <a:pt x="44076" y="71242"/>
                    <a:pt x="36667" y="78609"/>
                    <a:pt x="21850" y="78609"/>
                  </a:cubicBezTo>
                  <a:cubicBezTo>
                    <a:pt x="7283" y="78609"/>
                    <a:pt x="0" y="69861"/>
                    <a:pt x="0" y="52364"/>
                  </a:cubicBezTo>
                  <a:cubicBezTo>
                    <a:pt x="0" y="25240"/>
                    <a:pt x="12767" y="7786"/>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grpSp>
      <p:sp>
        <p:nvSpPr>
          <p:cNvPr id="13" name="TextBox 12">
            <a:extLst>
              <a:ext uri="{FF2B5EF4-FFF2-40B4-BE49-F238E27FC236}">
                <a16:creationId xmlns:a16="http://schemas.microsoft.com/office/drawing/2014/main" id="{4366C821-AED3-D042-D141-B5B312F53F79}"/>
              </a:ext>
            </a:extLst>
          </p:cNvPr>
          <p:cNvSpPr txBox="1">
            <a:spLocks/>
          </p:cNvSpPr>
          <p:nvPr/>
        </p:nvSpPr>
        <p:spPr>
          <a:xfrm>
            <a:off x="7114004" y="2858415"/>
            <a:ext cx="3943252" cy="1969770"/>
          </a:xfrm>
          <a:prstGeom prst="rect">
            <a:avLst/>
          </a:prstGeom>
          <a:noFill/>
        </p:spPr>
        <p:txBody>
          <a:bodyPr wrap="square" lIns="0" tIns="0" rIns="0" bIns="0">
            <a:spAutoFit/>
          </a:bodyPr>
          <a:lstStyle/>
          <a:p>
            <a:pPr>
              <a:spcAft>
                <a:spcPts val="8400"/>
              </a:spcAft>
              <a:defRPr/>
            </a:pPr>
            <a:r>
              <a:rPr lang="en-US" sz="1600"/>
              <a:t>Thanks to all the security components supported by Windows 11 Enterprise, like TPM, UEFI, Secure Boot, multifactor authentication, BitLocker, and all the Group Policy administrative templates, we can give people a highly secure environment in which they can collaborate and work efficiently from nearly anywhere,”</a:t>
            </a:r>
          </a:p>
        </p:txBody>
      </p:sp>
      <p:sp>
        <p:nvSpPr>
          <p:cNvPr id="14" name="TextBox 13">
            <a:extLst>
              <a:ext uri="{FF2B5EF4-FFF2-40B4-BE49-F238E27FC236}">
                <a16:creationId xmlns:a16="http://schemas.microsoft.com/office/drawing/2014/main" id="{6D317204-6CFB-1FBA-D6EA-791ADC325619}"/>
              </a:ext>
            </a:extLst>
          </p:cNvPr>
          <p:cNvSpPr txBox="1">
            <a:spLocks/>
          </p:cNvSpPr>
          <p:nvPr/>
        </p:nvSpPr>
        <p:spPr>
          <a:xfrm>
            <a:off x="7147484" y="5095024"/>
            <a:ext cx="3650233" cy="646331"/>
          </a:xfrm>
          <a:prstGeom prst="rect">
            <a:avLst/>
          </a:prstGeom>
          <a:noFill/>
        </p:spPr>
        <p:txBody>
          <a:bodyPr wrap="square" lIns="0" tIns="0" rIns="0" bIns="0" anchor="b">
            <a:spAutoFit/>
          </a:bodyPr>
          <a:lstStyle/>
          <a:p>
            <a:pPr>
              <a:spcBef>
                <a:spcPts val="0"/>
              </a:spcBef>
            </a:pPr>
            <a:r>
              <a:rPr lang="en-US" sz="1400" b="0"/>
              <a:t>—Gustavo </a:t>
            </a:r>
            <a:r>
              <a:rPr lang="en-US" sz="1400" b="0" err="1"/>
              <a:t>Peuriot</a:t>
            </a:r>
            <a:r>
              <a:rPr lang="en-US" sz="1400"/>
              <a:t>, </a:t>
            </a:r>
            <a:br>
              <a:rPr lang="en-US" sz="1400"/>
            </a:br>
            <a:r>
              <a:rPr lang="en-US" sz="1400" b="0"/>
              <a:t>Global Endpoint Manager</a:t>
            </a:r>
          </a:p>
          <a:p>
            <a:pPr>
              <a:spcBef>
                <a:spcPts val="0"/>
              </a:spcBef>
            </a:pPr>
            <a:r>
              <a:rPr lang="en-US" sz="1400" b="0">
                <a:solidFill>
                  <a:schemeClr val="accent2"/>
                </a:solidFill>
                <a:latin typeface="Segoe Sans Display Semibold" pitchFamily="2" charset="0"/>
                <a:cs typeface="Segoe Sans Display Semibold" pitchFamily="2" charset="0"/>
              </a:rPr>
              <a:t>L’Oréal</a:t>
            </a:r>
          </a:p>
        </p:txBody>
      </p:sp>
      <p:sp>
        <p:nvSpPr>
          <p:cNvPr id="17" name="Title 1">
            <a:extLst>
              <a:ext uri="{FF2B5EF4-FFF2-40B4-BE49-F238E27FC236}">
                <a16:creationId xmlns:a16="http://schemas.microsoft.com/office/drawing/2014/main" id="{71EE6633-DEA2-B4F9-155A-6CCC928387F3}"/>
              </a:ext>
            </a:extLst>
          </p:cNvPr>
          <p:cNvSpPr txBox="1">
            <a:spLocks/>
          </p:cNvSpPr>
          <p:nvPr/>
        </p:nvSpPr>
        <p:spPr>
          <a:xfrm>
            <a:off x="6675120" y="902026"/>
            <a:ext cx="4647558" cy="86177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a:lstStyle>
          <a:p>
            <a:r>
              <a:rPr lang="en-US" sz="2800" err="1"/>
              <a:t>L’Oreal</a:t>
            </a:r>
            <a:r>
              <a:rPr lang="en-US" sz="2800"/>
              <a:t> enhances productivity and security</a:t>
            </a:r>
          </a:p>
        </p:txBody>
      </p:sp>
    </p:spTree>
    <p:extLst>
      <p:ext uri="{BB962C8B-B14F-4D97-AF65-F5344CB8AC3E}">
        <p14:creationId xmlns:p14="http://schemas.microsoft.com/office/powerpoint/2010/main" val="287754095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C9FE8-69B4-DC10-2AA7-BB34B5BFA0F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1B76F8E-9A72-B6CE-A8E1-C260ED5A28E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l="-60000" t="-58383"/>
          <a:stretch/>
        </p:blipFill>
        <p:spPr>
          <a:xfrm>
            <a:off x="1" y="3215715"/>
            <a:ext cx="12192000" cy="3642286"/>
          </a:xfrm>
          <a:prstGeom prst="rect">
            <a:avLst/>
          </a:prstGeom>
        </p:spPr>
      </p:pic>
      <p:sp>
        <p:nvSpPr>
          <p:cNvPr id="6" name="Rectangle: Rounded Corners 5">
            <a:extLst>
              <a:ext uri="{FF2B5EF4-FFF2-40B4-BE49-F238E27FC236}">
                <a16:creationId xmlns:a16="http://schemas.microsoft.com/office/drawing/2014/main" id="{B3AB34CF-0D27-FCB8-79D7-39026BC5FF7C}"/>
              </a:ext>
              <a:ext uri="{C183D7F6-B498-43B3-948B-1728B52AA6E4}">
                <adec:decorative xmlns:adec="http://schemas.microsoft.com/office/drawing/2017/decorative" val="1"/>
              </a:ext>
            </a:extLst>
          </p:cNvPr>
          <p:cNvSpPr/>
          <p:nvPr/>
        </p:nvSpPr>
        <p:spPr bwMode="auto">
          <a:xfrm>
            <a:off x="58896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7" name="Free-form: Shape 109">
            <a:extLst>
              <a:ext uri="{FF2B5EF4-FFF2-40B4-BE49-F238E27FC236}">
                <a16:creationId xmlns:a16="http://schemas.microsoft.com/office/drawing/2014/main" id="{483C40EF-1288-694D-F66D-140B4B1AACE1}"/>
              </a:ext>
              <a:ext uri="{C183D7F6-B498-43B3-948B-1728B52AA6E4}">
                <adec:decorative xmlns:adec="http://schemas.microsoft.com/office/drawing/2017/decorative" val="1"/>
              </a:ext>
            </a:extLst>
          </p:cNvPr>
          <p:cNvSpPr>
            <a:spLocks/>
          </p:cNvSpPr>
          <p:nvPr/>
        </p:nvSpPr>
        <p:spPr>
          <a:xfrm flipH="1">
            <a:off x="194751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8" name="Rectangle 7">
            <a:extLst>
              <a:ext uri="{FF2B5EF4-FFF2-40B4-BE49-F238E27FC236}">
                <a16:creationId xmlns:a16="http://schemas.microsoft.com/office/drawing/2014/main" id="{68A596C4-3A9F-F318-7CAD-8E3446448CF8}"/>
              </a:ext>
              <a:ext uri="{C183D7F6-B498-43B3-948B-1728B52AA6E4}">
                <adec:decorative xmlns:adec="http://schemas.microsoft.com/office/drawing/2017/decorative" val="1"/>
              </a:ext>
            </a:extLst>
          </p:cNvPr>
          <p:cNvSpPr>
            <a:spLocks/>
          </p:cNvSpPr>
          <p:nvPr/>
        </p:nvSpPr>
        <p:spPr bwMode="auto">
          <a:xfrm>
            <a:off x="80254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Secure</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productivity</a:t>
            </a:r>
          </a:p>
        </p:txBody>
      </p:sp>
      <p:sp>
        <p:nvSpPr>
          <p:cNvPr id="10" name="Freeform: Shape 9">
            <a:extLst>
              <a:ext uri="{FF2B5EF4-FFF2-40B4-BE49-F238E27FC236}">
                <a16:creationId xmlns:a16="http://schemas.microsoft.com/office/drawing/2014/main" id="{1300A88D-DADF-596B-6797-0DE0FC314188}"/>
              </a:ext>
              <a:ext uri="{C183D7F6-B498-43B3-948B-1728B52AA6E4}">
                <adec:decorative xmlns:adec="http://schemas.microsoft.com/office/drawing/2017/decorative" val="1"/>
              </a:ext>
            </a:extLst>
          </p:cNvPr>
          <p:cNvSpPr>
            <a:spLocks/>
          </p:cNvSpPr>
          <p:nvPr/>
        </p:nvSpPr>
        <p:spPr bwMode="auto">
          <a:xfrm>
            <a:off x="194261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11" name="Rectangle: Rounded Corners 10">
            <a:extLst>
              <a:ext uri="{FF2B5EF4-FFF2-40B4-BE49-F238E27FC236}">
                <a16:creationId xmlns:a16="http://schemas.microsoft.com/office/drawing/2014/main" id="{F0AE89C6-3716-F2C9-AC08-843CCE20CBF6}"/>
              </a:ext>
              <a:ext uri="{C183D7F6-B498-43B3-948B-1728B52AA6E4}">
                <adec:decorative xmlns:adec="http://schemas.microsoft.com/office/drawing/2017/decorative" val="1"/>
              </a:ext>
            </a:extLst>
          </p:cNvPr>
          <p:cNvSpPr>
            <a:spLocks/>
          </p:cNvSpPr>
          <p:nvPr/>
        </p:nvSpPr>
        <p:spPr bwMode="auto">
          <a:xfrm>
            <a:off x="72100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Transform the way you work while reducing security risks with productivity apps</a:t>
            </a:r>
            <a:br>
              <a:rPr lang="en-US" sz="2000"/>
            </a:br>
            <a:r>
              <a:rPr lang="en-US" sz="2000"/>
              <a:t>and web-grounded AI experiences.</a:t>
            </a:r>
          </a:p>
        </p:txBody>
      </p:sp>
      <p:sp>
        <p:nvSpPr>
          <p:cNvPr id="12" name="Processing_E9F5">
            <a:extLst>
              <a:ext uri="{FF2B5EF4-FFF2-40B4-BE49-F238E27FC236}">
                <a16:creationId xmlns:a16="http://schemas.microsoft.com/office/drawing/2014/main" id="{0A050B15-8307-8824-3165-78CB8E52975E}"/>
              </a:ext>
              <a:ext uri="{C183D7F6-B498-43B3-948B-1728B52AA6E4}">
                <adec:decorative xmlns:adec="http://schemas.microsoft.com/office/drawing/2017/decorative" val="1"/>
              </a:ext>
            </a:extLst>
          </p:cNvPr>
          <p:cNvSpPr>
            <a:spLocks noChangeAspect="1" noEditPoints="1"/>
          </p:cNvSpPr>
          <p:nvPr/>
        </p:nvSpPr>
        <p:spPr bwMode="auto">
          <a:xfrm>
            <a:off x="2096382" y="1792679"/>
            <a:ext cx="556332" cy="484528"/>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Rectangle: Rounded Corners 12">
            <a:extLst>
              <a:ext uri="{FF2B5EF4-FFF2-40B4-BE49-F238E27FC236}">
                <a16:creationId xmlns:a16="http://schemas.microsoft.com/office/drawing/2014/main" id="{84ED56E8-D140-C677-7D55-51785B58D0FB}"/>
              </a:ext>
              <a:ext uri="{C183D7F6-B498-43B3-948B-1728B52AA6E4}">
                <adec:decorative xmlns:adec="http://schemas.microsoft.com/office/drawing/2017/decorative" val="1"/>
              </a:ext>
            </a:extLst>
          </p:cNvPr>
          <p:cNvSpPr/>
          <p:nvPr/>
        </p:nvSpPr>
        <p:spPr bwMode="auto">
          <a:xfrm>
            <a:off x="431200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4" name="Free-form: Shape 109">
            <a:extLst>
              <a:ext uri="{FF2B5EF4-FFF2-40B4-BE49-F238E27FC236}">
                <a16:creationId xmlns:a16="http://schemas.microsoft.com/office/drawing/2014/main" id="{74087A0E-99B6-8C71-49F3-EA4370C8EA2E}"/>
              </a:ext>
              <a:ext uri="{C183D7F6-B498-43B3-948B-1728B52AA6E4}">
                <adec:decorative xmlns:adec="http://schemas.microsoft.com/office/drawing/2017/decorative" val="1"/>
              </a:ext>
            </a:extLst>
          </p:cNvPr>
          <p:cNvSpPr>
            <a:spLocks/>
          </p:cNvSpPr>
          <p:nvPr/>
        </p:nvSpPr>
        <p:spPr>
          <a:xfrm flipH="1">
            <a:off x="567055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8" name="Freeform: Shape 17">
            <a:extLst>
              <a:ext uri="{FF2B5EF4-FFF2-40B4-BE49-F238E27FC236}">
                <a16:creationId xmlns:a16="http://schemas.microsoft.com/office/drawing/2014/main" id="{CBF27C81-1BEC-99EA-46A4-7A8E5FBA69F3}"/>
              </a:ext>
              <a:ext uri="{C183D7F6-B498-43B3-948B-1728B52AA6E4}">
                <adec:decorative xmlns:adec="http://schemas.microsoft.com/office/drawing/2017/decorative" val="1"/>
              </a:ext>
            </a:extLst>
          </p:cNvPr>
          <p:cNvSpPr>
            <a:spLocks/>
          </p:cNvSpPr>
          <p:nvPr/>
        </p:nvSpPr>
        <p:spPr bwMode="auto">
          <a:xfrm>
            <a:off x="5664064"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20" name="Rectangle: Rounded Corners 19">
            <a:extLst>
              <a:ext uri="{FF2B5EF4-FFF2-40B4-BE49-F238E27FC236}">
                <a16:creationId xmlns:a16="http://schemas.microsoft.com/office/drawing/2014/main" id="{52A0A1A1-47F2-B0F7-9757-ADA0E363D4F4}"/>
              </a:ext>
              <a:ext uri="{C183D7F6-B498-43B3-948B-1728B52AA6E4}">
                <adec:decorative xmlns:adec="http://schemas.microsoft.com/office/drawing/2017/decorative" val="1"/>
              </a:ext>
            </a:extLst>
          </p:cNvPr>
          <p:cNvSpPr/>
          <p:nvPr/>
        </p:nvSpPr>
        <p:spPr bwMode="auto">
          <a:xfrm>
            <a:off x="8035044"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22" name="Free-form: Shape 109">
            <a:extLst>
              <a:ext uri="{FF2B5EF4-FFF2-40B4-BE49-F238E27FC236}">
                <a16:creationId xmlns:a16="http://schemas.microsoft.com/office/drawing/2014/main" id="{3EE93C16-A765-479F-1682-3BF0E269ABF8}"/>
              </a:ext>
              <a:ext uri="{C183D7F6-B498-43B3-948B-1728B52AA6E4}">
                <adec:decorative xmlns:adec="http://schemas.microsoft.com/office/drawing/2017/decorative" val="1"/>
              </a:ext>
            </a:extLst>
          </p:cNvPr>
          <p:cNvSpPr>
            <a:spLocks/>
          </p:cNvSpPr>
          <p:nvPr/>
        </p:nvSpPr>
        <p:spPr>
          <a:xfrm flipH="1">
            <a:off x="9393591"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3" name="Rectangle 22">
            <a:extLst>
              <a:ext uri="{FF2B5EF4-FFF2-40B4-BE49-F238E27FC236}">
                <a16:creationId xmlns:a16="http://schemas.microsoft.com/office/drawing/2014/main" id="{9822C638-5AAC-F7B1-E692-A4889DEAF568}"/>
              </a:ext>
              <a:ext uri="{C183D7F6-B498-43B3-948B-1728B52AA6E4}">
                <adec:decorative xmlns:adec="http://schemas.microsoft.com/office/drawing/2017/decorative" val="1"/>
              </a:ext>
            </a:extLst>
          </p:cNvPr>
          <p:cNvSpPr>
            <a:spLocks/>
          </p:cNvSpPr>
          <p:nvPr/>
        </p:nvSpPr>
        <p:spPr bwMode="auto">
          <a:xfrm>
            <a:off x="8248628"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Optimized</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IT enablement</a:t>
            </a:r>
          </a:p>
        </p:txBody>
      </p:sp>
      <p:sp>
        <p:nvSpPr>
          <p:cNvPr id="25" name="network">
            <a:extLst>
              <a:ext uri="{FF2B5EF4-FFF2-40B4-BE49-F238E27FC236}">
                <a16:creationId xmlns:a16="http://schemas.microsoft.com/office/drawing/2014/main" id="{FB159B57-B9F6-9CBA-94E4-AE0E325DD445}"/>
              </a:ext>
              <a:ext uri="{C183D7F6-B498-43B3-948B-1728B52AA6E4}">
                <adec:decorative xmlns:adec="http://schemas.microsoft.com/office/drawing/2017/decorative" val="1"/>
              </a:ext>
            </a:extLst>
          </p:cNvPr>
          <p:cNvSpPr>
            <a:spLocks noChangeAspect="1" noEditPoints="1"/>
          </p:cNvSpPr>
          <p:nvPr/>
        </p:nvSpPr>
        <p:spPr bwMode="auto">
          <a:xfrm>
            <a:off x="9613813" y="1819599"/>
            <a:ext cx="413632" cy="430688"/>
          </a:xfrm>
          <a:custGeom>
            <a:avLst/>
            <a:gdLst>
              <a:gd name="T0" fmla="*/ 328 w 388"/>
              <a:gd name="T1" fmla="*/ 260 h 404"/>
              <a:gd name="T2" fmla="*/ 15 w 388"/>
              <a:gd name="T3" fmla="*/ 260 h 404"/>
              <a:gd name="T4" fmla="*/ 15 w 388"/>
              <a:gd name="T5" fmla="*/ 57 h 404"/>
              <a:gd name="T6" fmla="*/ 328 w 388"/>
              <a:gd name="T7" fmla="*/ 57 h 404"/>
              <a:gd name="T8" fmla="*/ 328 w 388"/>
              <a:gd name="T9" fmla="*/ 260 h 404"/>
              <a:gd name="T10" fmla="*/ 328 w 388"/>
              <a:gd name="T11" fmla="*/ 203 h 404"/>
              <a:gd name="T12" fmla="*/ 388 w 388"/>
              <a:gd name="T13" fmla="*/ 203 h 404"/>
              <a:gd name="T14" fmla="*/ 388 w 388"/>
              <a:gd name="T15" fmla="*/ 0 h 404"/>
              <a:gd name="T16" fmla="*/ 69 w 388"/>
              <a:gd name="T17" fmla="*/ 0 h 404"/>
              <a:gd name="T18" fmla="*/ 69 w 388"/>
              <a:gd name="T19" fmla="*/ 57 h 404"/>
              <a:gd name="T20" fmla="*/ 271 w 388"/>
              <a:gd name="T21" fmla="*/ 404 h 404"/>
              <a:gd name="T22" fmla="*/ 271 w 388"/>
              <a:gd name="T23" fmla="*/ 347 h 404"/>
              <a:gd name="T24" fmla="*/ 215 w 388"/>
              <a:gd name="T25" fmla="*/ 347 h 404"/>
              <a:gd name="T26" fmla="*/ 215 w 388"/>
              <a:gd name="T27" fmla="*/ 318 h 404"/>
              <a:gd name="T28" fmla="*/ 157 w 388"/>
              <a:gd name="T29" fmla="*/ 318 h 404"/>
              <a:gd name="T30" fmla="*/ 157 w 388"/>
              <a:gd name="T31" fmla="*/ 347 h 404"/>
              <a:gd name="T32" fmla="*/ 97 w 388"/>
              <a:gd name="T33" fmla="*/ 347 h 404"/>
              <a:gd name="T34" fmla="*/ 97 w 388"/>
              <a:gd name="T35" fmla="*/ 404 h 404"/>
              <a:gd name="T36" fmla="*/ 187 w 388"/>
              <a:gd name="T37" fmla="*/ 404 h 404"/>
              <a:gd name="T38" fmla="*/ 271 w 388"/>
              <a:gd name="T39" fmla="*/ 404 h 404"/>
              <a:gd name="T40" fmla="*/ 97 w 388"/>
              <a:gd name="T41" fmla="*/ 374 h 404"/>
              <a:gd name="T42" fmla="*/ 0 w 388"/>
              <a:gd name="T43" fmla="*/ 374 h 404"/>
              <a:gd name="T44" fmla="*/ 271 w 388"/>
              <a:gd name="T45" fmla="*/ 374 h 404"/>
              <a:gd name="T46" fmla="*/ 369 w 388"/>
              <a:gd name="T47" fmla="*/ 374 h 404"/>
              <a:gd name="T48" fmla="*/ 184 w 388"/>
              <a:gd name="T49" fmla="*/ 318 h 404"/>
              <a:gd name="T50" fmla="*/ 184 w 388"/>
              <a:gd name="T51" fmla="*/ 2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8" h="404">
                <a:moveTo>
                  <a:pt x="328" y="260"/>
                </a:moveTo>
                <a:lnTo>
                  <a:pt x="15" y="260"/>
                </a:lnTo>
                <a:lnTo>
                  <a:pt x="15" y="57"/>
                </a:lnTo>
                <a:lnTo>
                  <a:pt x="328" y="57"/>
                </a:lnTo>
                <a:lnTo>
                  <a:pt x="328" y="260"/>
                </a:lnTo>
                <a:moveTo>
                  <a:pt x="328" y="203"/>
                </a:moveTo>
                <a:lnTo>
                  <a:pt x="388" y="203"/>
                </a:lnTo>
                <a:lnTo>
                  <a:pt x="388" y="0"/>
                </a:lnTo>
                <a:lnTo>
                  <a:pt x="69" y="0"/>
                </a:lnTo>
                <a:lnTo>
                  <a:pt x="69" y="57"/>
                </a:lnTo>
                <a:moveTo>
                  <a:pt x="271" y="404"/>
                </a:moveTo>
                <a:lnTo>
                  <a:pt x="271" y="347"/>
                </a:lnTo>
                <a:lnTo>
                  <a:pt x="215" y="347"/>
                </a:lnTo>
                <a:lnTo>
                  <a:pt x="215" y="318"/>
                </a:lnTo>
                <a:lnTo>
                  <a:pt x="157" y="318"/>
                </a:lnTo>
                <a:lnTo>
                  <a:pt x="157" y="347"/>
                </a:lnTo>
                <a:lnTo>
                  <a:pt x="97" y="347"/>
                </a:lnTo>
                <a:lnTo>
                  <a:pt x="97" y="404"/>
                </a:lnTo>
                <a:lnTo>
                  <a:pt x="187" y="404"/>
                </a:lnTo>
                <a:lnTo>
                  <a:pt x="271" y="404"/>
                </a:lnTo>
                <a:moveTo>
                  <a:pt x="97" y="374"/>
                </a:moveTo>
                <a:lnTo>
                  <a:pt x="0" y="374"/>
                </a:lnTo>
                <a:moveTo>
                  <a:pt x="271" y="374"/>
                </a:moveTo>
                <a:lnTo>
                  <a:pt x="369" y="374"/>
                </a:lnTo>
                <a:moveTo>
                  <a:pt x="184" y="318"/>
                </a:moveTo>
                <a:lnTo>
                  <a:pt x="184" y="260"/>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Shape 25">
            <a:extLst>
              <a:ext uri="{FF2B5EF4-FFF2-40B4-BE49-F238E27FC236}">
                <a16:creationId xmlns:a16="http://schemas.microsoft.com/office/drawing/2014/main" id="{287F3065-1BF8-DCD7-0513-4FF7539CD6B5}"/>
              </a:ext>
              <a:ext uri="{C183D7F6-B498-43B3-948B-1728B52AA6E4}">
                <adec:decorative xmlns:adec="http://schemas.microsoft.com/office/drawing/2017/decorative" val="1"/>
              </a:ext>
            </a:extLst>
          </p:cNvPr>
          <p:cNvSpPr>
            <a:spLocks/>
          </p:cNvSpPr>
          <p:nvPr/>
        </p:nvSpPr>
        <p:spPr bwMode="auto">
          <a:xfrm>
            <a:off x="938869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27" name="Rectangle: Rounded Corners 26">
            <a:extLst>
              <a:ext uri="{FF2B5EF4-FFF2-40B4-BE49-F238E27FC236}">
                <a16:creationId xmlns:a16="http://schemas.microsoft.com/office/drawing/2014/main" id="{CA30C369-6F5A-823A-2CFD-406F94F0F3F6}"/>
              </a:ext>
              <a:ext uri="{C183D7F6-B498-43B3-948B-1728B52AA6E4}">
                <adec:decorative xmlns:adec="http://schemas.microsoft.com/office/drawing/2017/decorative" val="1"/>
              </a:ext>
            </a:extLst>
          </p:cNvPr>
          <p:cNvSpPr>
            <a:spLocks/>
          </p:cNvSpPr>
          <p:nvPr/>
        </p:nvSpPr>
        <p:spPr bwMode="auto">
          <a:xfrm>
            <a:off x="8167088"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Empower IT to enhance business potential through performance, reliability, and safety provided by optimized cloud infrastructure control. </a:t>
            </a:r>
          </a:p>
        </p:txBody>
      </p:sp>
      <p:sp>
        <p:nvSpPr>
          <p:cNvPr id="4" name="Title 9">
            <a:extLst>
              <a:ext uri="{FF2B5EF4-FFF2-40B4-BE49-F238E27FC236}">
                <a16:creationId xmlns:a16="http://schemas.microsoft.com/office/drawing/2014/main" id="{5BC82BCD-3FB4-EC21-F9C0-F0C683AC0414}"/>
              </a:ext>
            </a:extLst>
          </p:cNvPr>
          <p:cNvSpPr>
            <a:spLocks noGrp="1"/>
          </p:cNvSpPr>
          <p:nvPr>
            <p:ph type="title"/>
          </p:nvPr>
        </p:nvSpPr>
        <p:spPr>
          <a:xfrm>
            <a:off x="588263" y="457200"/>
            <a:ext cx="11018520" cy="553998"/>
          </a:xfrm>
        </p:spPr>
        <p:txBody>
          <a:bodyPr/>
          <a:lstStyle/>
          <a:p>
            <a:r>
              <a:rPr lang="en-US"/>
              <a:t>Establish AI-ready business protection</a:t>
            </a:r>
          </a:p>
        </p:txBody>
      </p:sp>
      <p:sp>
        <p:nvSpPr>
          <p:cNvPr id="16" name="Lock" title="Icon of a padlock">
            <a:extLst>
              <a:ext uri="{FF2B5EF4-FFF2-40B4-BE49-F238E27FC236}">
                <a16:creationId xmlns:a16="http://schemas.microsoft.com/office/drawing/2014/main" id="{6EDFD208-8794-3D9C-4CB5-1B9425004015}"/>
              </a:ext>
            </a:extLst>
          </p:cNvPr>
          <p:cNvSpPr>
            <a:spLocks noChangeAspect="1" noEditPoints="1"/>
          </p:cNvSpPr>
          <p:nvPr/>
        </p:nvSpPr>
        <p:spPr bwMode="auto">
          <a:xfrm>
            <a:off x="5934027" y="1806343"/>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15" name="Rectangle 14">
            <a:extLst>
              <a:ext uri="{FF2B5EF4-FFF2-40B4-BE49-F238E27FC236}">
                <a16:creationId xmlns:a16="http://schemas.microsoft.com/office/drawing/2014/main" id="{86BF4383-FDAD-5E26-490C-4D2F91445509}"/>
              </a:ext>
            </a:extLst>
          </p:cNvPr>
          <p:cNvSpPr>
            <a:spLocks/>
          </p:cNvSpPr>
          <p:nvPr/>
        </p:nvSpPr>
        <p:spPr bwMode="auto">
          <a:xfrm>
            <a:off x="452558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AI-ready business protection</a:t>
            </a:r>
          </a:p>
        </p:txBody>
      </p:sp>
      <p:sp>
        <p:nvSpPr>
          <p:cNvPr id="19" name="Rectangle: Rounded Corners 18">
            <a:extLst>
              <a:ext uri="{FF2B5EF4-FFF2-40B4-BE49-F238E27FC236}">
                <a16:creationId xmlns:a16="http://schemas.microsoft.com/office/drawing/2014/main" id="{18488CB7-7C18-57E4-259A-2DFD04C2495B}"/>
              </a:ext>
            </a:extLst>
          </p:cNvPr>
          <p:cNvSpPr>
            <a:spLocks/>
          </p:cNvSpPr>
          <p:nvPr/>
        </p:nvSpPr>
        <p:spPr bwMode="auto">
          <a:xfrm>
            <a:off x="444404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Protect your organization and business data, ensuring employees have access to the tools, resources, and applications they need.</a:t>
            </a:r>
          </a:p>
        </p:txBody>
      </p:sp>
      <p:sp>
        <p:nvSpPr>
          <p:cNvPr id="2" name="Rectangle: Rounded Corners 1">
            <a:extLst>
              <a:ext uri="{FF2B5EF4-FFF2-40B4-BE49-F238E27FC236}">
                <a16:creationId xmlns:a16="http://schemas.microsoft.com/office/drawing/2014/main" id="{EFFE6069-4617-E998-8D90-50BE26D36D8E}"/>
              </a:ext>
              <a:ext uri="{C183D7F6-B498-43B3-948B-1728B52AA6E4}">
                <adec:decorative xmlns:adec="http://schemas.microsoft.com/office/drawing/2017/decorative" val="1"/>
              </a:ext>
            </a:extLst>
          </p:cNvPr>
          <p:cNvSpPr/>
          <p:nvPr/>
        </p:nvSpPr>
        <p:spPr bwMode="auto">
          <a:xfrm>
            <a:off x="585789" y="1436688"/>
            <a:ext cx="3571169" cy="4926012"/>
          </a:xfrm>
          <a:prstGeom prst="roundRect">
            <a:avLst>
              <a:gd name="adj" fmla="val 4064"/>
            </a:avLst>
          </a:prstGeom>
          <a:solidFill>
            <a:schemeClr val="bg2">
              <a:alpha val="80000"/>
            </a:schemeClr>
          </a:solidFill>
          <a:ln w="28575">
            <a:solidFill>
              <a:srgbClr val="E8E7E2"/>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3" name="Rectangle: Rounded Corners 2">
            <a:extLst>
              <a:ext uri="{FF2B5EF4-FFF2-40B4-BE49-F238E27FC236}">
                <a16:creationId xmlns:a16="http://schemas.microsoft.com/office/drawing/2014/main" id="{6512247F-D7E7-B045-1C36-C1FF42F32E23}"/>
              </a:ext>
              <a:ext uri="{C183D7F6-B498-43B3-948B-1728B52AA6E4}">
                <adec:decorative xmlns:adec="http://schemas.microsoft.com/office/drawing/2017/decorative" val="1"/>
              </a:ext>
            </a:extLst>
          </p:cNvPr>
          <p:cNvSpPr/>
          <p:nvPr/>
        </p:nvSpPr>
        <p:spPr bwMode="auto">
          <a:xfrm>
            <a:off x="8031870" y="1436688"/>
            <a:ext cx="3571169" cy="4926012"/>
          </a:xfrm>
          <a:prstGeom prst="roundRect">
            <a:avLst>
              <a:gd name="adj" fmla="val 4064"/>
            </a:avLst>
          </a:prstGeom>
          <a:solidFill>
            <a:schemeClr val="bg2">
              <a:alpha val="80000"/>
            </a:schemeClr>
          </a:solidFill>
          <a:ln w="28575">
            <a:solidFill>
              <a:srgbClr val="E8E7E2"/>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Tree>
    <p:extLst>
      <p:ext uri="{BB962C8B-B14F-4D97-AF65-F5344CB8AC3E}">
        <p14:creationId xmlns:p14="http://schemas.microsoft.com/office/powerpoint/2010/main" val="892460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animBg="1"/>
      <p:bldP spid="12" grpId="0" animBg="1"/>
      <p:bldP spid="13" grpId="0" animBg="1"/>
      <p:bldP spid="14" grpId="0" animBg="1"/>
      <p:bldP spid="18" grpId="0" animBg="1"/>
      <p:bldP spid="20" grpId="0" animBg="1"/>
      <p:bldP spid="22" grpId="0" animBg="1"/>
      <p:bldP spid="23" grpId="0"/>
      <p:bldP spid="25" grpId="0" animBg="1"/>
      <p:bldP spid="26" grpId="0" animBg="1"/>
      <p:bldP spid="27" grpId="0" animBg="1"/>
      <p:bldP spid="16" grpId="0" animBg="1"/>
      <p:bldP spid="15" grpId="0"/>
      <p:bldP spid="19" grpId="0" animBg="1"/>
      <p:bldP spid="2"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DED71-EB56-29C8-DABA-F44362E2D535}"/>
            </a:ext>
          </a:extLst>
        </p:cNvPr>
        <p:cNvGrpSpPr/>
        <p:nvPr/>
      </p:nvGrpSpPr>
      <p:grpSpPr>
        <a:xfrm>
          <a:off x="0" y="0"/>
          <a:ext cx="0" cy="0"/>
          <a:chOff x="0" y="0"/>
          <a:chExt cx="0" cy="0"/>
        </a:xfrm>
      </p:grpSpPr>
      <p:pic>
        <p:nvPicPr>
          <p:cNvPr id="153" name="Picture 152">
            <a:extLst>
              <a:ext uri="{FF2B5EF4-FFF2-40B4-BE49-F238E27FC236}">
                <a16:creationId xmlns:a16="http://schemas.microsoft.com/office/drawing/2014/main" id="{218B8DF4-C178-C6AF-F542-6EF4CF0330BB}"/>
              </a:ext>
              <a:ext uri="{C183D7F6-B498-43B3-948B-1728B52AA6E4}">
                <adec:decorative xmlns:adec="http://schemas.microsoft.com/office/drawing/2017/decorative" val="1"/>
              </a:ext>
            </a:extLst>
          </p:cNvPr>
          <p:cNvPicPr>
            <a:picLocks noChangeAspect="1"/>
          </p:cNvPicPr>
          <p:nvPr/>
        </p:nvPicPr>
        <p:blipFill>
          <a:blip r:embed="rId3"/>
          <a:srcRect r="61567" b="18923"/>
          <a:stretch/>
        </p:blipFill>
        <p:spPr>
          <a:xfrm flipH="1" flipV="1">
            <a:off x="10751643" y="4323363"/>
            <a:ext cx="1160720" cy="2194560"/>
          </a:xfrm>
          <a:prstGeom prst="rect">
            <a:avLst/>
          </a:prstGeom>
        </p:spPr>
      </p:pic>
      <p:sp>
        <p:nvSpPr>
          <p:cNvPr id="10" name="Title 9">
            <a:extLst>
              <a:ext uri="{FF2B5EF4-FFF2-40B4-BE49-F238E27FC236}">
                <a16:creationId xmlns:a16="http://schemas.microsoft.com/office/drawing/2014/main" id="{99E9E8EC-B19F-C9F7-3130-494EA1FAAEBE}"/>
              </a:ext>
            </a:extLst>
          </p:cNvPr>
          <p:cNvSpPr>
            <a:spLocks noGrp="1"/>
          </p:cNvSpPr>
          <p:nvPr>
            <p:ph type="title"/>
          </p:nvPr>
        </p:nvSpPr>
        <p:spPr>
          <a:xfrm>
            <a:off x="588263" y="457200"/>
            <a:ext cx="11018520" cy="553998"/>
          </a:xfrm>
        </p:spPr>
        <p:txBody>
          <a:bodyPr/>
          <a:lstStyle/>
          <a:p>
            <a:r>
              <a:rPr lang="en-US" dirty="0"/>
              <a:t>Security and data protection are crucial for AI readiness</a:t>
            </a:r>
          </a:p>
        </p:txBody>
      </p:sp>
      <p:sp>
        <p:nvSpPr>
          <p:cNvPr id="91" name="Rectangle: Rounded Corners 90">
            <a:extLst>
              <a:ext uri="{FF2B5EF4-FFF2-40B4-BE49-F238E27FC236}">
                <a16:creationId xmlns:a16="http://schemas.microsoft.com/office/drawing/2014/main" id="{736622CC-7D2C-9792-BED7-D4DAF06105EC}"/>
              </a:ext>
              <a:ext uri="{C183D7F6-B498-43B3-948B-1728B52AA6E4}">
                <adec:decorative xmlns:adec="http://schemas.microsoft.com/office/drawing/2017/decorative" val="1"/>
              </a:ext>
            </a:extLst>
          </p:cNvPr>
          <p:cNvSpPr>
            <a:spLocks/>
          </p:cNvSpPr>
          <p:nvPr/>
        </p:nvSpPr>
        <p:spPr bwMode="auto">
          <a:xfrm>
            <a:off x="4322063" y="1212230"/>
            <a:ext cx="3550920" cy="4937759"/>
          </a:xfrm>
          <a:prstGeom prst="roundRect">
            <a:avLst>
              <a:gd name="adj" fmla="val 350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sp>
        <p:nvSpPr>
          <p:cNvPr id="92" name="Rectangle: Rounded Corners 91">
            <a:extLst>
              <a:ext uri="{FF2B5EF4-FFF2-40B4-BE49-F238E27FC236}">
                <a16:creationId xmlns:a16="http://schemas.microsoft.com/office/drawing/2014/main" id="{0600421B-5016-3168-F681-AAB66E4102C2}"/>
              </a:ext>
              <a:ext uri="{C183D7F6-B498-43B3-948B-1728B52AA6E4}">
                <adec:decorative xmlns:adec="http://schemas.microsoft.com/office/drawing/2017/decorative" val="1"/>
              </a:ext>
            </a:extLst>
          </p:cNvPr>
          <p:cNvSpPr>
            <a:spLocks/>
          </p:cNvSpPr>
          <p:nvPr/>
        </p:nvSpPr>
        <p:spPr bwMode="auto">
          <a:xfrm>
            <a:off x="4506467" y="1395110"/>
            <a:ext cx="3182112" cy="4572000"/>
          </a:xfrm>
          <a:prstGeom prst="roundRect">
            <a:avLst>
              <a:gd name="adj" fmla="val 3000"/>
            </a:avLst>
          </a:prstGeom>
          <a:solidFill>
            <a:schemeClr val="bg1">
              <a:alpha val="85000"/>
            </a:schemeClr>
          </a:solidFill>
          <a:ln>
            <a:noFill/>
          </a:ln>
          <a:effectLst>
            <a:outerShdw blurRad="127000" dist="50800" dir="2700000" algn="tl" rotWithShape="0">
              <a:prstClr val="black">
                <a:alpha val="5000"/>
              </a:prstClr>
            </a:outerShdw>
          </a:effectLst>
        </p:spPr>
        <p:txBody>
          <a:bodyPr vert="horz" wrap="square" lIns="0" tIns="0" rIns="0" bIns="0" rtlCol="0">
            <a:noAutofit/>
          </a:bodyPr>
          <a:lstStyle/>
          <a:p>
            <a:pPr>
              <a:spcBef>
                <a:spcPts val="1000"/>
              </a:spcBef>
            </a:pPr>
            <a:endParaRPr lang="en-US" sz="3800" b="1" err="1">
              <a:solidFill>
                <a:schemeClr val="tx1"/>
              </a:solidFill>
            </a:endParaRPr>
          </a:p>
        </p:txBody>
      </p:sp>
      <p:sp>
        <p:nvSpPr>
          <p:cNvPr id="93" name="Free-form: Shape 109">
            <a:extLst>
              <a:ext uri="{FF2B5EF4-FFF2-40B4-BE49-F238E27FC236}">
                <a16:creationId xmlns:a16="http://schemas.microsoft.com/office/drawing/2014/main" id="{A2003816-43DC-ABF7-8ACD-A4B6C46518BC}"/>
              </a:ext>
              <a:ext uri="{C183D7F6-B498-43B3-948B-1728B52AA6E4}">
                <adec:decorative xmlns:adec="http://schemas.microsoft.com/office/drawing/2017/decorative" val="1"/>
              </a:ext>
            </a:extLst>
          </p:cNvPr>
          <p:cNvSpPr>
            <a:spLocks noChangeAspect="1"/>
          </p:cNvSpPr>
          <p:nvPr/>
        </p:nvSpPr>
        <p:spPr>
          <a:xfrm flipH="1">
            <a:off x="5594321" y="1577990"/>
            <a:ext cx="1006405" cy="100584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274320" tIns="182880" rIns="274320" bIns="182880" rtlCol="0" anchor="ctr">
            <a:noAutofit/>
          </a:bodyPr>
          <a:lstStyle/>
          <a:p>
            <a:pPr algn="ctr" defTabSz="914400">
              <a:spcBef>
                <a:spcPts val="1000"/>
              </a:spcBef>
            </a:pPr>
            <a:endParaRPr lang="en-US" sz="6000" b="1">
              <a:solidFill>
                <a:schemeClr val="tx1"/>
              </a:solidFill>
              <a:cs typeface="Segoe Sans Display Semibold" pitchFamily="2" charset="0"/>
            </a:endParaRPr>
          </a:p>
        </p:txBody>
      </p:sp>
      <p:cxnSp>
        <p:nvCxnSpPr>
          <p:cNvPr id="94" name="Straight Connector 93">
            <a:extLst>
              <a:ext uri="{FF2B5EF4-FFF2-40B4-BE49-F238E27FC236}">
                <a16:creationId xmlns:a16="http://schemas.microsoft.com/office/drawing/2014/main" id="{DFB5ABD5-D725-6C97-FE13-C2DFC561EE18}"/>
              </a:ext>
              <a:ext uri="{C183D7F6-B498-43B3-948B-1728B52AA6E4}">
                <adec:decorative xmlns:adec="http://schemas.microsoft.com/office/drawing/2017/decorative" val="1"/>
              </a:ext>
            </a:extLst>
          </p:cNvPr>
          <p:cNvCxnSpPr>
            <a:cxnSpLocks/>
          </p:cNvCxnSpPr>
          <p:nvPr/>
        </p:nvCxnSpPr>
        <p:spPr>
          <a:xfrm>
            <a:off x="4506467" y="3565143"/>
            <a:ext cx="3182112" cy="0"/>
          </a:xfrm>
          <a:prstGeom prst="line">
            <a:avLst/>
          </a:prstGeom>
          <a:ln w="254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5" name="Rocket" title="Icon of a rocket">
            <a:extLst>
              <a:ext uri="{FF2B5EF4-FFF2-40B4-BE49-F238E27FC236}">
                <a16:creationId xmlns:a16="http://schemas.microsoft.com/office/drawing/2014/main" id="{F0374F47-4C6F-C4CE-28FE-E55FDA3C0491}"/>
              </a:ext>
            </a:extLst>
          </p:cNvPr>
          <p:cNvSpPr>
            <a:spLocks noChangeAspect="1" noEditPoints="1"/>
          </p:cNvSpPr>
          <p:nvPr/>
        </p:nvSpPr>
        <p:spPr bwMode="auto">
          <a:xfrm>
            <a:off x="5871148" y="1858526"/>
            <a:ext cx="452750" cy="444768"/>
          </a:xfrm>
          <a:custGeom>
            <a:avLst/>
            <a:gdLst>
              <a:gd name="T0" fmla="*/ 352 w 352"/>
              <a:gd name="T1" fmla="*/ 3 h 346"/>
              <a:gd name="T2" fmla="*/ 305 w 352"/>
              <a:gd name="T3" fmla="*/ 142 h 346"/>
              <a:gd name="T4" fmla="*/ 118 w 352"/>
              <a:gd name="T5" fmla="*/ 326 h 346"/>
              <a:gd name="T6" fmla="*/ 50 w 352"/>
              <a:gd name="T7" fmla="*/ 346 h 346"/>
              <a:gd name="T8" fmla="*/ 0 w 352"/>
              <a:gd name="T9" fmla="*/ 295 h 346"/>
              <a:gd name="T10" fmla="*/ 30 w 352"/>
              <a:gd name="T11" fmla="*/ 227 h 346"/>
              <a:gd name="T12" fmla="*/ 203 w 352"/>
              <a:gd name="T13" fmla="*/ 54 h 346"/>
              <a:gd name="T14" fmla="*/ 352 w 352"/>
              <a:gd name="T15" fmla="*/ 3 h 346"/>
              <a:gd name="T16" fmla="*/ 203 w 352"/>
              <a:gd name="T17" fmla="*/ 55 h 346"/>
              <a:gd name="T18" fmla="*/ 301 w 352"/>
              <a:gd name="T19" fmla="*/ 146 h 346"/>
              <a:gd name="T20" fmla="*/ 144 w 352"/>
              <a:gd name="T21" fmla="*/ 113 h 346"/>
              <a:gd name="T22" fmla="*/ 0 w 352"/>
              <a:gd name="T23" fmla="*/ 113 h 346"/>
              <a:gd name="T24" fmla="*/ 0 w 352"/>
              <a:gd name="T25" fmla="*/ 197 h 346"/>
              <a:gd name="T26" fmla="*/ 30 w 352"/>
              <a:gd name="T27" fmla="*/ 227 h 346"/>
              <a:gd name="T28" fmla="*/ 30 w 352"/>
              <a:gd name="T29" fmla="*/ 227 h 346"/>
              <a:gd name="T30" fmla="*/ 120 w 352"/>
              <a:gd name="T31" fmla="*/ 324 h 346"/>
              <a:gd name="T32" fmla="*/ 141 w 352"/>
              <a:gd name="T33" fmla="*/ 346 h 346"/>
              <a:gd name="T34" fmla="*/ 232 w 352"/>
              <a:gd name="T35" fmla="*/ 346 h 346"/>
              <a:gd name="T36" fmla="*/ 232 w 352"/>
              <a:gd name="T37" fmla="*/ 214 h 346"/>
              <a:gd name="T38" fmla="*/ 176 w 352"/>
              <a:gd name="T39" fmla="*/ 159 h 346"/>
              <a:gd name="T40" fmla="*/ 194 w 352"/>
              <a:gd name="T41" fmla="*/ 177 h 346"/>
              <a:gd name="T42" fmla="*/ 211 w 352"/>
              <a:gd name="T43" fmla="*/ 159 h 346"/>
              <a:gd name="T44" fmla="*/ 194 w 352"/>
              <a:gd name="T45" fmla="*/ 141 h 346"/>
              <a:gd name="T46" fmla="*/ 176 w 352"/>
              <a:gd name="T47" fmla="*/ 1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2" h="346">
                <a:moveTo>
                  <a:pt x="352" y="3"/>
                </a:moveTo>
                <a:cubicBezTo>
                  <a:pt x="346" y="85"/>
                  <a:pt x="305" y="142"/>
                  <a:pt x="305" y="142"/>
                </a:cubicBezTo>
                <a:cubicBezTo>
                  <a:pt x="305" y="142"/>
                  <a:pt x="305" y="142"/>
                  <a:pt x="118" y="326"/>
                </a:cubicBezTo>
                <a:cubicBezTo>
                  <a:pt x="118" y="326"/>
                  <a:pt x="118" y="326"/>
                  <a:pt x="50" y="346"/>
                </a:cubicBezTo>
                <a:cubicBezTo>
                  <a:pt x="50" y="346"/>
                  <a:pt x="50" y="346"/>
                  <a:pt x="0" y="295"/>
                </a:cubicBezTo>
                <a:cubicBezTo>
                  <a:pt x="0" y="295"/>
                  <a:pt x="0" y="295"/>
                  <a:pt x="30" y="227"/>
                </a:cubicBezTo>
                <a:cubicBezTo>
                  <a:pt x="30" y="227"/>
                  <a:pt x="149" y="109"/>
                  <a:pt x="203" y="54"/>
                </a:cubicBezTo>
                <a:cubicBezTo>
                  <a:pt x="257" y="0"/>
                  <a:pt x="352" y="3"/>
                  <a:pt x="352" y="3"/>
                </a:cubicBezTo>
                <a:close/>
                <a:moveTo>
                  <a:pt x="203" y="55"/>
                </a:moveTo>
                <a:cubicBezTo>
                  <a:pt x="301" y="146"/>
                  <a:pt x="301" y="146"/>
                  <a:pt x="301" y="146"/>
                </a:cubicBezTo>
                <a:moveTo>
                  <a:pt x="144" y="113"/>
                </a:moveTo>
                <a:cubicBezTo>
                  <a:pt x="0" y="113"/>
                  <a:pt x="0" y="113"/>
                  <a:pt x="0" y="113"/>
                </a:cubicBezTo>
                <a:cubicBezTo>
                  <a:pt x="0" y="197"/>
                  <a:pt x="0" y="197"/>
                  <a:pt x="0" y="197"/>
                </a:cubicBezTo>
                <a:cubicBezTo>
                  <a:pt x="30" y="227"/>
                  <a:pt x="30" y="227"/>
                  <a:pt x="30" y="227"/>
                </a:cubicBezTo>
                <a:moveTo>
                  <a:pt x="30" y="227"/>
                </a:moveTo>
                <a:cubicBezTo>
                  <a:pt x="120" y="324"/>
                  <a:pt x="120" y="324"/>
                  <a:pt x="120" y="324"/>
                </a:cubicBezTo>
                <a:cubicBezTo>
                  <a:pt x="141" y="346"/>
                  <a:pt x="141" y="346"/>
                  <a:pt x="141" y="346"/>
                </a:cubicBezTo>
                <a:cubicBezTo>
                  <a:pt x="232" y="346"/>
                  <a:pt x="232" y="346"/>
                  <a:pt x="232" y="346"/>
                </a:cubicBezTo>
                <a:cubicBezTo>
                  <a:pt x="232" y="214"/>
                  <a:pt x="232" y="214"/>
                  <a:pt x="232" y="214"/>
                </a:cubicBezTo>
                <a:moveTo>
                  <a:pt x="176" y="159"/>
                </a:moveTo>
                <a:cubicBezTo>
                  <a:pt x="176" y="169"/>
                  <a:pt x="184" y="177"/>
                  <a:pt x="194" y="177"/>
                </a:cubicBezTo>
                <a:cubicBezTo>
                  <a:pt x="203" y="177"/>
                  <a:pt x="211" y="169"/>
                  <a:pt x="211" y="159"/>
                </a:cubicBezTo>
                <a:cubicBezTo>
                  <a:pt x="211" y="149"/>
                  <a:pt x="203" y="141"/>
                  <a:pt x="194" y="141"/>
                </a:cubicBezTo>
                <a:cubicBezTo>
                  <a:pt x="184" y="141"/>
                  <a:pt x="176" y="149"/>
                  <a:pt x="176" y="159"/>
                </a:cubicBezTo>
                <a:close/>
              </a:path>
            </a:pathLst>
          </a:custGeom>
          <a:noFill/>
          <a:ln w="127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96" name="TextBox 95">
            <a:extLst>
              <a:ext uri="{FF2B5EF4-FFF2-40B4-BE49-F238E27FC236}">
                <a16:creationId xmlns:a16="http://schemas.microsoft.com/office/drawing/2014/main" id="{9834DA3E-0427-1DED-3893-B8E0FBF1FCC1}"/>
              </a:ext>
            </a:extLst>
          </p:cNvPr>
          <p:cNvSpPr txBox="1"/>
          <p:nvPr/>
        </p:nvSpPr>
        <p:spPr>
          <a:xfrm>
            <a:off x="4689347" y="2766710"/>
            <a:ext cx="2816352" cy="615553"/>
          </a:xfrm>
          <a:prstGeom prst="rect">
            <a:avLst/>
          </a:prstGeom>
          <a:noFill/>
        </p:spPr>
        <p:txBody>
          <a:bodyPr wrap="square" lIns="0" tIns="0" rIns="0" bIns="0" anchor="t">
            <a:spAutoFit/>
          </a:bodyPr>
          <a:lstStyle/>
          <a:p>
            <a:pPr marL="0" marR="0" lvl="0" indent="0" algn="ctr" defTabSz="914400" rtl="0" eaLnBrk="1" fontAlgn="auto" latinLnBrk="0" hangingPunct="1">
              <a:spcBef>
                <a:spcPct val="0"/>
              </a:spcBef>
              <a:spcAft>
                <a:spcPts val="0"/>
              </a:spcAft>
              <a:buClrTx/>
              <a:buSzTx/>
              <a:buFontTx/>
              <a:buNone/>
              <a:tabLst/>
              <a:defRPr/>
            </a:pPr>
            <a:r>
              <a:rPr lang="en-US" sz="20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Shadow AI use is </a:t>
            </a:r>
            <a:br>
              <a:rPr lang="en-US" sz="20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0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skyrocketing</a:t>
            </a:r>
          </a:p>
        </p:txBody>
      </p:sp>
      <p:sp>
        <p:nvSpPr>
          <p:cNvPr id="97" name="TextBox 96">
            <a:extLst>
              <a:ext uri="{FF2B5EF4-FFF2-40B4-BE49-F238E27FC236}">
                <a16:creationId xmlns:a16="http://schemas.microsoft.com/office/drawing/2014/main" id="{F3258297-E718-FCF0-D6D9-EA7592E68CED}"/>
              </a:ext>
            </a:extLst>
          </p:cNvPr>
          <p:cNvSpPr txBox="1">
            <a:spLocks/>
          </p:cNvSpPr>
          <p:nvPr/>
        </p:nvSpPr>
        <p:spPr>
          <a:xfrm>
            <a:off x="4689347" y="3748023"/>
            <a:ext cx="2816352" cy="160043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lvl="0" algn="ctr">
              <a:defRPr/>
            </a:pPr>
            <a:r>
              <a:rPr lang="en-US" sz="3200" b="1">
                <a:solidFill>
                  <a:srgbClr val="000000"/>
                </a:solidFill>
                <a:ea typeface="+mj-ea"/>
              </a:rPr>
              <a:t>60% </a:t>
            </a:r>
            <a:r>
              <a:rPr lang="en-US" sz="1800">
                <a:solidFill>
                  <a:srgbClr val="000000"/>
                </a:solidFill>
                <a:ea typeface="+mj-ea"/>
              </a:rPr>
              <a:t>of organizations are concerned about the lack of visibility into unsanctioned use of generative AI applications.</a:t>
            </a:r>
          </a:p>
        </p:txBody>
      </p:sp>
      <p:sp>
        <p:nvSpPr>
          <p:cNvPr id="98" name="TextBox 97">
            <a:hlinkClick r:id="rId4"/>
            <a:extLst>
              <a:ext uri="{FF2B5EF4-FFF2-40B4-BE49-F238E27FC236}">
                <a16:creationId xmlns:a16="http://schemas.microsoft.com/office/drawing/2014/main" id="{4095DF77-78FC-693A-AA9C-4B2AAAEC07F0}"/>
              </a:ext>
            </a:extLst>
          </p:cNvPr>
          <p:cNvSpPr txBox="1">
            <a:spLocks/>
          </p:cNvSpPr>
          <p:nvPr/>
        </p:nvSpPr>
        <p:spPr>
          <a:xfrm>
            <a:off x="4322061" y="6307235"/>
            <a:ext cx="3550920" cy="138499"/>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a:t>
            </a:r>
            <a:r>
              <a:rPr lang="en-US">
                <a:solidFill>
                  <a:srgbClr val="0078D4"/>
                </a:solidFill>
                <a:hlinkClick r:id="rId5">
                  <a:extLst>
                    <a:ext uri="{A12FA001-AC4F-418D-AE19-62706E023703}">
                      <ahyp:hlinkClr xmlns:ahyp="http://schemas.microsoft.com/office/drawing/2018/hyperlinkcolor" val="tx"/>
                    </a:ext>
                  </a:extLst>
                </a:hlinkClick>
              </a:rPr>
              <a:t>Microsoft Security Whitepaper</a:t>
            </a:r>
            <a:endParaRPr lang="en-US">
              <a:solidFill>
                <a:srgbClr val="0078D4"/>
              </a:solidFill>
            </a:endParaRPr>
          </a:p>
        </p:txBody>
      </p:sp>
      <p:sp>
        <p:nvSpPr>
          <p:cNvPr id="116" name="Rectangle: Rounded Corners 115">
            <a:extLst>
              <a:ext uri="{FF2B5EF4-FFF2-40B4-BE49-F238E27FC236}">
                <a16:creationId xmlns:a16="http://schemas.microsoft.com/office/drawing/2014/main" id="{80BAA737-3D1D-B30C-4D14-06D1DE166C75}"/>
              </a:ext>
              <a:ext uri="{C183D7F6-B498-43B3-948B-1728B52AA6E4}">
                <adec:decorative xmlns:adec="http://schemas.microsoft.com/office/drawing/2017/decorative" val="1"/>
              </a:ext>
            </a:extLst>
          </p:cNvPr>
          <p:cNvSpPr>
            <a:spLocks/>
          </p:cNvSpPr>
          <p:nvPr/>
        </p:nvSpPr>
        <p:spPr bwMode="auto">
          <a:xfrm>
            <a:off x="8055863" y="1212230"/>
            <a:ext cx="3550920" cy="4937759"/>
          </a:xfrm>
          <a:prstGeom prst="roundRect">
            <a:avLst>
              <a:gd name="adj" fmla="val 350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sp>
        <p:nvSpPr>
          <p:cNvPr id="117" name="Rectangle: Rounded Corners 116">
            <a:extLst>
              <a:ext uri="{FF2B5EF4-FFF2-40B4-BE49-F238E27FC236}">
                <a16:creationId xmlns:a16="http://schemas.microsoft.com/office/drawing/2014/main" id="{3F1EABE3-0A47-1674-4C3B-3A40C801711B}"/>
              </a:ext>
              <a:ext uri="{C183D7F6-B498-43B3-948B-1728B52AA6E4}">
                <adec:decorative xmlns:adec="http://schemas.microsoft.com/office/drawing/2017/decorative" val="1"/>
              </a:ext>
            </a:extLst>
          </p:cNvPr>
          <p:cNvSpPr>
            <a:spLocks/>
          </p:cNvSpPr>
          <p:nvPr/>
        </p:nvSpPr>
        <p:spPr bwMode="auto">
          <a:xfrm>
            <a:off x="8240267" y="1395110"/>
            <a:ext cx="3182112" cy="4572000"/>
          </a:xfrm>
          <a:prstGeom prst="roundRect">
            <a:avLst>
              <a:gd name="adj" fmla="val 3000"/>
            </a:avLst>
          </a:prstGeom>
          <a:solidFill>
            <a:schemeClr val="bg1">
              <a:alpha val="85000"/>
            </a:schemeClr>
          </a:solidFill>
          <a:effectLst>
            <a:outerShdw blurRad="127000" dist="50800" dir="2700000" algn="tl" rotWithShape="0">
              <a:prstClr val="black">
                <a:alpha val="5000"/>
              </a:prstClr>
            </a:outerShdw>
          </a:effectLst>
        </p:spPr>
        <p:txBody>
          <a:bodyPr vert="horz" wrap="square" lIns="0" tIns="0" rIns="0" bIns="0" rtlCol="0">
            <a:noAutofit/>
          </a:bodyPr>
          <a:lstStyle/>
          <a:p>
            <a:pPr>
              <a:spcBef>
                <a:spcPts val="1000"/>
              </a:spcBef>
            </a:pPr>
            <a:endParaRPr lang="en-US" sz="3800" b="1" err="1">
              <a:solidFill>
                <a:schemeClr val="tx1"/>
              </a:solidFill>
            </a:endParaRPr>
          </a:p>
        </p:txBody>
      </p:sp>
      <p:sp>
        <p:nvSpPr>
          <p:cNvPr id="118" name="Free-form: Shape 109">
            <a:extLst>
              <a:ext uri="{FF2B5EF4-FFF2-40B4-BE49-F238E27FC236}">
                <a16:creationId xmlns:a16="http://schemas.microsoft.com/office/drawing/2014/main" id="{9FE69C62-7C09-FE1F-3147-F5F72F8735C4}"/>
              </a:ext>
              <a:ext uri="{C183D7F6-B498-43B3-948B-1728B52AA6E4}">
                <adec:decorative xmlns:adec="http://schemas.microsoft.com/office/drawing/2017/decorative" val="1"/>
              </a:ext>
            </a:extLst>
          </p:cNvPr>
          <p:cNvSpPr>
            <a:spLocks noChangeAspect="1"/>
          </p:cNvSpPr>
          <p:nvPr/>
        </p:nvSpPr>
        <p:spPr>
          <a:xfrm flipH="1">
            <a:off x="9328121" y="1577990"/>
            <a:ext cx="1006405" cy="100584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274320" tIns="182880" rIns="274320" bIns="182880" rtlCol="0" anchor="ctr">
            <a:noAutofit/>
          </a:bodyPr>
          <a:lstStyle/>
          <a:p>
            <a:pPr algn="ctr" defTabSz="914400">
              <a:spcBef>
                <a:spcPts val="1000"/>
              </a:spcBef>
            </a:pPr>
            <a:endParaRPr lang="en-US" sz="6000" b="1">
              <a:solidFill>
                <a:schemeClr val="tx1"/>
              </a:solidFill>
              <a:cs typeface="Segoe Sans Display Semibold" pitchFamily="2" charset="0"/>
            </a:endParaRPr>
          </a:p>
        </p:txBody>
      </p:sp>
      <p:sp>
        <p:nvSpPr>
          <p:cNvPr id="123" name="binary" title="Icon of binary code, ones and zeros">
            <a:extLst>
              <a:ext uri="{FF2B5EF4-FFF2-40B4-BE49-F238E27FC236}">
                <a16:creationId xmlns:a16="http://schemas.microsoft.com/office/drawing/2014/main" id="{CBC737D0-ACF4-2422-A62F-6801D888ED72}"/>
              </a:ext>
            </a:extLst>
          </p:cNvPr>
          <p:cNvSpPr>
            <a:spLocks noChangeAspect="1" noEditPoints="1"/>
          </p:cNvSpPr>
          <p:nvPr/>
        </p:nvSpPr>
        <p:spPr bwMode="auto">
          <a:xfrm>
            <a:off x="9626708" y="1904226"/>
            <a:ext cx="409230" cy="353369"/>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27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134" name="Rectangle: Rounded Corners 133">
            <a:extLst>
              <a:ext uri="{FF2B5EF4-FFF2-40B4-BE49-F238E27FC236}">
                <a16:creationId xmlns:a16="http://schemas.microsoft.com/office/drawing/2014/main" id="{506FD584-0044-F61E-7411-2778CF179BD9}"/>
              </a:ext>
              <a:ext uri="{C183D7F6-B498-43B3-948B-1728B52AA6E4}">
                <adec:decorative xmlns:adec="http://schemas.microsoft.com/office/drawing/2017/decorative" val="1"/>
              </a:ext>
            </a:extLst>
          </p:cNvPr>
          <p:cNvSpPr>
            <a:spLocks/>
          </p:cNvSpPr>
          <p:nvPr/>
        </p:nvSpPr>
        <p:spPr bwMode="auto">
          <a:xfrm>
            <a:off x="561813" y="1212230"/>
            <a:ext cx="3550920" cy="4937759"/>
          </a:xfrm>
          <a:prstGeom prst="roundRect">
            <a:avLst>
              <a:gd name="adj" fmla="val 350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sp>
        <p:nvSpPr>
          <p:cNvPr id="135" name="Rectangle: Rounded Corners 134">
            <a:extLst>
              <a:ext uri="{FF2B5EF4-FFF2-40B4-BE49-F238E27FC236}">
                <a16:creationId xmlns:a16="http://schemas.microsoft.com/office/drawing/2014/main" id="{2E5DFA4D-E02D-D5FB-4B5F-8F593DF32A5E}"/>
              </a:ext>
              <a:ext uri="{C183D7F6-B498-43B3-948B-1728B52AA6E4}">
                <adec:decorative xmlns:adec="http://schemas.microsoft.com/office/drawing/2017/decorative" val="1"/>
              </a:ext>
            </a:extLst>
          </p:cNvPr>
          <p:cNvSpPr>
            <a:spLocks/>
          </p:cNvSpPr>
          <p:nvPr/>
        </p:nvSpPr>
        <p:spPr bwMode="auto">
          <a:xfrm>
            <a:off x="746216" y="1395110"/>
            <a:ext cx="3182112" cy="4572000"/>
          </a:xfrm>
          <a:prstGeom prst="roundRect">
            <a:avLst>
              <a:gd name="adj" fmla="val 3000"/>
            </a:avLst>
          </a:prstGeom>
          <a:solidFill>
            <a:schemeClr val="bg1">
              <a:alpha val="85000"/>
            </a:schemeClr>
          </a:solidFill>
          <a:ln>
            <a:noFill/>
          </a:ln>
          <a:effectLst>
            <a:outerShdw blurRad="127000" dist="50800" dir="2700000" algn="tl" rotWithShape="0">
              <a:prstClr val="black">
                <a:alpha val="5000"/>
              </a:prstClr>
            </a:outerShdw>
          </a:effectLst>
        </p:spPr>
        <p:txBody>
          <a:bodyPr vert="horz" wrap="square" lIns="0" tIns="0" rIns="0" bIns="0" rtlCol="0">
            <a:noAutofit/>
          </a:bodyPr>
          <a:lstStyle/>
          <a:p>
            <a:pPr>
              <a:spcBef>
                <a:spcPts val="1000"/>
              </a:spcBef>
            </a:pPr>
            <a:endParaRPr lang="en-US" sz="3800" b="1" err="1">
              <a:solidFill>
                <a:schemeClr val="tx1"/>
              </a:solidFill>
            </a:endParaRPr>
          </a:p>
        </p:txBody>
      </p:sp>
      <p:cxnSp>
        <p:nvCxnSpPr>
          <p:cNvPr id="142" name="Straight Connector 141">
            <a:extLst>
              <a:ext uri="{FF2B5EF4-FFF2-40B4-BE49-F238E27FC236}">
                <a16:creationId xmlns:a16="http://schemas.microsoft.com/office/drawing/2014/main" id="{08D30A81-98F9-C70D-214B-487BC136E109}"/>
              </a:ext>
              <a:ext uri="{C183D7F6-B498-43B3-948B-1728B52AA6E4}">
                <adec:decorative xmlns:adec="http://schemas.microsoft.com/office/drawing/2017/decorative" val="1"/>
              </a:ext>
            </a:extLst>
          </p:cNvPr>
          <p:cNvCxnSpPr>
            <a:cxnSpLocks/>
          </p:cNvCxnSpPr>
          <p:nvPr/>
        </p:nvCxnSpPr>
        <p:spPr>
          <a:xfrm>
            <a:off x="8240267" y="3565143"/>
            <a:ext cx="3182112" cy="0"/>
          </a:xfrm>
          <a:prstGeom prst="line">
            <a:avLst/>
          </a:prstGeom>
          <a:ln w="254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53D45C71-4FC1-931C-47A1-9E4E41A8C503}"/>
              </a:ext>
            </a:extLst>
          </p:cNvPr>
          <p:cNvSpPr txBox="1"/>
          <p:nvPr/>
        </p:nvSpPr>
        <p:spPr>
          <a:xfrm>
            <a:off x="8423147" y="2766710"/>
            <a:ext cx="2816352" cy="615553"/>
          </a:xfrm>
          <a:prstGeom prst="rect">
            <a:avLst/>
          </a:prstGeom>
          <a:noFill/>
        </p:spPr>
        <p:txBody>
          <a:bodyPr wrap="square" lIns="0" tIns="0" rIns="0" bIns="0" anchor="t">
            <a:spAutoFit/>
          </a:bodyPr>
          <a:lstStyle/>
          <a:p>
            <a:pPr marL="0" marR="0" lvl="0" indent="0" algn="ctr" defTabSz="914400" rtl="0" eaLnBrk="1" fontAlgn="auto" latinLnBrk="0" hangingPunct="1">
              <a:spcBef>
                <a:spcPct val="0"/>
              </a:spcBef>
              <a:spcAft>
                <a:spcPts val="0"/>
              </a:spcAft>
              <a:buClrTx/>
              <a:buSzTx/>
              <a:buFontTx/>
              <a:buNone/>
              <a:tabLst/>
              <a:defRPr/>
            </a:pPr>
            <a:r>
              <a:rPr lang="en-US" sz="20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Knowledge of data use and protection is critical</a:t>
            </a:r>
          </a:p>
        </p:txBody>
      </p:sp>
      <p:sp>
        <p:nvSpPr>
          <p:cNvPr id="144" name="TextBox 143">
            <a:extLst>
              <a:ext uri="{FF2B5EF4-FFF2-40B4-BE49-F238E27FC236}">
                <a16:creationId xmlns:a16="http://schemas.microsoft.com/office/drawing/2014/main" id="{C823466C-5914-3208-7443-A0B3FE4DB17F}"/>
              </a:ext>
            </a:extLst>
          </p:cNvPr>
          <p:cNvSpPr txBox="1">
            <a:spLocks/>
          </p:cNvSpPr>
          <p:nvPr/>
        </p:nvSpPr>
        <p:spPr>
          <a:xfrm>
            <a:off x="8423147" y="3748023"/>
            <a:ext cx="2816352" cy="160043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lvl="0" algn="ctr">
              <a:defRPr/>
            </a:pPr>
            <a:r>
              <a:rPr lang="en-US" sz="3200" b="1">
                <a:solidFill>
                  <a:srgbClr val="000000"/>
                </a:solidFill>
                <a:ea typeface="+mj-ea"/>
              </a:rPr>
              <a:t>84%</a:t>
            </a:r>
            <a:r>
              <a:rPr lang="en-US" sz="1800">
                <a:solidFill>
                  <a:srgbClr val="000000"/>
                </a:solidFill>
                <a:ea typeface="+mj-ea"/>
              </a:rPr>
              <a:t> of organizations want to feel more confident about managing and discovering data input into AI apps and tools.</a:t>
            </a:r>
          </a:p>
        </p:txBody>
      </p:sp>
      <p:sp>
        <p:nvSpPr>
          <p:cNvPr id="145" name="TextBox 144">
            <a:hlinkClick r:id="rId4"/>
            <a:extLst>
              <a:ext uri="{FF2B5EF4-FFF2-40B4-BE49-F238E27FC236}">
                <a16:creationId xmlns:a16="http://schemas.microsoft.com/office/drawing/2014/main" id="{5CB37AC6-66AC-3A40-CF0F-97E851B98C21}"/>
              </a:ext>
            </a:extLst>
          </p:cNvPr>
          <p:cNvSpPr txBox="1">
            <a:spLocks/>
          </p:cNvSpPr>
          <p:nvPr/>
        </p:nvSpPr>
        <p:spPr>
          <a:xfrm>
            <a:off x="8055863" y="6307235"/>
            <a:ext cx="3550920" cy="138499"/>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a:t>
            </a:r>
            <a:r>
              <a:rPr lang="en-US">
                <a:solidFill>
                  <a:srgbClr val="0078D4"/>
                </a:solidFill>
                <a:hlinkClick r:id="rId6">
                  <a:extLst>
                    <a:ext uri="{A12FA001-AC4F-418D-AE19-62706E023703}">
                      <ahyp:hlinkClr xmlns:ahyp="http://schemas.microsoft.com/office/drawing/2018/hyperlinkcolor" val="tx"/>
                    </a:ext>
                  </a:extLst>
                </a:hlinkClick>
              </a:rPr>
              <a:t>Microsoft Data Security Index Blog</a:t>
            </a:r>
            <a:endParaRPr lang="en-US">
              <a:solidFill>
                <a:srgbClr val="0078D4"/>
              </a:solidFill>
            </a:endParaRPr>
          </a:p>
        </p:txBody>
      </p:sp>
      <p:sp>
        <p:nvSpPr>
          <p:cNvPr id="151" name="Free-form: Shape 109">
            <a:extLst>
              <a:ext uri="{FF2B5EF4-FFF2-40B4-BE49-F238E27FC236}">
                <a16:creationId xmlns:a16="http://schemas.microsoft.com/office/drawing/2014/main" id="{DB811DC3-2826-EC49-031D-61C0BFB44FFF}"/>
              </a:ext>
              <a:ext uri="{C183D7F6-B498-43B3-948B-1728B52AA6E4}">
                <adec:decorative xmlns:adec="http://schemas.microsoft.com/office/drawing/2017/decorative" val="1"/>
              </a:ext>
            </a:extLst>
          </p:cNvPr>
          <p:cNvSpPr>
            <a:spLocks noChangeAspect="1"/>
          </p:cNvSpPr>
          <p:nvPr/>
        </p:nvSpPr>
        <p:spPr>
          <a:xfrm flipH="1">
            <a:off x="1834071" y="1577990"/>
            <a:ext cx="1006405" cy="100584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274320" tIns="182880" rIns="274320" bIns="182880" rtlCol="0" anchor="ctr">
            <a:noAutofit/>
          </a:bodyPr>
          <a:lstStyle/>
          <a:p>
            <a:pPr algn="ctr" defTabSz="914400">
              <a:spcBef>
                <a:spcPts val="1000"/>
              </a:spcBef>
            </a:pPr>
            <a:endParaRPr lang="en-US" sz="6000" b="1">
              <a:solidFill>
                <a:schemeClr val="tx1"/>
              </a:solidFill>
              <a:cs typeface="Segoe Sans Display Semibold" pitchFamily="2" charset="0"/>
            </a:endParaRPr>
          </a:p>
        </p:txBody>
      </p:sp>
      <p:sp>
        <p:nvSpPr>
          <p:cNvPr id="152" name="Trackers_EADF" title="Icon of a clipboard with a checklist on it">
            <a:extLst>
              <a:ext uri="{FF2B5EF4-FFF2-40B4-BE49-F238E27FC236}">
                <a16:creationId xmlns:a16="http://schemas.microsoft.com/office/drawing/2014/main" id="{479C7B41-96F3-7E0D-91F6-100DDB36D82E}"/>
              </a:ext>
            </a:extLst>
          </p:cNvPr>
          <p:cNvSpPr>
            <a:spLocks noChangeAspect="1" noEditPoints="1"/>
          </p:cNvSpPr>
          <p:nvPr/>
        </p:nvSpPr>
        <p:spPr bwMode="auto">
          <a:xfrm>
            <a:off x="2187098" y="1876140"/>
            <a:ext cx="300350" cy="409540"/>
          </a:xfrm>
          <a:custGeom>
            <a:avLst/>
            <a:gdLst>
              <a:gd name="T0" fmla="*/ 1000 w 2750"/>
              <a:gd name="T1" fmla="*/ 375 h 3750"/>
              <a:gd name="T2" fmla="*/ 1375 w 2750"/>
              <a:gd name="T3" fmla="*/ 0 h 3750"/>
              <a:gd name="T4" fmla="*/ 1750 w 2750"/>
              <a:gd name="T5" fmla="*/ 375 h 3750"/>
              <a:gd name="T6" fmla="*/ 1750 w 2750"/>
              <a:gd name="T7" fmla="*/ 500 h 3750"/>
              <a:gd name="T8" fmla="*/ 2250 w 2750"/>
              <a:gd name="T9" fmla="*/ 500 h 3750"/>
              <a:gd name="T10" fmla="*/ 2250 w 2750"/>
              <a:gd name="T11" fmla="*/ 1000 h 3750"/>
              <a:gd name="T12" fmla="*/ 500 w 2750"/>
              <a:gd name="T13" fmla="*/ 1000 h 3750"/>
              <a:gd name="T14" fmla="*/ 500 w 2750"/>
              <a:gd name="T15" fmla="*/ 500 h 3750"/>
              <a:gd name="T16" fmla="*/ 1000 w 2750"/>
              <a:gd name="T17" fmla="*/ 500 h 3750"/>
              <a:gd name="T18" fmla="*/ 1000 w 2750"/>
              <a:gd name="T19" fmla="*/ 375 h 3750"/>
              <a:gd name="T20" fmla="*/ 500 w 2750"/>
              <a:gd name="T21" fmla="*/ 500 h 3750"/>
              <a:gd name="T22" fmla="*/ 0 w 2750"/>
              <a:gd name="T23" fmla="*/ 500 h 3750"/>
              <a:gd name="T24" fmla="*/ 0 w 2750"/>
              <a:gd name="T25" fmla="*/ 3750 h 3750"/>
              <a:gd name="T26" fmla="*/ 2750 w 2750"/>
              <a:gd name="T27" fmla="*/ 3750 h 3750"/>
              <a:gd name="T28" fmla="*/ 2750 w 2750"/>
              <a:gd name="T29" fmla="*/ 500 h 3750"/>
              <a:gd name="T30" fmla="*/ 2250 w 2750"/>
              <a:gd name="T31" fmla="*/ 500 h 3750"/>
              <a:gd name="T32" fmla="*/ 2375 w 2750"/>
              <a:gd name="T33" fmla="*/ 1750 h 3750"/>
              <a:gd name="T34" fmla="*/ 1375 w 2750"/>
              <a:gd name="T35" fmla="*/ 1750 h 3750"/>
              <a:gd name="T36" fmla="*/ 2375 w 2750"/>
              <a:gd name="T37" fmla="*/ 2500 h 3750"/>
              <a:gd name="T38" fmla="*/ 1375 w 2750"/>
              <a:gd name="T39" fmla="*/ 2500 h 3750"/>
              <a:gd name="T40" fmla="*/ 2375 w 2750"/>
              <a:gd name="T41" fmla="*/ 3250 h 3750"/>
              <a:gd name="T42" fmla="*/ 1375 w 2750"/>
              <a:gd name="T43" fmla="*/ 3250 h 3750"/>
              <a:gd name="T44" fmla="*/ 500 w 2750"/>
              <a:gd name="T45" fmla="*/ 1500 h 3750"/>
              <a:gd name="T46" fmla="*/ 750 w 2750"/>
              <a:gd name="T47" fmla="*/ 1750 h 3750"/>
              <a:gd name="T48" fmla="*/ 1125 w 2750"/>
              <a:gd name="T49" fmla="*/ 1375 h 3750"/>
              <a:gd name="T50" fmla="*/ 500 w 2750"/>
              <a:gd name="T51" fmla="*/ 2250 h 3750"/>
              <a:gd name="T52" fmla="*/ 750 w 2750"/>
              <a:gd name="T53" fmla="*/ 2500 h 3750"/>
              <a:gd name="T54" fmla="*/ 1125 w 2750"/>
              <a:gd name="T55" fmla="*/ 2125 h 3750"/>
              <a:gd name="T56" fmla="*/ 500 w 2750"/>
              <a:gd name="T57" fmla="*/ 3000 h 3750"/>
              <a:gd name="T58" fmla="*/ 750 w 2750"/>
              <a:gd name="T59" fmla="*/ 3250 h 3750"/>
              <a:gd name="T60" fmla="*/ 1125 w 2750"/>
              <a:gd name="T61" fmla="*/ 2875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50" h="3750">
                <a:moveTo>
                  <a:pt x="1000" y="375"/>
                </a:moveTo>
                <a:cubicBezTo>
                  <a:pt x="1000" y="168"/>
                  <a:pt x="1168" y="0"/>
                  <a:pt x="1375" y="0"/>
                </a:cubicBezTo>
                <a:cubicBezTo>
                  <a:pt x="1582" y="0"/>
                  <a:pt x="1750" y="168"/>
                  <a:pt x="1750" y="375"/>
                </a:cubicBezTo>
                <a:cubicBezTo>
                  <a:pt x="1750" y="500"/>
                  <a:pt x="1750" y="500"/>
                  <a:pt x="1750" y="500"/>
                </a:cubicBezTo>
                <a:cubicBezTo>
                  <a:pt x="2250" y="500"/>
                  <a:pt x="2250" y="500"/>
                  <a:pt x="2250" y="500"/>
                </a:cubicBezTo>
                <a:cubicBezTo>
                  <a:pt x="2250" y="1000"/>
                  <a:pt x="2250" y="1000"/>
                  <a:pt x="2250" y="1000"/>
                </a:cubicBezTo>
                <a:cubicBezTo>
                  <a:pt x="500" y="1000"/>
                  <a:pt x="500" y="1000"/>
                  <a:pt x="500" y="1000"/>
                </a:cubicBezTo>
                <a:cubicBezTo>
                  <a:pt x="500" y="500"/>
                  <a:pt x="500" y="500"/>
                  <a:pt x="500" y="500"/>
                </a:cubicBezTo>
                <a:cubicBezTo>
                  <a:pt x="1000" y="500"/>
                  <a:pt x="1000" y="500"/>
                  <a:pt x="1000" y="500"/>
                </a:cubicBezTo>
                <a:lnTo>
                  <a:pt x="1000" y="375"/>
                </a:lnTo>
                <a:close/>
                <a:moveTo>
                  <a:pt x="500" y="500"/>
                </a:moveTo>
                <a:cubicBezTo>
                  <a:pt x="0" y="500"/>
                  <a:pt x="0" y="500"/>
                  <a:pt x="0" y="500"/>
                </a:cubicBezTo>
                <a:cubicBezTo>
                  <a:pt x="0" y="3750"/>
                  <a:pt x="0" y="3750"/>
                  <a:pt x="0" y="3750"/>
                </a:cubicBezTo>
                <a:cubicBezTo>
                  <a:pt x="2750" y="3750"/>
                  <a:pt x="2750" y="3750"/>
                  <a:pt x="2750" y="3750"/>
                </a:cubicBezTo>
                <a:cubicBezTo>
                  <a:pt x="2750" y="500"/>
                  <a:pt x="2750" y="500"/>
                  <a:pt x="2750" y="500"/>
                </a:cubicBezTo>
                <a:cubicBezTo>
                  <a:pt x="2250" y="500"/>
                  <a:pt x="2250" y="500"/>
                  <a:pt x="2250" y="500"/>
                </a:cubicBezTo>
                <a:moveTo>
                  <a:pt x="2375" y="1750"/>
                </a:moveTo>
                <a:cubicBezTo>
                  <a:pt x="1375" y="1750"/>
                  <a:pt x="1375" y="1750"/>
                  <a:pt x="1375" y="1750"/>
                </a:cubicBezTo>
                <a:moveTo>
                  <a:pt x="2375" y="2500"/>
                </a:moveTo>
                <a:cubicBezTo>
                  <a:pt x="1375" y="2500"/>
                  <a:pt x="1375" y="2500"/>
                  <a:pt x="1375" y="2500"/>
                </a:cubicBezTo>
                <a:moveTo>
                  <a:pt x="2375" y="3250"/>
                </a:moveTo>
                <a:cubicBezTo>
                  <a:pt x="1375" y="3250"/>
                  <a:pt x="1375" y="3250"/>
                  <a:pt x="1375" y="3250"/>
                </a:cubicBezTo>
                <a:moveTo>
                  <a:pt x="500" y="1500"/>
                </a:moveTo>
                <a:cubicBezTo>
                  <a:pt x="750" y="1750"/>
                  <a:pt x="750" y="1750"/>
                  <a:pt x="750" y="1750"/>
                </a:cubicBezTo>
                <a:cubicBezTo>
                  <a:pt x="1125" y="1375"/>
                  <a:pt x="1125" y="1375"/>
                  <a:pt x="1125" y="1375"/>
                </a:cubicBezTo>
                <a:moveTo>
                  <a:pt x="500" y="2250"/>
                </a:moveTo>
                <a:cubicBezTo>
                  <a:pt x="750" y="2500"/>
                  <a:pt x="750" y="2500"/>
                  <a:pt x="750" y="2500"/>
                </a:cubicBezTo>
                <a:cubicBezTo>
                  <a:pt x="1125" y="2125"/>
                  <a:pt x="1125" y="2125"/>
                  <a:pt x="1125" y="2125"/>
                </a:cubicBezTo>
                <a:moveTo>
                  <a:pt x="500" y="3000"/>
                </a:moveTo>
                <a:cubicBezTo>
                  <a:pt x="750" y="3250"/>
                  <a:pt x="750" y="3250"/>
                  <a:pt x="750" y="3250"/>
                </a:cubicBezTo>
                <a:cubicBezTo>
                  <a:pt x="1125" y="2875"/>
                  <a:pt x="1125" y="2875"/>
                  <a:pt x="1125" y="2875"/>
                </a:cubicBezTo>
              </a:path>
            </a:pathLst>
          </a:custGeom>
          <a:noFill/>
          <a:ln w="1270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cxnSp>
        <p:nvCxnSpPr>
          <p:cNvPr id="154" name="Straight Connector 153">
            <a:extLst>
              <a:ext uri="{FF2B5EF4-FFF2-40B4-BE49-F238E27FC236}">
                <a16:creationId xmlns:a16="http://schemas.microsoft.com/office/drawing/2014/main" id="{92A8D8D9-F52F-500F-6DDC-BCC10BC70232}"/>
              </a:ext>
              <a:ext uri="{C183D7F6-B498-43B3-948B-1728B52AA6E4}">
                <adec:decorative xmlns:adec="http://schemas.microsoft.com/office/drawing/2017/decorative" val="1"/>
              </a:ext>
            </a:extLst>
          </p:cNvPr>
          <p:cNvCxnSpPr>
            <a:cxnSpLocks/>
          </p:cNvCxnSpPr>
          <p:nvPr/>
        </p:nvCxnSpPr>
        <p:spPr>
          <a:xfrm>
            <a:off x="746216" y="3565143"/>
            <a:ext cx="3182112" cy="0"/>
          </a:xfrm>
          <a:prstGeom prst="line">
            <a:avLst/>
          </a:prstGeom>
          <a:ln w="254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5" name="TextBox 154">
            <a:extLst>
              <a:ext uri="{FF2B5EF4-FFF2-40B4-BE49-F238E27FC236}">
                <a16:creationId xmlns:a16="http://schemas.microsoft.com/office/drawing/2014/main" id="{0A8232D1-0D2F-2F01-3D07-9633AB9DA34B}"/>
              </a:ext>
            </a:extLst>
          </p:cNvPr>
          <p:cNvSpPr txBox="1"/>
          <p:nvPr/>
        </p:nvSpPr>
        <p:spPr>
          <a:xfrm>
            <a:off x="929097" y="2766710"/>
            <a:ext cx="2816352" cy="615553"/>
          </a:xfrm>
          <a:prstGeom prst="rect">
            <a:avLst/>
          </a:prstGeom>
          <a:noFill/>
        </p:spPr>
        <p:txBody>
          <a:bodyPr wrap="square" lIns="0" tIns="0" rIns="0" bIns="0" anchor="t">
            <a:spAutoFit/>
          </a:bodyPr>
          <a:lstStyle/>
          <a:p>
            <a:pPr marL="0" marR="0" lvl="0" indent="0" algn="ctr" defTabSz="914400" rtl="0" eaLnBrk="1" fontAlgn="auto" latinLnBrk="0" hangingPunct="1">
              <a:spcBef>
                <a:spcPct val="0"/>
              </a:spcBef>
              <a:spcAft>
                <a:spcPts val="0"/>
              </a:spcAft>
              <a:buClrTx/>
              <a:buSzTx/>
              <a:buFontTx/>
              <a:buNone/>
              <a:tabLst/>
              <a:defRPr/>
            </a:pPr>
            <a:r>
              <a:rPr lang="en-US" sz="20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Basic security hygiene is instrumental</a:t>
            </a:r>
          </a:p>
        </p:txBody>
      </p:sp>
      <p:sp>
        <p:nvSpPr>
          <p:cNvPr id="157" name="TextBox 156">
            <a:hlinkClick r:id="rId4"/>
            <a:extLst>
              <a:ext uri="{FF2B5EF4-FFF2-40B4-BE49-F238E27FC236}">
                <a16:creationId xmlns:a16="http://schemas.microsoft.com/office/drawing/2014/main" id="{81F30508-FB88-AB81-88D2-1A15ABD5313C}"/>
              </a:ext>
              <a:ext uri="{C183D7F6-B498-43B3-948B-1728B52AA6E4}">
                <adec:decorative xmlns:adec="http://schemas.microsoft.com/office/drawing/2017/decorative" val="0"/>
              </a:ext>
            </a:extLst>
          </p:cNvPr>
          <p:cNvSpPr txBox="1">
            <a:spLocks/>
          </p:cNvSpPr>
          <p:nvPr/>
        </p:nvSpPr>
        <p:spPr>
          <a:xfrm>
            <a:off x="561813" y="6307235"/>
            <a:ext cx="3550920" cy="138499"/>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a:t>
            </a:r>
            <a:r>
              <a:rPr lang="en-US">
                <a:hlinkClick r:id="rId7"/>
              </a:rPr>
              <a:t>Microsoft Digital Defense Report 2023</a:t>
            </a:r>
            <a:endParaRPr lang="en-US">
              <a:solidFill>
                <a:srgbClr val="0078D4"/>
              </a:solidFill>
            </a:endParaRPr>
          </a:p>
        </p:txBody>
      </p:sp>
      <p:sp>
        <p:nvSpPr>
          <p:cNvPr id="6" name="TextBox 5">
            <a:extLst>
              <a:ext uri="{FF2B5EF4-FFF2-40B4-BE49-F238E27FC236}">
                <a16:creationId xmlns:a16="http://schemas.microsoft.com/office/drawing/2014/main" id="{F6506D56-EA59-9D98-F3DB-19DF5EC7F864}"/>
              </a:ext>
            </a:extLst>
          </p:cNvPr>
          <p:cNvSpPr txBox="1">
            <a:spLocks/>
          </p:cNvSpPr>
          <p:nvPr/>
        </p:nvSpPr>
        <p:spPr>
          <a:xfrm>
            <a:off x="859640" y="3746655"/>
            <a:ext cx="2816352" cy="160043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lvl="0" algn="ctr">
              <a:defRPr/>
            </a:pPr>
            <a:r>
              <a:rPr lang="en-US" sz="3200" b="1">
                <a:solidFill>
                  <a:srgbClr val="000000"/>
                </a:solidFill>
                <a:ea typeface="+mj-ea"/>
              </a:rPr>
              <a:t>99%</a:t>
            </a:r>
            <a:r>
              <a:rPr lang="en-US" sz="1800">
                <a:solidFill>
                  <a:srgbClr val="000000"/>
                </a:solidFill>
                <a:ea typeface="+mj-ea"/>
              </a:rPr>
              <a:t> of cyberattacks can be protected against with basic security hygiene like requiring multifactor authentication.</a:t>
            </a:r>
          </a:p>
        </p:txBody>
      </p:sp>
    </p:spTree>
    <p:extLst>
      <p:ext uri="{BB962C8B-B14F-4D97-AF65-F5344CB8AC3E}">
        <p14:creationId xmlns:p14="http://schemas.microsoft.com/office/powerpoint/2010/main" val="11134803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par>
                                <p:cTn id="8" presetID="42" presetClass="path" presetSubtype="0" decel="100000" fill="hold" grpId="1" nodeType="withEffect">
                                  <p:stCondLst>
                                    <p:cond delay="200"/>
                                  </p:stCondLst>
                                  <p:childTnLst>
                                    <p:animMotion origin="layout" path="M 2.29167E-6 0.03889 L 2.29167E-6 -3.33333E-6 " pathEditMode="relative" rAng="0" ptsTypes="AA">
                                      <p:cBhvr>
                                        <p:cTn id="9" dur="750" fill="hold"/>
                                        <p:tgtEl>
                                          <p:spTgt spid="91"/>
                                        </p:tgtEl>
                                        <p:attrNameLst>
                                          <p:attrName>ppt_x</p:attrName>
                                          <p:attrName>ppt_y</p:attrName>
                                        </p:attrNameLst>
                                      </p:cBhvr>
                                      <p:rCtr x="0" y="-1944"/>
                                    </p:animMotion>
                                  </p:childTnLst>
                                </p:cTn>
                              </p:par>
                              <p:par>
                                <p:cTn id="10" presetID="10" presetClass="entr" presetSubtype="0" fill="hold" grpId="0" nodeType="withEffect">
                                  <p:stCondLst>
                                    <p:cond delay="20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500"/>
                                        <p:tgtEl>
                                          <p:spTgt spid="92"/>
                                        </p:tgtEl>
                                      </p:cBhvr>
                                    </p:animEffect>
                                  </p:childTnLst>
                                </p:cTn>
                              </p:par>
                              <p:par>
                                <p:cTn id="13" presetID="42" presetClass="path" presetSubtype="0" decel="100000" fill="hold" grpId="1" nodeType="withEffect">
                                  <p:stCondLst>
                                    <p:cond delay="200"/>
                                  </p:stCondLst>
                                  <p:childTnLst>
                                    <p:animMotion origin="layout" path="M 2.29167E-6 0.03889 L 2.29167E-6 -3.33333E-6 " pathEditMode="relative" rAng="0" ptsTypes="AA">
                                      <p:cBhvr>
                                        <p:cTn id="14" dur="750" fill="hold"/>
                                        <p:tgtEl>
                                          <p:spTgt spid="92"/>
                                        </p:tgtEl>
                                        <p:attrNameLst>
                                          <p:attrName>ppt_x</p:attrName>
                                          <p:attrName>ppt_y</p:attrName>
                                        </p:attrNameLst>
                                      </p:cBhvr>
                                      <p:rCtr x="0" y="-1944"/>
                                    </p:animMotion>
                                  </p:childTnLst>
                                </p:cTn>
                              </p:par>
                              <p:par>
                                <p:cTn id="15" presetID="10" presetClass="entr" presetSubtype="0" fill="hold" grpId="0" nodeType="withEffect">
                                  <p:stCondLst>
                                    <p:cond delay="2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42" presetClass="path" presetSubtype="0" decel="100000" fill="hold" grpId="1" nodeType="withEffect">
                                  <p:stCondLst>
                                    <p:cond delay="200"/>
                                  </p:stCondLst>
                                  <p:childTnLst>
                                    <p:animMotion origin="layout" path="M 2.29167E-6 0.03889 L 2.29167E-6 -3.33333E-6 " pathEditMode="relative" rAng="0" ptsTypes="AA">
                                      <p:cBhvr>
                                        <p:cTn id="19" dur="750" fill="hold"/>
                                        <p:tgtEl>
                                          <p:spTgt spid="93"/>
                                        </p:tgtEl>
                                        <p:attrNameLst>
                                          <p:attrName>ppt_x</p:attrName>
                                          <p:attrName>ppt_y</p:attrName>
                                        </p:attrNameLst>
                                      </p:cBhvr>
                                      <p:rCtr x="0" y="-1944"/>
                                    </p:animMotion>
                                  </p:childTnLst>
                                </p:cTn>
                              </p:par>
                              <p:par>
                                <p:cTn id="20" presetID="10" presetClass="entr" presetSubtype="0" fill="hold" grpId="0" nodeType="withEffect">
                                  <p:stCondLst>
                                    <p:cond delay="20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500"/>
                                        <p:tgtEl>
                                          <p:spTgt spid="95"/>
                                        </p:tgtEl>
                                      </p:cBhvr>
                                    </p:animEffect>
                                  </p:childTnLst>
                                </p:cTn>
                              </p:par>
                              <p:par>
                                <p:cTn id="23" presetID="42" presetClass="path" presetSubtype="0" decel="100000" fill="hold" grpId="1" nodeType="withEffect">
                                  <p:stCondLst>
                                    <p:cond delay="200"/>
                                  </p:stCondLst>
                                  <p:childTnLst>
                                    <p:animMotion origin="layout" path="M 2.29167E-6 0.03889 L 2.29167E-6 -3.33333E-6 " pathEditMode="relative" rAng="0" ptsTypes="AA">
                                      <p:cBhvr>
                                        <p:cTn id="24" dur="750" fill="hold"/>
                                        <p:tgtEl>
                                          <p:spTgt spid="95"/>
                                        </p:tgtEl>
                                        <p:attrNameLst>
                                          <p:attrName>ppt_x</p:attrName>
                                          <p:attrName>ppt_y</p:attrName>
                                        </p:attrNameLst>
                                      </p:cBhvr>
                                      <p:rCtr x="0" y="-1944"/>
                                    </p:animMotion>
                                  </p:childTnLst>
                                </p:cTn>
                              </p:par>
                              <p:par>
                                <p:cTn id="25" presetID="10" presetClass="entr" presetSubtype="0" fill="hold" grpId="0" nodeType="withEffect">
                                  <p:stCondLst>
                                    <p:cond delay="20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500"/>
                                        <p:tgtEl>
                                          <p:spTgt spid="96"/>
                                        </p:tgtEl>
                                      </p:cBhvr>
                                    </p:animEffect>
                                  </p:childTnLst>
                                </p:cTn>
                              </p:par>
                              <p:par>
                                <p:cTn id="28" presetID="42" presetClass="path" presetSubtype="0" decel="100000" fill="hold" grpId="1" nodeType="withEffect">
                                  <p:stCondLst>
                                    <p:cond delay="200"/>
                                  </p:stCondLst>
                                  <p:childTnLst>
                                    <p:animMotion origin="layout" path="M 2.29167E-6 0.03889 L 2.29167E-6 -3.33333E-6 " pathEditMode="relative" rAng="0" ptsTypes="AA">
                                      <p:cBhvr>
                                        <p:cTn id="29" dur="750" fill="hold"/>
                                        <p:tgtEl>
                                          <p:spTgt spid="96"/>
                                        </p:tgtEl>
                                        <p:attrNameLst>
                                          <p:attrName>ppt_x</p:attrName>
                                          <p:attrName>ppt_y</p:attrName>
                                        </p:attrNameLst>
                                      </p:cBhvr>
                                      <p:rCtr x="0" y="-1944"/>
                                    </p:animMotion>
                                  </p:childTnLst>
                                </p:cTn>
                              </p:par>
                              <p:par>
                                <p:cTn id="30" presetID="10" presetClass="entr" presetSubtype="0" fill="hold" nodeType="withEffect">
                                  <p:stCondLst>
                                    <p:cond delay="20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42" presetClass="path" presetSubtype="0" decel="100000" fill="hold" nodeType="withEffect">
                                  <p:stCondLst>
                                    <p:cond delay="200"/>
                                  </p:stCondLst>
                                  <p:childTnLst>
                                    <p:animMotion origin="layout" path="M 2.29167E-6 0.03889 L 2.29167E-6 -3.33333E-6 " pathEditMode="relative" rAng="0" ptsTypes="AA">
                                      <p:cBhvr>
                                        <p:cTn id="34" dur="750" fill="hold"/>
                                        <p:tgtEl>
                                          <p:spTgt spid="94"/>
                                        </p:tgtEl>
                                        <p:attrNameLst>
                                          <p:attrName>ppt_x</p:attrName>
                                          <p:attrName>ppt_y</p:attrName>
                                        </p:attrNameLst>
                                      </p:cBhvr>
                                      <p:rCtr x="0" y="-1944"/>
                                    </p:animMotion>
                                  </p:childTnLst>
                                </p:cTn>
                              </p:par>
                              <p:par>
                                <p:cTn id="35" presetID="10" presetClass="entr" presetSubtype="0" fill="hold" grpId="0" nodeType="withEffect">
                                  <p:stCondLst>
                                    <p:cond delay="20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500"/>
                                        <p:tgtEl>
                                          <p:spTgt spid="97"/>
                                        </p:tgtEl>
                                      </p:cBhvr>
                                    </p:animEffect>
                                  </p:childTnLst>
                                </p:cTn>
                              </p:par>
                              <p:par>
                                <p:cTn id="38" presetID="42" presetClass="path" presetSubtype="0" decel="100000" fill="hold" grpId="1" nodeType="withEffect">
                                  <p:stCondLst>
                                    <p:cond delay="200"/>
                                  </p:stCondLst>
                                  <p:childTnLst>
                                    <p:animMotion origin="layout" path="M 2.29167E-6 0.03889 L 2.29167E-6 -3.33333E-6 " pathEditMode="relative" rAng="0" ptsTypes="AA">
                                      <p:cBhvr>
                                        <p:cTn id="39" dur="750" fill="hold"/>
                                        <p:tgtEl>
                                          <p:spTgt spid="97"/>
                                        </p:tgtEl>
                                        <p:attrNameLst>
                                          <p:attrName>ppt_x</p:attrName>
                                          <p:attrName>ppt_y</p:attrName>
                                        </p:attrNameLst>
                                      </p:cBhvr>
                                      <p:rCtr x="0" y="-1944"/>
                                    </p:animMotion>
                                  </p:childTnLst>
                                </p:cTn>
                              </p:par>
                              <p:par>
                                <p:cTn id="40" presetID="10" presetClass="entr" presetSubtype="0" fill="hold" grpId="0" nodeType="withEffect">
                                  <p:stCondLst>
                                    <p:cond delay="20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childTnLst>
                                </p:cTn>
                              </p:par>
                              <p:par>
                                <p:cTn id="43" presetID="42" presetClass="path" presetSubtype="0" decel="100000" fill="hold" grpId="1" nodeType="withEffect">
                                  <p:stCondLst>
                                    <p:cond delay="200"/>
                                  </p:stCondLst>
                                  <p:childTnLst>
                                    <p:animMotion origin="layout" path="M 2.29167E-6 0.03889 L 2.29167E-6 -3.33333E-6 " pathEditMode="relative" rAng="0" ptsTypes="AA">
                                      <p:cBhvr>
                                        <p:cTn id="44" dur="750" fill="hold"/>
                                        <p:tgtEl>
                                          <p:spTgt spid="98"/>
                                        </p:tgtEl>
                                        <p:attrNameLst>
                                          <p:attrName>ppt_x</p:attrName>
                                          <p:attrName>ppt_y</p:attrName>
                                        </p:attrNameLst>
                                      </p:cBhvr>
                                      <p:rCtr x="0" y="-1944"/>
                                    </p:animMotion>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fade">
                                      <p:cBhvr>
                                        <p:cTn id="49" dur="500"/>
                                        <p:tgtEl>
                                          <p:spTgt spid="118"/>
                                        </p:tgtEl>
                                      </p:cBhvr>
                                    </p:animEffect>
                                  </p:childTnLst>
                                </p:cTn>
                              </p:par>
                              <p:par>
                                <p:cTn id="50" presetID="42" presetClass="path" presetSubtype="0" decel="100000" fill="hold" grpId="1" nodeType="withEffect">
                                  <p:stCondLst>
                                    <p:cond delay="300"/>
                                  </p:stCondLst>
                                  <p:childTnLst>
                                    <p:animMotion origin="layout" path="M -2.08333E-7 0.03889 L -2.08333E-7 -3.7037E-7 " pathEditMode="relative" rAng="0" ptsTypes="AA">
                                      <p:cBhvr>
                                        <p:cTn id="51" dur="750" fill="hold"/>
                                        <p:tgtEl>
                                          <p:spTgt spid="118"/>
                                        </p:tgtEl>
                                        <p:attrNameLst>
                                          <p:attrName>ppt_x</p:attrName>
                                          <p:attrName>ppt_y</p:attrName>
                                        </p:attrNameLst>
                                      </p:cBhvr>
                                      <p:rCtr x="0" y="-1944"/>
                                    </p:animMotion>
                                  </p:childTnLst>
                                </p:cTn>
                              </p:par>
                              <p:par>
                                <p:cTn id="52" presetID="10" presetClass="entr" presetSubtype="0" fill="hold" grpId="0" nodeType="withEffect">
                                  <p:stCondLst>
                                    <p:cond delay="300"/>
                                  </p:stCondLst>
                                  <p:childTnLst>
                                    <p:set>
                                      <p:cBhvr>
                                        <p:cTn id="53" dur="1" fill="hold">
                                          <p:stCondLst>
                                            <p:cond delay="0"/>
                                          </p:stCondLst>
                                        </p:cTn>
                                        <p:tgtEl>
                                          <p:spTgt spid="117"/>
                                        </p:tgtEl>
                                        <p:attrNameLst>
                                          <p:attrName>style.visibility</p:attrName>
                                        </p:attrNameLst>
                                      </p:cBhvr>
                                      <p:to>
                                        <p:strVal val="visible"/>
                                      </p:to>
                                    </p:set>
                                    <p:animEffect transition="in" filter="fade">
                                      <p:cBhvr>
                                        <p:cTn id="54" dur="500"/>
                                        <p:tgtEl>
                                          <p:spTgt spid="117"/>
                                        </p:tgtEl>
                                      </p:cBhvr>
                                    </p:animEffect>
                                  </p:childTnLst>
                                </p:cTn>
                              </p:par>
                              <p:par>
                                <p:cTn id="55" presetID="42" presetClass="path" presetSubtype="0" decel="100000" fill="hold" grpId="1" nodeType="withEffect">
                                  <p:stCondLst>
                                    <p:cond delay="300"/>
                                  </p:stCondLst>
                                  <p:childTnLst>
                                    <p:animMotion origin="layout" path="M 3.95833E-6 0.03889 L 3.95833E-6 -3.33333E-6 " pathEditMode="relative" rAng="0" ptsTypes="AA">
                                      <p:cBhvr>
                                        <p:cTn id="56" dur="750" fill="hold"/>
                                        <p:tgtEl>
                                          <p:spTgt spid="117"/>
                                        </p:tgtEl>
                                        <p:attrNameLst>
                                          <p:attrName>ppt_x</p:attrName>
                                          <p:attrName>ppt_y</p:attrName>
                                        </p:attrNameLst>
                                      </p:cBhvr>
                                      <p:rCtr x="0" y="-1944"/>
                                    </p:animMotion>
                                  </p:childTnLst>
                                </p:cTn>
                              </p:par>
                              <p:par>
                                <p:cTn id="57" presetID="10" presetClass="entr" presetSubtype="0" fill="hold" grpId="0" nodeType="withEffect">
                                  <p:stCondLst>
                                    <p:cond delay="300"/>
                                  </p:stCondLst>
                                  <p:childTnLst>
                                    <p:set>
                                      <p:cBhvr>
                                        <p:cTn id="58" dur="1" fill="hold">
                                          <p:stCondLst>
                                            <p:cond delay="0"/>
                                          </p:stCondLst>
                                        </p:cTn>
                                        <p:tgtEl>
                                          <p:spTgt spid="116"/>
                                        </p:tgtEl>
                                        <p:attrNameLst>
                                          <p:attrName>style.visibility</p:attrName>
                                        </p:attrNameLst>
                                      </p:cBhvr>
                                      <p:to>
                                        <p:strVal val="visible"/>
                                      </p:to>
                                    </p:set>
                                    <p:animEffect transition="in" filter="fade">
                                      <p:cBhvr>
                                        <p:cTn id="59" dur="500"/>
                                        <p:tgtEl>
                                          <p:spTgt spid="116"/>
                                        </p:tgtEl>
                                      </p:cBhvr>
                                    </p:animEffect>
                                  </p:childTnLst>
                                </p:cTn>
                              </p:par>
                              <p:par>
                                <p:cTn id="60" presetID="42" presetClass="path" presetSubtype="0" decel="100000" fill="hold" grpId="1" nodeType="withEffect">
                                  <p:stCondLst>
                                    <p:cond delay="300"/>
                                  </p:stCondLst>
                                  <p:childTnLst>
                                    <p:animMotion origin="layout" path="M 3.95833E-6 0.03889 L 3.95833E-6 -3.33333E-6 " pathEditMode="relative" rAng="0" ptsTypes="AA">
                                      <p:cBhvr>
                                        <p:cTn id="61" dur="750" fill="hold"/>
                                        <p:tgtEl>
                                          <p:spTgt spid="116"/>
                                        </p:tgtEl>
                                        <p:attrNameLst>
                                          <p:attrName>ppt_x</p:attrName>
                                          <p:attrName>ppt_y</p:attrName>
                                        </p:attrNameLst>
                                      </p:cBhvr>
                                      <p:rCtr x="0" y="-1944"/>
                                    </p:animMotion>
                                  </p:childTnLst>
                                </p:cTn>
                              </p:par>
                              <p:par>
                                <p:cTn id="62" presetID="10" presetClass="entr" presetSubtype="0" fill="hold" grpId="0" nodeType="withEffect">
                                  <p:stCondLst>
                                    <p:cond delay="300"/>
                                  </p:stCondLst>
                                  <p:childTnLst>
                                    <p:set>
                                      <p:cBhvr>
                                        <p:cTn id="63" dur="1" fill="hold">
                                          <p:stCondLst>
                                            <p:cond delay="0"/>
                                          </p:stCondLst>
                                        </p:cTn>
                                        <p:tgtEl>
                                          <p:spTgt spid="123"/>
                                        </p:tgtEl>
                                        <p:attrNameLst>
                                          <p:attrName>style.visibility</p:attrName>
                                        </p:attrNameLst>
                                      </p:cBhvr>
                                      <p:to>
                                        <p:strVal val="visible"/>
                                      </p:to>
                                    </p:set>
                                    <p:animEffect transition="in" filter="fade">
                                      <p:cBhvr>
                                        <p:cTn id="64" dur="500"/>
                                        <p:tgtEl>
                                          <p:spTgt spid="123"/>
                                        </p:tgtEl>
                                      </p:cBhvr>
                                    </p:animEffect>
                                  </p:childTnLst>
                                </p:cTn>
                              </p:par>
                              <p:par>
                                <p:cTn id="65" presetID="42" presetClass="path" presetSubtype="0" decel="100000" fill="hold" grpId="1" nodeType="withEffect">
                                  <p:stCondLst>
                                    <p:cond delay="300"/>
                                  </p:stCondLst>
                                  <p:childTnLst>
                                    <p:animMotion origin="layout" path="M -2.08333E-7 0.03889 L -2.08333E-7 -3.7037E-7 " pathEditMode="relative" rAng="0" ptsTypes="AA">
                                      <p:cBhvr>
                                        <p:cTn id="66" dur="750" fill="hold"/>
                                        <p:tgtEl>
                                          <p:spTgt spid="123"/>
                                        </p:tgtEl>
                                        <p:attrNameLst>
                                          <p:attrName>ppt_x</p:attrName>
                                          <p:attrName>ppt_y</p:attrName>
                                        </p:attrNameLst>
                                      </p:cBhvr>
                                      <p:rCtr x="0" y="-1944"/>
                                    </p:animMotion>
                                  </p:childTnLst>
                                </p:cTn>
                              </p:par>
                              <p:par>
                                <p:cTn id="67" presetID="10" presetClass="entr" presetSubtype="0" fill="hold" grpId="0" nodeType="withEffect">
                                  <p:stCondLst>
                                    <p:cond delay="300"/>
                                  </p:stCondLst>
                                  <p:childTnLst>
                                    <p:set>
                                      <p:cBhvr>
                                        <p:cTn id="68" dur="1" fill="hold">
                                          <p:stCondLst>
                                            <p:cond delay="0"/>
                                          </p:stCondLst>
                                        </p:cTn>
                                        <p:tgtEl>
                                          <p:spTgt spid="143"/>
                                        </p:tgtEl>
                                        <p:attrNameLst>
                                          <p:attrName>style.visibility</p:attrName>
                                        </p:attrNameLst>
                                      </p:cBhvr>
                                      <p:to>
                                        <p:strVal val="visible"/>
                                      </p:to>
                                    </p:set>
                                    <p:animEffect transition="in" filter="fade">
                                      <p:cBhvr>
                                        <p:cTn id="69" dur="500"/>
                                        <p:tgtEl>
                                          <p:spTgt spid="143"/>
                                        </p:tgtEl>
                                      </p:cBhvr>
                                    </p:animEffect>
                                  </p:childTnLst>
                                </p:cTn>
                              </p:par>
                              <p:par>
                                <p:cTn id="70" presetID="42" presetClass="path" presetSubtype="0" decel="100000" fill="hold" grpId="1" nodeType="withEffect">
                                  <p:stCondLst>
                                    <p:cond delay="300"/>
                                  </p:stCondLst>
                                  <p:childTnLst>
                                    <p:animMotion origin="layout" path="M 3.95833E-6 0.03889 L 3.95833E-6 -3.33333E-6 " pathEditMode="relative" rAng="0" ptsTypes="AA">
                                      <p:cBhvr>
                                        <p:cTn id="71" dur="750" fill="hold"/>
                                        <p:tgtEl>
                                          <p:spTgt spid="143"/>
                                        </p:tgtEl>
                                        <p:attrNameLst>
                                          <p:attrName>ppt_x</p:attrName>
                                          <p:attrName>ppt_y</p:attrName>
                                        </p:attrNameLst>
                                      </p:cBhvr>
                                      <p:rCtr x="0" y="-1944"/>
                                    </p:animMotion>
                                  </p:childTnLst>
                                </p:cTn>
                              </p:par>
                              <p:par>
                                <p:cTn id="72" presetID="10" presetClass="entr" presetSubtype="0" fill="hold" grpId="0" nodeType="withEffect">
                                  <p:stCondLst>
                                    <p:cond delay="300"/>
                                  </p:stCondLst>
                                  <p:childTnLst>
                                    <p:set>
                                      <p:cBhvr>
                                        <p:cTn id="73" dur="1" fill="hold">
                                          <p:stCondLst>
                                            <p:cond delay="0"/>
                                          </p:stCondLst>
                                        </p:cTn>
                                        <p:tgtEl>
                                          <p:spTgt spid="144"/>
                                        </p:tgtEl>
                                        <p:attrNameLst>
                                          <p:attrName>style.visibility</p:attrName>
                                        </p:attrNameLst>
                                      </p:cBhvr>
                                      <p:to>
                                        <p:strVal val="visible"/>
                                      </p:to>
                                    </p:set>
                                    <p:animEffect transition="in" filter="fade">
                                      <p:cBhvr>
                                        <p:cTn id="74" dur="500"/>
                                        <p:tgtEl>
                                          <p:spTgt spid="144"/>
                                        </p:tgtEl>
                                      </p:cBhvr>
                                    </p:animEffect>
                                  </p:childTnLst>
                                </p:cTn>
                              </p:par>
                              <p:par>
                                <p:cTn id="75" presetID="42" presetClass="path" presetSubtype="0" decel="100000" fill="hold" grpId="1" nodeType="withEffect">
                                  <p:stCondLst>
                                    <p:cond delay="300"/>
                                  </p:stCondLst>
                                  <p:childTnLst>
                                    <p:animMotion origin="layout" path="M 3.95833E-6 0.03889 L 3.95833E-6 -3.33333E-6 " pathEditMode="relative" rAng="0" ptsTypes="AA">
                                      <p:cBhvr>
                                        <p:cTn id="76" dur="750" fill="hold"/>
                                        <p:tgtEl>
                                          <p:spTgt spid="144"/>
                                        </p:tgtEl>
                                        <p:attrNameLst>
                                          <p:attrName>ppt_x</p:attrName>
                                          <p:attrName>ppt_y</p:attrName>
                                        </p:attrNameLst>
                                      </p:cBhvr>
                                      <p:rCtr x="0" y="-1944"/>
                                    </p:animMotion>
                                  </p:childTnLst>
                                </p:cTn>
                              </p:par>
                              <p:par>
                                <p:cTn id="77" presetID="10" presetClass="entr" presetSubtype="0" fill="hold" grpId="0" nodeType="withEffect">
                                  <p:stCondLst>
                                    <p:cond delay="30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childTnLst>
                                </p:cTn>
                              </p:par>
                              <p:par>
                                <p:cTn id="80" presetID="42" presetClass="path" presetSubtype="0" decel="100000" fill="hold" grpId="1" nodeType="withEffect">
                                  <p:stCondLst>
                                    <p:cond delay="300"/>
                                  </p:stCondLst>
                                  <p:childTnLst>
                                    <p:animMotion origin="layout" path="M 3.75E-6 0.03889 L 3.75E-6 -1.11111E-6 " pathEditMode="relative" rAng="0" ptsTypes="AA">
                                      <p:cBhvr>
                                        <p:cTn id="81" dur="750" fill="hold"/>
                                        <p:tgtEl>
                                          <p:spTgt spid="145"/>
                                        </p:tgtEl>
                                        <p:attrNameLst>
                                          <p:attrName>ppt_x</p:attrName>
                                          <p:attrName>ppt_y</p:attrName>
                                        </p:attrNameLst>
                                      </p:cBhvr>
                                      <p:rCtr x="0" y="-1944"/>
                                    </p:animMotion>
                                  </p:childTnLst>
                                </p:cTn>
                              </p:par>
                              <p:par>
                                <p:cTn id="82" presetID="10" presetClass="entr" presetSubtype="0" fill="hold" nodeType="withEffect">
                                  <p:stCondLst>
                                    <p:cond delay="30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500"/>
                                        <p:tgtEl>
                                          <p:spTgt spid="142"/>
                                        </p:tgtEl>
                                      </p:cBhvr>
                                    </p:animEffect>
                                  </p:childTnLst>
                                </p:cTn>
                              </p:par>
                              <p:par>
                                <p:cTn id="85" presetID="42" presetClass="path" presetSubtype="0" decel="100000" fill="hold" nodeType="withEffect">
                                  <p:stCondLst>
                                    <p:cond delay="300"/>
                                  </p:stCondLst>
                                  <p:childTnLst>
                                    <p:animMotion origin="layout" path="M 3.95833E-6 0.03889 L 3.95833E-6 -3.33333E-6 " pathEditMode="relative" rAng="0" ptsTypes="AA">
                                      <p:cBhvr>
                                        <p:cTn id="86" dur="750" fill="hold"/>
                                        <p:tgtEl>
                                          <p:spTgt spid="142"/>
                                        </p:tgtEl>
                                        <p:attrNameLst>
                                          <p:attrName>ppt_x</p:attrName>
                                          <p:attrName>ppt_y</p:attrName>
                                        </p:attrNameLst>
                                      </p:cBhvr>
                                      <p:rCtr x="0" y="-1944"/>
                                    </p:animMotion>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35"/>
                                        </p:tgtEl>
                                        <p:attrNameLst>
                                          <p:attrName>style.visibility</p:attrName>
                                        </p:attrNameLst>
                                      </p:cBhvr>
                                      <p:to>
                                        <p:strVal val="visible"/>
                                      </p:to>
                                    </p:set>
                                    <p:animEffect transition="in" filter="fade">
                                      <p:cBhvr>
                                        <p:cTn id="91" dur="500"/>
                                        <p:tgtEl>
                                          <p:spTgt spid="135"/>
                                        </p:tgtEl>
                                      </p:cBhvr>
                                    </p:animEffect>
                                  </p:childTnLst>
                                </p:cTn>
                              </p:par>
                              <p:par>
                                <p:cTn id="92" presetID="42" presetClass="path" presetSubtype="0" decel="100000" fill="hold" grpId="1" nodeType="withEffect">
                                  <p:stCondLst>
                                    <p:cond delay="300"/>
                                  </p:stCondLst>
                                  <p:childTnLst>
                                    <p:animMotion origin="layout" path="M 3.95833E-6 0.03889 L 3.95833E-6 -3.33333E-6 " pathEditMode="relative" rAng="0" ptsTypes="AA">
                                      <p:cBhvr>
                                        <p:cTn id="93" dur="750" fill="hold"/>
                                        <p:tgtEl>
                                          <p:spTgt spid="135"/>
                                        </p:tgtEl>
                                        <p:attrNameLst>
                                          <p:attrName>ppt_x</p:attrName>
                                          <p:attrName>ppt_y</p:attrName>
                                        </p:attrNameLst>
                                      </p:cBhvr>
                                      <p:rCtr x="0" y="-1944"/>
                                    </p:animMotion>
                                  </p:childTnLst>
                                </p:cTn>
                              </p:par>
                              <p:par>
                                <p:cTn id="94" presetID="10" presetClass="entr" presetSubtype="0" fill="hold" grpId="0" nodeType="withEffect">
                                  <p:stCondLst>
                                    <p:cond delay="300"/>
                                  </p:stCondLst>
                                  <p:childTnLst>
                                    <p:set>
                                      <p:cBhvr>
                                        <p:cTn id="95" dur="1" fill="hold">
                                          <p:stCondLst>
                                            <p:cond delay="0"/>
                                          </p:stCondLst>
                                        </p:cTn>
                                        <p:tgtEl>
                                          <p:spTgt spid="134"/>
                                        </p:tgtEl>
                                        <p:attrNameLst>
                                          <p:attrName>style.visibility</p:attrName>
                                        </p:attrNameLst>
                                      </p:cBhvr>
                                      <p:to>
                                        <p:strVal val="visible"/>
                                      </p:to>
                                    </p:set>
                                    <p:animEffect transition="in" filter="fade">
                                      <p:cBhvr>
                                        <p:cTn id="96" dur="500"/>
                                        <p:tgtEl>
                                          <p:spTgt spid="134"/>
                                        </p:tgtEl>
                                      </p:cBhvr>
                                    </p:animEffect>
                                  </p:childTnLst>
                                </p:cTn>
                              </p:par>
                              <p:par>
                                <p:cTn id="97" presetID="42" presetClass="path" presetSubtype="0" decel="100000" fill="hold" grpId="1" nodeType="withEffect">
                                  <p:stCondLst>
                                    <p:cond delay="300"/>
                                  </p:stCondLst>
                                  <p:childTnLst>
                                    <p:animMotion origin="layout" path="M -2.08333E-7 0.03889 L -2.08333E-7 -3.7037E-6 " pathEditMode="relative" rAng="0" ptsTypes="AA">
                                      <p:cBhvr>
                                        <p:cTn id="98" dur="750" fill="hold"/>
                                        <p:tgtEl>
                                          <p:spTgt spid="134"/>
                                        </p:tgtEl>
                                        <p:attrNameLst>
                                          <p:attrName>ppt_x</p:attrName>
                                          <p:attrName>ppt_y</p:attrName>
                                        </p:attrNameLst>
                                      </p:cBhvr>
                                      <p:rCtr x="0" y="-1944"/>
                                    </p:animMotion>
                                  </p:childTnLst>
                                </p:cTn>
                              </p:par>
                              <p:par>
                                <p:cTn id="99" presetID="10" presetClass="entr" presetSubtype="0" fill="hold" grpId="0" nodeType="withEffect">
                                  <p:stCondLst>
                                    <p:cond delay="500"/>
                                  </p:stCondLst>
                                  <p:childTnLst>
                                    <p:set>
                                      <p:cBhvr>
                                        <p:cTn id="100" dur="1" fill="hold">
                                          <p:stCondLst>
                                            <p:cond delay="0"/>
                                          </p:stCondLst>
                                        </p:cTn>
                                        <p:tgtEl>
                                          <p:spTgt spid="151"/>
                                        </p:tgtEl>
                                        <p:attrNameLst>
                                          <p:attrName>style.visibility</p:attrName>
                                        </p:attrNameLst>
                                      </p:cBhvr>
                                      <p:to>
                                        <p:strVal val="visible"/>
                                      </p:to>
                                    </p:set>
                                    <p:animEffect transition="in" filter="fade">
                                      <p:cBhvr>
                                        <p:cTn id="101" dur="500"/>
                                        <p:tgtEl>
                                          <p:spTgt spid="151"/>
                                        </p:tgtEl>
                                      </p:cBhvr>
                                    </p:animEffect>
                                  </p:childTnLst>
                                </p:cTn>
                              </p:par>
                              <p:par>
                                <p:cTn id="102" presetID="42" presetClass="path" presetSubtype="0" decel="100000" fill="hold" grpId="1" nodeType="withEffect">
                                  <p:stCondLst>
                                    <p:cond delay="500"/>
                                  </p:stCondLst>
                                  <p:childTnLst>
                                    <p:animMotion origin="layout" path="M 3.95833E-6 0.03889 L 3.95833E-6 -3.33333E-6 " pathEditMode="relative" rAng="0" ptsTypes="AA">
                                      <p:cBhvr>
                                        <p:cTn id="103" dur="750" fill="hold"/>
                                        <p:tgtEl>
                                          <p:spTgt spid="151"/>
                                        </p:tgtEl>
                                        <p:attrNameLst>
                                          <p:attrName>ppt_x</p:attrName>
                                          <p:attrName>ppt_y</p:attrName>
                                        </p:attrNameLst>
                                      </p:cBhvr>
                                      <p:rCtr x="0" y="-1944"/>
                                    </p:animMotion>
                                  </p:childTnLst>
                                </p:cTn>
                              </p:par>
                              <p:par>
                                <p:cTn id="104" presetID="10" presetClass="entr" presetSubtype="0" fill="hold" grpId="0" nodeType="withEffect">
                                  <p:stCondLst>
                                    <p:cond delay="500"/>
                                  </p:stCondLst>
                                  <p:childTnLst>
                                    <p:set>
                                      <p:cBhvr>
                                        <p:cTn id="105" dur="1" fill="hold">
                                          <p:stCondLst>
                                            <p:cond delay="0"/>
                                          </p:stCondLst>
                                        </p:cTn>
                                        <p:tgtEl>
                                          <p:spTgt spid="152"/>
                                        </p:tgtEl>
                                        <p:attrNameLst>
                                          <p:attrName>style.visibility</p:attrName>
                                        </p:attrNameLst>
                                      </p:cBhvr>
                                      <p:to>
                                        <p:strVal val="visible"/>
                                      </p:to>
                                    </p:set>
                                    <p:animEffect transition="in" filter="fade">
                                      <p:cBhvr>
                                        <p:cTn id="106" dur="500"/>
                                        <p:tgtEl>
                                          <p:spTgt spid="152"/>
                                        </p:tgtEl>
                                      </p:cBhvr>
                                    </p:animEffect>
                                  </p:childTnLst>
                                </p:cTn>
                              </p:par>
                              <p:par>
                                <p:cTn id="107" presetID="42" presetClass="path" presetSubtype="0" decel="100000" fill="hold" grpId="1" nodeType="withEffect">
                                  <p:stCondLst>
                                    <p:cond delay="500"/>
                                  </p:stCondLst>
                                  <p:childTnLst>
                                    <p:animMotion origin="layout" path="M 3.95833E-6 0.03889 L 3.95833E-6 -3.33333E-6 " pathEditMode="relative" rAng="0" ptsTypes="AA">
                                      <p:cBhvr>
                                        <p:cTn id="108" dur="750" fill="hold"/>
                                        <p:tgtEl>
                                          <p:spTgt spid="152"/>
                                        </p:tgtEl>
                                        <p:attrNameLst>
                                          <p:attrName>ppt_x</p:attrName>
                                          <p:attrName>ppt_y</p:attrName>
                                        </p:attrNameLst>
                                      </p:cBhvr>
                                      <p:rCtr x="0" y="-1944"/>
                                    </p:animMotion>
                                  </p:childTnLst>
                                </p:cTn>
                              </p:par>
                              <p:par>
                                <p:cTn id="109" presetID="10" presetClass="entr" presetSubtype="0" fill="hold" grpId="0" nodeType="withEffect">
                                  <p:stCondLst>
                                    <p:cond delay="500"/>
                                  </p:stCondLst>
                                  <p:childTnLst>
                                    <p:set>
                                      <p:cBhvr>
                                        <p:cTn id="110" dur="1" fill="hold">
                                          <p:stCondLst>
                                            <p:cond delay="0"/>
                                          </p:stCondLst>
                                        </p:cTn>
                                        <p:tgtEl>
                                          <p:spTgt spid="155"/>
                                        </p:tgtEl>
                                        <p:attrNameLst>
                                          <p:attrName>style.visibility</p:attrName>
                                        </p:attrNameLst>
                                      </p:cBhvr>
                                      <p:to>
                                        <p:strVal val="visible"/>
                                      </p:to>
                                    </p:set>
                                    <p:animEffect transition="in" filter="fade">
                                      <p:cBhvr>
                                        <p:cTn id="111" dur="500"/>
                                        <p:tgtEl>
                                          <p:spTgt spid="155"/>
                                        </p:tgtEl>
                                      </p:cBhvr>
                                    </p:animEffect>
                                  </p:childTnLst>
                                </p:cTn>
                              </p:par>
                              <p:par>
                                <p:cTn id="112" presetID="42" presetClass="path" presetSubtype="0" decel="100000" fill="hold" grpId="1" nodeType="withEffect">
                                  <p:stCondLst>
                                    <p:cond delay="500"/>
                                  </p:stCondLst>
                                  <p:childTnLst>
                                    <p:animMotion origin="layout" path="M 3.95833E-6 0.03889 L 3.95833E-6 -3.33333E-6 " pathEditMode="relative" rAng="0" ptsTypes="AA">
                                      <p:cBhvr>
                                        <p:cTn id="113" dur="750" fill="hold"/>
                                        <p:tgtEl>
                                          <p:spTgt spid="155"/>
                                        </p:tgtEl>
                                        <p:attrNameLst>
                                          <p:attrName>ppt_x</p:attrName>
                                          <p:attrName>ppt_y</p:attrName>
                                        </p:attrNameLst>
                                      </p:cBhvr>
                                      <p:rCtr x="0" y="-1944"/>
                                    </p:animMotion>
                                  </p:childTnLst>
                                </p:cTn>
                              </p:par>
                              <p:par>
                                <p:cTn id="114" presetID="10" presetClass="entr" presetSubtype="0" fill="hold" grpId="0" nodeType="withEffect">
                                  <p:stCondLst>
                                    <p:cond delay="500"/>
                                  </p:stCondLst>
                                  <p:childTnLst>
                                    <p:set>
                                      <p:cBhvr>
                                        <p:cTn id="115" dur="1" fill="hold">
                                          <p:stCondLst>
                                            <p:cond delay="0"/>
                                          </p:stCondLst>
                                        </p:cTn>
                                        <p:tgtEl>
                                          <p:spTgt spid="157"/>
                                        </p:tgtEl>
                                        <p:attrNameLst>
                                          <p:attrName>style.visibility</p:attrName>
                                        </p:attrNameLst>
                                      </p:cBhvr>
                                      <p:to>
                                        <p:strVal val="visible"/>
                                      </p:to>
                                    </p:set>
                                    <p:animEffect transition="in" filter="fade">
                                      <p:cBhvr>
                                        <p:cTn id="116" dur="500"/>
                                        <p:tgtEl>
                                          <p:spTgt spid="157"/>
                                        </p:tgtEl>
                                      </p:cBhvr>
                                    </p:animEffect>
                                  </p:childTnLst>
                                </p:cTn>
                              </p:par>
                              <p:par>
                                <p:cTn id="117" presetID="42" presetClass="path" presetSubtype="0" decel="100000" fill="hold" grpId="1" nodeType="withEffect">
                                  <p:stCondLst>
                                    <p:cond delay="500"/>
                                  </p:stCondLst>
                                  <p:childTnLst>
                                    <p:animMotion origin="layout" path="M 3.95833E-6 0.03889 L 3.95833E-6 -3.33333E-6 " pathEditMode="relative" rAng="0" ptsTypes="AA">
                                      <p:cBhvr>
                                        <p:cTn id="118" dur="750" fill="hold"/>
                                        <p:tgtEl>
                                          <p:spTgt spid="157"/>
                                        </p:tgtEl>
                                        <p:attrNameLst>
                                          <p:attrName>ppt_x</p:attrName>
                                          <p:attrName>ppt_y</p:attrName>
                                        </p:attrNameLst>
                                      </p:cBhvr>
                                      <p:rCtr x="0" y="-1944"/>
                                    </p:animMotion>
                                  </p:childTnLst>
                                </p:cTn>
                              </p:par>
                              <p:par>
                                <p:cTn id="119" presetID="10" presetClass="entr" presetSubtype="0" fill="hold" nodeType="withEffect">
                                  <p:stCondLst>
                                    <p:cond delay="500"/>
                                  </p:stCondLst>
                                  <p:childTnLst>
                                    <p:set>
                                      <p:cBhvr>
                                        <p:cTn id="120" dur="1" fill="hold">
                                          <p:stCondLst>
                                            <p:cond delay="0"/>
                                          </p:stCondLst>
                                        </p:cTn>
                                        <p:tgtEl>
                                          <p:spTgt spid="154"/>
                                        </p:tgtEl>
                                        <p:attrNameLst>
                                          <p:attrName>style.visibility</p:attrName>
                                        </p:attrNameLst>
                                      </p:cBhvr>
                                      <p:to>
                                        <p:strVal val="visible"/>
                                      </p:to>
                                    </p:set>
                                    <p:animEffect transition="in" filter="fade">
                                      <p:cBhvr>
                                        <p:cTn id="121" dur="500"/>
                                        <p:tgtEl>
                                          <p:spTgt spid="154"/>
                                        </p:tgtEl>
                                      </p:cBhvr>
                                    </p:animEffect>
                                  </p:childTnLst>
                                </p:cTn>
                              </p:par>
                              <p:par>
                                <p:cTn id="122" presetID="42" presetClass="path" presetSubtype="0" decel="100000" fill="hold" nodeType="withEffect">
                                  <p:stCondLst>
                                    <p:cond delay="500"/>
                                  </p:stCondLst>
                                  <p:childTnLst>
                                    <p:animMotion origin="layout" path="M 3.95833E-6 0.03889 L 3.95833E-6 -3.33333E-6 " pathEditMode="relative" rAng="0" ptsTypes="AA">
                                      <p:cBhvr>
                                        <p:cTn id="123" dur="750" fill="hold"/>
                                        <p:tgtEl>
                                          <p:spTgt spid="154"/>
                                        </p:tgtEl>
                                        <p:attrNameLst>
                                          <p:attrName>ppt_x</p:attrName>
                                          <p:attrName>ppt_y</p:attrName>
                                        </p:attrNameLst>
                                      </p:cBhvr>
                                      <p:rCtr x="0" y="-1944"/>
                                    </p:animMotion>
                                  </p:childTnLst>
                                </p:cTn>
                              </p:par>
                              <p:par>
                                <p:cTn id="124" presetID="10" presetClass="entr" presetSubtype="0" fill="hold" grpId="0" nodeType="withEffect">
                                  <p:stCondLst>
                                    <p:cond delay="30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500"/>
                                        <p:tgtEl>
                                          <p:spTgt spid="6"/>
                                        </p:tgtEl>
                                      </p:cBhvr>
                                    </p:animEffect>
                                  </p:childTnLst>
                                </p:cTn>
                              </p:par>
                              <p:par>
                                <p:cTn id="127" presetID="42" presetClass="path" presetSubtype="0" decel="100000" fill="hold" grpId="1" nodeType="withEffect">
                                  <p:stCondLst>
                                    <p:cond delay="300"/>
                                  </p:stCondLst>
                                  <p:childTnLst>
                                    <p:animMotion origin="layout" path="M 3.95833E-6 0.03889 L 3.95833E-6 -3.33333E-6 " pathEditMode="relative" rAng="0" ptsTypes="AA">
                                      <p:cBhvr>
                                        <p:cTn id="128" dur="750" fill="hold"/>
                                        <p:tgtEl>
                                          <p:spTgt spid="6"/>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1" grpId="1" animBg="1"/>
      <p:bldP spid="92" grpId="0" animBg="1"/>
      <p:bldP spid="92" grpId="1" animBg="1"/>
      <p:bldP spid="93" grpId="0" animBg="1"/>
      <p:bldP spid="93" grpId="1" animBg="1"/>
      <p:bldP spid="95" grpId="0" animBg="1"/>
      <p:bldP spid="95" grpId="1" animBg="1"/>
      <p:bldP spid="96" grpId="0"/>
      <p:bldP spid="96" grpId="1"/>
      <p:bldP spid="97" grpId="0"/>
      <p:bldP spid="97" grpId="1"/>
      <p:bldP spid="98" grpId="0"/>
      <p:bldP spid="98" grpId="1"/>
      <p:bldP spid="116" grpId="0" animBg="1"/>
      <p:bldP spid="116" grpId="1" animBg="1"/>
      <p:bldP spid="117" grpId="0" animBg="1"/>
      <p:bldP spid="117" grpId="1" animBg="1"/>
      <p:bldP spid="118" grpId="0" animBg="1"/>
      <p:bldP spid="118" grpId="1" animBg="1"/>
      <p:bldP spid="123" grpId="0" animBg="1"/>
      <p:bldP spid="123" grpId="1" animBg="1"/>
      <p:bldP spid="134" grpId="0" animBg="1"/>
      <p:bldP spid="134" grpId="1" animBg="1"/>
      <p:bldP spid="135" grpId="0" animBg="1"/>
      <p:bldP spid="135" grpId="1" animBg="1"/>
      <p:bldP spid="143" grpId="0"/>
      <p:bldP spid="143" grpId="1"/>
      <p:bldP spid="144" grpId="0"/>
      <p:bldP spid="144" grpId="1"/>
      <p:bldP spid="145" grpId="0"/>
      <p:bldP spid="145" grpId="1"/>
      <p:bldP spid="151" grpId="0" animBg="1"/>
      <p:bldP spid="151" grpId="1" animBg="1"/>
      <p:bldP spid="152" grpId="0" animBg="1"/>
      <p:bldP spid="152" grpId="1" animBg="1"/>
      <p:bldP spid="155" grpId="0"/>
      <p:bldP spid="155" grpId="1"/>
      <p:bldP spid="157" grpId="0"/>
      <p:bldP spid="157"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72B83-3709-43F0-DA50-CD93CEA34F1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25C2047-E7B2-A288-8907-47F9A81977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t="-14273"/>
          <a:stretch/>
        </p:blipFill>
        <p:spPr>
          <a:xfrm>
            <a:off x="6705600" y="4103803"/>
            <a:ext cx="5486400" cy="2754197"/>
          </a:xfrm>
          <a:prstGeom prst="rect">
            <a:avLst/>
          </a:prstGeom>
        </p:spPr>
      </p:pic>
      <p:sp>
        <p:nvSpPr>
          <p:cNvPr id="8" name="Rectangle: Rounded Corners 7">
            <a:extLst>
              <a:ext uri="{FF2B5EF4-FFF2-40B4-BE49-F238E27FC236}">
                <a16:creationId xmlns:a16="http://schemas.microsoft.com/office/drawing/2014/main" id="{F06E4793-AC4C-6B95-88A3-AE7674F9E122}"/>
              </a:ext>
              <a:ext uri="{C183D7F6-B498-43B3-948B-1728B52AA6E4}">
                <adec:decorative xmlns:adec="http://schemas.microsoft.com/office/drawing/2017/decorative" val="1"/>
              </a:ext>
            </a:extLst>
          </p:cNvPr>
          <p:cNvSpPr/>
          <p:nvPr/>
        </p:nvSpPr>
        <p:spPr bwMode="auto">
          <a:xfrm>
            <a:off x="588963" y="1664970"/>
            <a:ext cx="3571169" cy="460248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9" name="Free-form: Shape 109">
            <a:extLst>
              <a:ext uri="{FF2B5EF4-FFF2-40B4-BE49-F238E27FC236}">
                <a16:creationId xmlns:a16="http://schemas.microsoft.com/office/drawing/2014/main" id="{2E5368AB-AB8B-C0EE-0B53-3E7EB4A56169}"/>
              </a:ext>
              <a:ext uri="{C183D7F6-B498-43B3-948B-1728B52AA6E4}">
                <adec:decorative xmlns:adec="http://schemas.microsoft.com/office/drawing/2017/decorative" val="1"/>
              </a:ext>
            </a:extLst>
          </p:cNvPr>
          <p:cNvSpPr>
            <a:spLocks/>
          </p:cNvSpPr>
          <p:nvPr/>
        </p:nvSpPr>
        <p:spPr>
          <a:xfrm flipH="1">
            <a:off x="1947510" y="1867352"/>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2" name="Freeform: Shape 11">
            <a:extLst>
              <a:ext uri="{FF2B5EF4-FFF2-40B4-BE49-F238E27FC236}">
                <a16:creationId xmlns:a16="http://schemas.microsoft.com/office/drawing/2014/main" id="{B511F034-421B-CA12-C981-AD07B91DFCB6}"/>
              </a:ext>
              <a:ext uri="{C183D7F6-B498-43B3-948B-1728B52AA6E4}">
                <adec:decorative xmlns:adec="http://schemas.microsoft.com/office/drawing/2017/decorative" val="1"/>
              </a:ext>
            </a:extLst>
          </p:cNvPr>
          <p:cNvSpPr>
            <a:spLocks/>
          </p:cNvSpPr>
          <p:nvPr/>
        </p:nvSpPr>
        <p:spPr bwMode="auto">
          <a:xfrm>
            <a:off x="1942612" y="371753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13" name="Rectangle: Rounded Corners 12">
            <a:extLst>
              <a:ext uri="{FF2B5EF4-FFF2-40B4-BE49-F238E27FC236}">
                <a16:creationId xmlns:a16="http://schemas.microsoft.com/office/drawing/2014/main" id="{38FB84AF-2075-072B-FFBB-5A65C360D426}"/>
              </a:ext>
              <a:ext uri="{C183D7F6-B498-43B3-948B-1728B52AA6E4}">
                <adec:decorative xmlns:adec="http://schemas.microsoft.com/office/drawing/2017/decorative" val="1"/>
              </a:ext>
            </a:extLst>
          </p:cNvPr>
          <p:cNvSpPr/>
          <p:nvPr/>
        </p:nvSpPr>
        <p:spPr bwMode="auto">
          <a:xfrm>
            <a:off x="4312003" y="1664970"/>
            <a:ext cx="3571169" cy="460248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6" name="Free-form: Shape 109">
            <a:extLst>
              <a:ext uri="{FF2B5EF4-FFF2-40B4-BE49-F238E27FC236}">
                <a16:creationId xmlns:a16="http://schemas.microsoft.com/office/drawing/2014/main" id="{34D27B8B-455B-E79B-0249-AE93833B0984}"/>
              </a:ext>
              <a:ext uri="{C183D7F6-B498-43B3-948B-1728B52AA6E4}">
                <adec:decorative xmlns:adec="http://schemas.microsoft.com/office/drawing/2017/decorative" val="1"/>
              </a:ext>
            </a:extLst>
          </p:cNvPr>
          <p:cNvSpPr>
            <a:spLocks/>
          </p:cNvSpPr>
          <p:nvPr/>
        </p:nvSpPr>
        <p:spPr>
          <a:xfrm flipH="1">
            <a:off x="5670550" y="1867352"/>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9" name="Freeform: Shape 18">
            <a:extLst>
              <a:ext uri="{FF2B5EF4-FFF2-40B4-BE49-F238E27FC236}">
                <a16:creationId xmlns:a16="http://schemas.microsoft.com/office/drawing/2014/main" id="{BBBE2A2D-7A8D-6C69-A6C4-C9BFDD6B3732}"/>
              </a:ext>
              <a:ext uri="{C183D7F6-B498-43B3-948B-1728B52AA6E4}">
                <adec:decorative xmlns:adec="http://schemas.microsoft.com/office/drawing/2017/decorative" val="1"/>
              </a:ext>
            </a:extLst>
          </p:cNvPr>
          <p:cNvSpPr>
            <a:spLocks/>
          </p:cNvSpPr>
          <p:nvPr/>
        </p:nvSpPr>
        <p:spPr bwMode="auto">
          <a:xfrm>
            <a:off x="5664064" y="371753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20" name="Rectangle: Rounded Corners 19">
            <a:extLst>
              <a:ext uri="{FF2B5EF4-FFF2-40B4-BE49-F238E27FC236}">
                <a16:creationId xmlns:a16="http://schemas.microsoft.com/office/drawing/2014/main" id="{9D4C7CA0-6809-3851-9048-851354D89C67}"/>
              </a:ext>
              <a:ext uri="{C183D7F6-B498-43B3-948B-1728B52AA6E4}">
                <adec:decorative xmlns:adec="http://schemas.microsoft.com/office/drawing/2017/decorative" val="1"/>
              </a:ext>
            </a:extLst>
          </p:cNvPr>
          <p:cNvSpPr/>
          <p:nvPr/>
        </p:nvSpPr>
        <p:spPr bwMode="auto">
          <a:xfrm>
            <a:off x="8035044" y="1664970"/>
            <a:ext cx="3571169" cy="460248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22" name="Free-form: Shape 109">
            <a:extLst>
              <a:ext uri="{FF2B5EF4-FFF2-40B4-BE49-F238E27FC236}">
                <a16:creationId xmlns:a16="http://schemas.microsoft.com/office/drawing/2014/main" id="{E35063E6-F427-A13E-2BBD-47452192075B}"/>
              </a:ext>
              <a:ext uri="{C183D7F6-B498-43B3-948B-1728B52AA6E4}">
                <adec:decorative xmlns:adec="http://schemas.microsoft.com/office/drawing/2017/decorative" val="1"/>
              </a:ext>
            </a:extLst>
          </p:cNvPr>
          <p:cNvSpPr>
            <a:spLocks/>
          </p:cNvSpPr>
          <p:nvPr/>
        </p:nvSpPr>
        <p:spPr>
          <a:xfrm flipH="1">
            <a:off x="9393591" y="1867352"/>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3" name="Freeform: Shape 22">
            <a:extLst>
              <a:ext uri="{FF2B5EF4-FFF2-40B4-BE49-F238E27FC236}">
                <a16:creationId xmlns:a16="http://schemas.microsoft.com/office/drawing/2014/main" id="{F17C231D-AFBF-1EA3-A3E5-5EA85329F1B4}"/>
              </a:ext>
              <a:ext uri="{C183D7F6-B498-43B3-948B-1728B52AA6E4}">
                <adec:decorative xmlns:adec="http://schemas.microsoft.com/office/drawing/2017/decorative" val="1"/>
              </a:ext>
            </a:extLst>
          </p:cNvPr>
          <p:cNvSpPr>
            <a:spLocks/>
          </p:cNvSpPr>
          <p:nvPr/>
        </p:nvSpPr>
        <p:spPr bwMode="auto">
          <a:xfrm>
            <a:off x="9388692" y="371753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10" name="Title 9">
            <a:extLst>
              <a:ext uri="{FF2B5EF4-FFF2-40B4-BE49-F238E27FC236}">
                <a16:creationId xmlns:a16="http://schemas.microsoft.com/office/drawing/2014/main" id="{061A83A7-F99A-5894-EF78-F2834A5A6578}"/>
              </a:ext>
            </a:extLst>
          </p:cNvPr>
          <p:cNvSpPr>
            <a:spLocks noGrp="1"/>
          </p:cNvSpPr>
          <p:nvPr>
            <p:ph type="title"/>
          </p:nvPr>
        </p:nvSpPr>
        <p:spPr>
          <a:xfrm>
            <a:off x="588263" y="457200"/>
            <a:ext cx="11018520" cy="1107996"/>
          </a:xfrm>
        </p:spPr>
        <p:txBody>
          <a:bodyPr/>
          <a:lstStyle/>
          <a:p>
            <a:r>
              <a:rPr lang="en-US"/>
              <a:t>Zero Trust principles create a foundation for AI-ready </a:t>
            </a:r>
            <a:br>
              <a:rPr lang="en-US"/>
            </a:br>
            <a:r>
              <a:rPr lang="en-US"/>
              <a:t>business protection</a:t>
            </a:r>
          </a:p>
        </p:txBody>
      </p:sp>
      <p:sp>
        <p:nvSpPr>
          <p:cNvPr id="24" name="Freeform 5" descr="Icon of a triangle with an exclaimation point inside">
            <a:extLst>
              <a:ext uri="{FF2B5EF4-FFF2-40B4-BE49-F238E27FC236}">
                <a16:creationId xmlns:a16="http://schemas.microsoft.com/office/drawing/2014/main" id="{D7375AE7-6B91-3B0F-BF21-986B2C6258BA}"/>
              </a:ext>
            </a:extLst>
          </p:cNvPr>
          <p:cNvSpPr>
            <a:spLocks noEditPoints="1"/>
          </p:cNvSpPr>
          <p:nvPr/>
        </p:nvSpPr>
        <p:spPr bwMode="auto">
          <a:xfrm>
            <a:off x="2191191" y="2110795"/>
            <a:ext cx="366713" cy="366713"/>
          </a:xfrm>
          <a:custGeom>
            <a:avLst/>
            <a:gdLst>
              <a:gd name="T0" fmla="*/ 0 w 231"/>
              <a:gd name="T1" fmla="*/ 231 h 231"/>
              <a:gd name="T2" fmla="*/ 116 w 231"/>
              <a:gd name="T3" fmla="*/ 0 h 231"/>
              <a:gd name="T4" fmla="*/ 231 w 231"/>
              <a:gd name="T5" fmla="*/ 231 h 231"/>
              <a:gd name="T6" fmla="*/ 0 w 231"/>
              <a:gd name="T7" fmla="*/ 231 h 231"/>
              <a:gd name="T8" fmla="*/ 116 w 231"/>
              <a:gd name="T9" fmla="*/ 67 h 231"/>
              <a:gd name="T10" fmla="*/ 116 w 231"/>
              <a:gd name="T11" fmla="*/ 171 h 231"/>
              <a:gd name="T12" fmla="*/ 116 w 231"/>
              <a:gd name="T13" fmla="*/ 188 h 231"/>
              <a:gd name="T14" fmla="*/ 116 w 231"/>
              <a:gd name="T15" fmla="*/ 206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231">
                <a:moveTo>
                  <a:pt x="0" y="231"/>
                </a:moveTo>
                <a:lnTo>
                  <a:pt x="116" y="0"/>
                </a:lnTo>
                <a:lnTo>
                  <a:pt x="231" y="231"/>
                </a:lnTo>
                <a:lnTo>
                  <a:pt x="0" y="231"/>
                </a:lnTo>
                <a:moveTo>
                  <a:pt x="116" y="67"/>
                </a:moveTo>
                <a:lnTo>
                  <a:pt x="116" y="171"/>
                </a:lnTo>
                <a:moveTo>
                  <a:pt x="116" y="188"/>
                </a:moveTo>
                <a:lnTo>
                  <a:pt x="116" y="206"/>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sp>
        <p:nvSpPr>
          <p:cNvPr id="27" name="Rectangle 26">
            <a:extLst>
              <a:ext uri="{FF2B5EF4-FFF2-40B4-BE49-F238E27FC236}">
                <a16:creationId xmlns:a16="http://schemas.microsoft.com/office/drawing/2014/main" id="{E116F542-0682-EDCE-569B-A3697DE0D473}"/>
              </a:ext>
            </a:extLst>
          </p:cNvPr>
          <p:cNvSpPr>
            <a:spLocks/>
          </p:cNvSpPr>
          <p:nvPr/>
        </p:nvSpPr>
        <p:spPr bwMode="auto">
          <a:xfrm>
            <a:off x="802547" y="2808597"/>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algn="ctr">
              <a:defRPr/>
            </a:pPr>
            <a: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Assume</a:t>
            </a:r>
            <a:b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compromise</a:t>
            </a:r>
          </a:p>
        </p:txBody>
      </p:sp>
      <p:sp>
        <p:nvSpPr>
          <p:cNvPr id="28" name="Rectangle: Rounded Corners 27">
            <a:extLst>
              <a:ext uri="{FF2B5EF4-FFF2-40B4-BE49-F238E27FC236}">
                <a16:creationId xmlns:a16="http://schemas.microsoft.com/office/drawing/2014/main" id="{E7B2FE5A-BCBD-1C60-C41B-D2E2B832E3FB}"/>
              </a:ext>
            </a:extLst>
          </p:cNvPr>
          <p:cNvSpPr>
            <a:spLocks/>
          </p:cNvSpPr>
          <p:nvPr/>
        </p:nvSpPr>
        <p:spPr bwMode="auto">
          <a:xfrm>
            <a:off x="721007" y="377481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ctr" fontAlgn="base">
              <a:spcBef>
                <a:spcPts val="1000"/>
              </a:spcBef>
              <a:spcAft>
                <a:spcPct val="0"/>
              </a:spcAft>
              <a:defRPr/>
            </a:pPr>
            <a:r>
              <a:rPr lang="en-US" sz="2000"/>
              <a:t>Assume attackers can and will successfully attack anything (identity, network, device, app, infrastructure, etc.), and plan accordingly.</a:t>
            </a:r>
          </a:p>
        </p:txBody>
      </p:sp>
      <p:sp>
        <p:nvSpPr>
          <p:cNvPr id="29" name="Shield_EA18" title="Icon of a shield">
            <a:extLst>
              <a:ext uri="{FF2B5EF4-FFF2-40B4-BE49-F238E27FC236}">
                <a16:creationId xmlns:a16="http://schemas.microsoft.com/office/drawing/2014/main" id="{B1B54CF4-4692-B3AE-5806-88667AFB39A5}"/>
              </a:ext>
            </a:extLst>
          </p:cNvPr>
          <p:cNvSpPr>
            <a:spLocks noChangeAspect="1"/>
          </p:cNvSpPr>
          <p:nvPr/>
        </p:nvSpPr>
        <p:spPr bwMode="auto">
          <a:xfrm>
            <a:off x="5875336" y="2057528"/>
            <a:ext cx="444502" cy="473246"/>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31" name="Rectangle 30">
            <a:extLst>
              <a:ext uri="{FF2B5EF4-FFF2-40B4-BE49-F238E27FC236}">
                <a16:creationId xmlns:a16="http://schemas.microsoft.com/office/drawing/2014/main" id="{29BD9124-12F9-C3C7-D65A-76CBBA23D2EF}"/>
              </a:ext>
            </a:extLst>
          </p:cNvPr>
          <p:cNvSpPr>
            <a:spLocks/>
          </p:cNvSpPr>
          <p:nvPr/>
        </p:nvSpPr>
        <p:spPr bwMode="auto">
          <a:xfrm>
            <a:off x="4525587" y="2808597"/>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algn="ctr">
              <a:defRPr/>
            </a:pPr>
            <a: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Verify</a:t>
            </a:r>
            <a:b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explicitly</a:t>
            </a:r>
          </a:p>
        </p:txBody>
      </p:sp>
      <p:sp>
        <p:nvSpPr>
          <p:cNvPr id="32" name="Rectangle: Rounded Corners 31">
            <a:extLst>
              <a:ext uri="{FF2B5EF4-FFF2-40B4-BE49-F238E27FC236}">
                <a16:creationId xmlns:a16="http://schemas.microsoft.com/office/drawing/2014/main" id="{5FDA0A96-160C-7A85-927C-04EA0399FD79}"/>
              </a:ext>
            </a:extLst>
          </p:cNvPr>
          <p:cNvSpPr>
            <a:spLocks/>
          </p:cNvSpPr>
          <p:nvPr/>
        </p:nvSpPr>
        <p:spPr bwMode="auto">
          <a:xfrm>
            <a:off x="4444047" y="377481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ctr" fontAlgn="base">
              <a:spcBef>
                <a:spcPts val="1000"/>
              </a:spcBef>
              <a:spcAft>
                <a:spcPct val="0"/>
              </a:spcAft>
              <a:defRPr/>
            </a:pPr>
            <a:r>
              <a:rPr lang="en-US" sz="2000"/>
              <a:t>Protect assets against attacker control by explicitly validating every access request fully and equally every time. </a:t>
            </a:r>
          </a:p>
        </p:txBody>
      </p:sp>
      <p:sp>
        <p:nvSpPr>
          <p:cNvPr id="33" name="Lock" title="Icon of a padlock">
            <a:extLst>
              <a:ext uri="{FF2B5EF4-FFF2-40B4-BE49-F238E27FC236}">
                <a16:creationId xmlns:a16="http://schemas.microsoft.com/office/drawing/2014/main" id="{C8303B5B-22A1-E5C4-9F52-4B91758B96E8}"/>
              </a:ext>
            </a:extLst>
          </p:cNvPr>
          <p:cNvSpPr>
            <a:spLocks noChangeAspect="1" noEditPoints="1"/>
          </p:cNvSpPr>
          <p:nvPr/>
        </p:nvSpPr>
        <p:spPr bwMode="auto">
          <a:xfrm>
            <a:off x="9628101" y="2025065"/>
            <a:ext cx="385056" cy="538172"/>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34" name="Rectangle 33">
            <a:extLst>
              <a:ext uri="{FF2B5EF4-FFF2-40B4-BE49-F238E27FC236}">
                <a16:creationId xmlns:a16="http://schemas.microsoft.com/office/drawing/2014/main" id="{8AE99F8A-81B5-B6FB-FA08-39524CCE53F8}"/>
              </a:ext>
            </a:extLst>
          </p:cNvPr>
          <p:cNvSpPr>
            <a:spLocks/>
          </p:cNvSpPr>
          <p:nvPr/>
        </p:nvSpPr>
        <p:spPr bwMode="auto">
          <a:xfrm>
            <a:off x="8248628" y="2808597"/>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algn="ctr">
              <a:defRPr/>
            </a:pPr>
            <a: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Use least </a:t>
            </a:r>
            <a:b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privilege access</a:t>
            </a:r>
          </a:p>
        </p:txBody>
      </p:sp>
      <p:sp>
        <p:nvSpPr>
          <p:cNvPr id="35" name="Rectangle: Rounded Corners 34">
            <a:extLst>
              <a:ext uri="{FF2B5EF4-FFF2-40B4-BE49-F238E27FC236}">
                <a16:creationId xmlns:a16="http://schemas.microsoft.com/office/drawing/2014/main" id="{9521D5A1-F241-6C4B-81E3-00B6350945C3}"/>
              </a:ext>
            </a:extLst>
          </p:cNvPr>
          <p:cNvSpPr>
            <a:spLocks/>
          </p:cNvSpPr>
          <p:nvPr/>
        </p:nvSpPr>
        <p:spPr bwMode="auto">
          <a:xfrm>
            <a:off x="8167088" y="377481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ctr" fontAlgn="base">
              <a:spcBef>
                <a:spcPts val="1000"/>
              </a:spcBef>
              <a:spcAft>
                <a:spcPct val="0"/>
              </a:spcAft>
              <a:defRPr/>
            </a:pPr>
            <a:r>
              <a:rPr lang="en-US" sz="2000"/>
              <a:t>Limit access of a potentially compromised asset with policies like Just Enough Access.</a:t>
            </a:r>
          </a:p>
        </p:txBody>
      </p:sp>
    </p:spTree>
    <p:extLst>
      <p:ext uri="{BB962C8B-B14F-4D97-AF65-F5344CB8AC3E}">
        <p14:creationId xmlns:p14="http://schemas.microsoft.com/office/powerpoint/2010/main" val="1401601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6" grpId="0" animBg="1"/>
      <p:bldP spid="19" grpId="0" animBg="1"/>
      <p:bldP spid="20" grpId="0" animBg="1"/>
      <p:bldP spid="22" grpId="0" animBg="1"/>
      <p:bldP spid="23" grpId="0" animBg="1"/>
      <p:bldP spid="24" grpId="0" animBg="1"/>
      <p:bldP spid="27" grpId="0"/>
      <p:bldP spid="28" grpId="0" animBg="1"/>
      <p:bldP spid="29" grpId="0" animBg="1"/>
      <p:bldP spid="31" grpId="0"/>
      <p:bldP spid="32" grpId="0" animBg="1"/>
      <p:bldP spid="33" grpId="0" animBg="1"/>
      <p:bldP spid="34" grpId="0"/>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4DAC3FF-8A68-4BDE-E28B-7FF563C1799F}"/>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24259EA0-6664-3DF9-4A3A-E7BA5A48F5A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33143" y="4455885"/>
            <a:ext cx="6458857" cy="2402115"/>
          </a:xfrm>
          <a:prstGeom prst="rect">
            <a:avLst/>
          </a:prstGeom>
        </p:spPr>
      </p:pic>
      <p:sp>
        <p:nvSpPr>
          <p:cNvPr id="9" name="Title 8">
            <a:extLst>
              <a:ext uri="{FF2B5EF4-FFF2-40B4-BE49-F238E27FC236}">
                <a16:creationId xmlns:a16="http://schemas.microsoft.com/office/drawing/2014/main" id="{BBD48D86-37BD-6758-7B0F-1583C7CE542E}"/>
              </a:ext>
            </a:extLst>
          </p:cNvPr>
          <p:cNvSpPr txBox="1">
            <a:spLocks noGrp="1"/>
          </p:cNvSpPr>
          <p:nvPr>
            <p:ph type="title" idx="4294967295"/>
          </p:nvPr>
        </p:nvSpPr>
        <p:spPr>
          <a:xfrm>
            <a:off x="585216" y="2274888"/>
            <a:ext cx="4740275" cy="2862262"/>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spAutoFit/>
          </a:bodyPr>
          <a:lstStyle/>
          <a:p>
            <a:pPr marL="0" marR="0" lvl="0" indent="0" defTabSz="1219179" rtl="0" eaLnBrk="1" fontAlgn="auto" latinLnBrk="0" hangingPunct="1">
              <a:lnSpc>
                <a:spcPct val="100000"/>
              </a:lnSpc>
              <a:spcBef>
                <a:spcPts val="0"/>
              </a:spcBef>
              <a:spcAft>
                <a:spcPts val="0"/>
              </a:spcAft>
              <a:buClrTx/>
              <a:buSzTx/>
              <a:buFontTx/>
              <a:buNone/>
              <a:tabLst/>
              <a:defRPr/>
            </a:pPr>
            <a:r>
              <a:rPr lang="en-US" sz="3200" b="1">
                <a:latin typeface="Segoe Sans Display Semibold"/>
                <a:cs typeface="Segoe Sans Display Semibold"/>
              </a:rPr>
              <a:t>Securely harness the power of productivity tools and AI with Microsoft 365</a:t>
            </a:r>
            <a:br>
              <a:rPr lang="en-US" sz="3200" b="1">
                <a:latin typeface="Segoe Sans Display Semibold" pitchFamily="2" charset="0"/>
                <a:cs typeface="Segoe Sans Display Semibold" pitchFamily="2" charset="0"/>
              </a:rPr>
            </a:br>
            <a:br>
              <a:rPr lang="en-US" sz="3200" b="1">
                <a:highlight>
                  <a:srgbClr val="FFFF00"/>
                </a:highlight>
                <a:latin typeface="Segoe Sans Display Semibold" pitchFamily="2" charset="0"/>
                <a:cs typeface="Segoe Sans Display Semibold" pitchFamily="2" charset="0"/>
              </a:rPr>
            </a:br>
            <a:r>
              <a:rPr lang="en-US" sz="2000">
                <a:highlight>
                  <a:srgbClr val="FFFF00"/>
                </a:highlight>
                <a:latin typeface="+mn-lt"/>
                <a:cs typeface="Segoe Sans Display Semibold"/>
              </a:rPr>
              <a:t>Speaker name, title</a:t>
            </a:r>
            <a:endParaRPr kumimoji="0" lang="en-US" sz="2000" u="none" strike="noStrike" kern="1200" cap="none" spc="0" normalizeH="0" baseline="0" noProof="0">
              <a:ln>
                <a:noFill/>
              </a:ln>
              <a:gradFill flip="none" rotWithShape="1">
                <a:gsLst>
                  <a:gs pos="0">
                    <a:schemeClr val="accent3"/>
                  </a:gs>
                  <a:gs pos="100000">
                    <a:schemeClr val="accent2"/>
                  </a:gs>
                </a:gsLst>
                <a:lin ang="13500000" scaled="1"/>
                <a:tileRect/>
              </a:gradFill>
              <a:effectLst/>
              <a:highlight>
                <a:srgbClr val="FFFF00"/>
              </a:highlight>
              <a:uLnTx/>
              <a:uFillTx/>
              <a:latin typeface="+mn-lt"/>
              <a:cs typeface="Segoe Sans Display Semibold"/>
            </a:endParaRPr>
          </a:p>
        </p:txBody>
      </p:sp>
      <p:cxnSp>
        <p:nvCxnSpPr>
          <p:cNvPr id="5" name="Straight Connector 4">
            <a:extLst>
              <a:ext uri="{FF2B5EF4-FFF2-40B4-BE49-F238E27FC236}">
                <a16:creationId xmlns:a16="http://schemas.microsoft.com/office/drawing/2014/main" id="{7328FB33-6970-ACAB-DBD4-578323FF0CCD}"/>
              </a:ext>
              <a:ext uri="{C183D7F6-B498-43B3-948B-1728B52AA6E4}">
                <adec:decorative xmlns:adec="http://schemas.microsoft.com/office/drawing/2017/decorative" val="1"/>
              </a:ext>
            </a:extLst>
          </p:cNvPr>
          <p:cNvCxnSpPr>
            <a:cxnSpLocks/>
          </p:cNvCxnSpPr>
          <p:nvPr/>
        </p:nvCxnSpPr>
        <p:spPr>
          <a:xfrm>
            <a:off x="585216" y="5421304"/>
            <a:ext cx="7670800" cy="0"/>
          </a:xfrm>
          <a:prstGeom prst="line">
            <a:avLst/>
          </a:prstGeom>
          <a:ln w="762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CC81F9B-0B52-00E0-B108-A27CF416668A}"/>
              </a:ext>
              <a:ext uri="{C183D7F6-B498-43B3-948B-1728B52AA6E4}">
                <adec:decorative xmlns:adec="http://schemas.microsoft.com/office/drawing/2017/decorative" val="1"/>
              </a:ext>
            </a:extLst>
          </p:cNvPr>
          <p:cNvPicPr>
            <a:picLocks noChangeAspect="1"/>
          </p:cNvPicPr>
          <p:nvPr/>
        </p:nvPicPr>
        <p:blipFill>
          <a:blip r:embed="rId4"/>
          <a:srcRect l="22509" t="13110" r="9726"/>
          <a:stretch/>
        </p:blipFill>
        <p:spPr>
          <a:xfrm>
            <a:off x="5910942" y="916637"/>
            <a:ext cx="5874658" cy="5024726"/>
          </a:xfrm>
          <a:prstGeom prst="roundRect">
            <a:avLst/>
          </a:prstGeom>
        </p:spPr>
      </p:pic>
      <p:sp>
        <p:nvSpPr>
          <p:cNvPr id="3" name="TextBox 1">
            <a:extLst>
              <a:ext uri="{FF2B5EF4-FFF2-40B4-BE49-F238E27FC236}">
                <a16:creationId xmlns:a16="http://schemas.microsoft.com/office/drawing/2014/main" id="{1BFAC576-4FBA-18A3-61FB-847CE107358E}"/>
              </a:ext>
              <a:ext uri="{C183D7F6-B498-43B3-948B-1728B52AA6E4}">
                <adec:decorative xmlns:adec="http://schemas.microsoft.com/office/drawing/2017/decorative" val="1"/>
              </a:ext>
            </a:extLst>
          </p:cNvPr>
          <p:cNvSpPr txBox="1"/>
          <p:nvPr/>
        </p:nvSpPr>
        <p:spPr>
          <a:xfrm>
            <a:off x="585216" y="550877"/>
            <a:ext cx="1645920" cy="365760"/>
          </a:xfrm>
          <a:prstGeom prst="rect">
            <a:avLst/>
          </a:prstGeom>
          <a:solidFill>
            <a:srgbClr val="FFFF00"/>
          </a:solidFill>
        </p:spPr>
        <p:txBody>
          <a:bodyPr wrap="square" lIns="137160" tIns="91440" rIns="137160" bIns="9144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a:latin typeface="+mj-lt"/>
              </a:rPr>
              <a:t>Placeholder logo</a:t>
            </a:r>
          </a:p>
        </p:txBody>
      </p:sp>
      <p:pic>
        <p:nvPicPr>
          <p:cNvPr id="7" name="MS logo gray - EMF">
            <a:extLst>
              <a:ext uri="{FF2B5EF4-FFF2-40B4-BE49-F238E27FC236}">
                <a16:creationId xmlns:a16="http://schemas.microsoft.com/office/drawing/2014/main" id="{7DD657C2-3BA4-BBA5-94CC-4781547D07B1}"/>
              </a:ext>
              <a:ext uri="{C183D7F6-B498-43B3-948B-1728B52AA6E4}">
                <adec:decorative xmlns:adec="http://schemas.microsoft.com/office/drawing/2017/decorative" val="1"/>
              </a:ext>
            </a:extLst>
          </p:cNvPr>
          <p:cNvPicPr>
            <a:picLocks noChangeAspect="1"/>
          </p:cNvPicPr>
          <p:nvPr/>
        </p:nvPicPr>
        <p:blipFill rotWithShape="1">
          <a:blip r:embed="rId5"/>
          <a:srcRect l="11451" t="32475" r="10216" b="33708"/>
          <a:stretch/>
        </p:blipFill>
        <p:spPr bwMode="black">
          <a:xfrm>
            <a:off x="585216" y="5941363"/>
            <a:ext cx="1854200" cy="294217"/>
          </a:xfrm>
          <a:prstGeom prst="rect">
            <a:avLst/>
          </a:prstGeom>
        </p:spPr>
      </p:pic>
    </p:spTree>
    <p:extLst>
      <p:ext uri="{BB962C8B-B14F-4D97-AF65-F5344CB8AC3E}">
        <p14:creationId xmlns:p14="http://schemas.microsoft.com/office/powerpoint/2010/main" val="265472732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EBBD7-E5D2-5241-0D42-6C4FD9FA387A}"/>
            </a:ext>
          </a:extLst>
        </p:cNvPr>
        <p:cNvGrpSpPr/>
        <p:nvPr/>
      </p:nvGrpSpPr>
      <p:grpSpPr>
        <a:xfrm>
          <a:off x="0" y="0"/>
          <a:ext cx="0" cy="0"/>
          <a:chOff x="0" y="0"/>
          <a:chExt cx="0" cy="0"/>
        </a:xfrm>
      </p:grpSpPr>
      <p:pic>
        <p:nvPicPr>
          <p:cNvPr id="129" name="Picture 128">
            <a:extLst>
              <a:ext uri="{FF2B5EF4-FFF2-40B4-BE49-F238E27FC236}">
                <a16:creationId xmlns:a16="http://schemas.microsoft.com/office/drawing/2014/main" id="{B36AA6E6-0FBE-5D30-B27E-613CBB185A7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898294"/>
            <a:ext cx="2462366" cy="1959260"/>
          </a:xfrm>
          <a:prstGeom prst="rect">
            <a:avLst/>
          </a:prstGeom>
        </p:spPr>
      </p:pic>
      <p:sp>
        <p:nvSpPr>
          <p:cNvPr id="152" name="Rectangle: Rounded Corners 151">
            <a:extLst>
              <a:ext uri="{FF2B5EF4-FFF2-40B4-BE49-F238E27FC236}">
                <a16:creationId xmlns:a16="http://schemas.microsoft.com/office/drawing/2014/main" id="{A9159CBA-45BE-82D8-BD01-794A6CDB90ED}"/>
              </a:ext>
              <a:ext uri="{C183D7F6-B498-43B3-948B-1728B52AA6E4}">
                <adec:decorative xmlns:adec="http://schemas.microsoft.com/office/drawing/2017/decorative" val="1"/>
              </a:ext>
            </a:extLst>
          </p:cNvPr>
          <p:cNvSpPr>
            <a:spLocks/>
          </p:cNvSpPr>
          <p:nvPr/>
        </p:nvSpPr>
        <p:spPr bwMode="auto">
          <a:xfrm>
            <a:off x="717933" y="2270910"/>
            <a:ext cx="2562177" cy="3701854"/>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1417135" rIns="91428" bIns="73142" numCol="1" spcCol="0" rtlCol="0" fromWordArt="0" anchor="t" anchorCtr="0" forceAA="0" compatLnSpc="1">
            <a:prstTxWarp prst="textNoShape">
              <a:avLst/>
            </a:prstTxWarp>
            <a:noAutofit/>
          </a:bodyPr>
          <a:lstStyle/>
          <a:p>
            <a:pPr algn="ctr" defTabSz="466143" fontAlgn="base">
              <a:spcBef>
                <a:spcPct val="0"/>
              </a:spcBef>
              <a:spcAft>
                <a:spcPct val="0"/>
              </a:spcAft>
            </a:pPr>
            <a:endParaRPr lang="en-US" sz="2200">
              <a:solidFill>
                <a:srgbClr val="091F2C"/>
              </a:solidFill>
            </a:endParaRPr>
          </a:p>
        </p:txBody>
      </p:sp>
      <p:sp>
        <p:nvSpPr>
          <p:cNvPr id="153" name="Rectangle: Rounded Corners 152">
            <a:extLst>
              <a:ext uri="{FF2B5EF4-FFF2-40B4-BE49-F238E27FC236}">
                <a16:creationId xmlns:a16="http://schemas.microsoft.com/office/drawing/2014/main" id="{CE2F2187-722B-1921-8DEE-24C97634BDE5}"/>
              </a:ext>
              <a:ext uri="{C183D7F6-B498-43B3-948B-1728B52AA6E4}">
                <adec:decorative xmlns:adec="http://schemas.microsoft.com/office/drawing/2017/decorative" val="1"/>
              </a:ext>
            </a:extLst>
          </p:cNvPr>
          <p:cNvSpPr>
            <a:spLocks/>
          </p:cNvSpPr>
          <p:nvPr/>
        </p:nvSpPr>
        <p:spPr bwMode="auto">
          <a:xfrm>
            <a:off x="3449252" y="2270910"/>
            <a:ext cx="2562177" cy="3701854"/>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1417135" rIns="91428" bIns="73142" numCol="1" spcCol="0" rtlCol="0" fromWordArt="0" anchor="t" anchorCtr="0" forceAA="0" compatLnSpc="1">
            <a:prstTxWarp prst="textNoShape">
              <a:avLst/>
            </a:prstTxWarp>
            <a:noAutofit/>
          </a:bodyPr>
          <a:lstStyle/>
          <a:p>
            <a:pPr algn="ctr" defTabSz="466143" fontAlgn="base">
              <a:spcBef>
                <a:spcPct val="0"/>
              </a:spcBef>
              <a:spcAft>
                <a:spcPct val="0"/>
              </a:spcAft>
            </a:pPr>
            <a:endParaRPr lang="en-US" sz="2200">
              <a:solidFill>
                <a:srgbClr val="091F2C"/>
              </a:solidFill>
            </a:endParaRPr>
          </a:p>
        </p:txBody>
      </p:sp>
      <p:sp>
        <p:nvSpPr>
          <p:cNvPr id="154" name="Rectangle: Rounded Corners 153">
            <a:extLst>
              <a:ext uri="{FF2B5EF4-FFF2-40B4-BE49-F238E27FC236}">
                <a16:creationId xmlns:a16="http://schemas.microsoft.com/office/drawing/2014/main" id="{DB2DD7E1-04A8-7E73-A3FC-AF40EF7D6532}"/>
              </a:ext>
              <a:ext uri="{C183D7F6-B498-43B3-948B-1728B52AA6E4}">
                <adec:decorative xmlns:adec="http://schemas.microsoft.com/office/drawing/2017/decorative" val="1"/>
              </a:ext>
            </a:extLst>
          </p:cNvPr>
          <p:cNvSpPr>
            <a:spLocks/>
          </p:cNvSpPr>
          <p:nvPr/>
        </p:nvSpPr>
        <p:spPr bwMode="auto">
          <a:xfrm>
            <a:off x="6180570" y="2270910"/>
            <a:ext cx="2562177" cy="3701854"/>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1417135" rIns="91428" bIns="73142" numCol="1" spcCol="0" rtlCol="0" fromWordArt="0" anchor="t" anchorCtr="0" forceAA="0" compatLnSpc="1">
            <a:prstTxWarp prst="textNoShape">
              <a:avLst/>
            </a:prstTxWarp>
            <a:noAutofit/>
          </a:bodyPr>
          <a:lstStyle/>
          <a:p>
            <a:pPr algn="ctr" defTabSz="466143" fontAlgn="base">
              <a:spcBef>
                <a:spcPct val="0"/>
              </a:spcBef>
              <a:spcAft>
                <a:spcPct val="0"/>
              </a:spcAft>
            </a:pPr>
            <a:endParaRPr lang="en-US" sz="2200">
              <a:solidFill>
                <a:srgbClr val="091F2C"/>
              </a:solidFill>
            </a:endParaRPr>
          </a:p>
        </p:txBody>
      </p:sp>
      <p:sp>
        <p:nvSpPr>
          <p:cNvPr id="155" name="Rectangle: Rounded Corners 154">
            <a:extLst>
              <a:ext uri="{FF2B5EF4-FFF2-40B4-BE49-F238E27FC236}">
                <a16:creationId xmlns:a16="http://schemas.microsoft.com/office/drawing/2014/main" id="{CB5A93E2-1BD4-339F-F8BD-B0618B812412}"/>
              </a:ext>
              <a:ext uri="{C183D7F6-B498-43B3-948B-1728B52AA6E4}">
                <adec:decorative xmlns:adec="http://schemas.microsoft.com/office/drawing/2017/decorative" val="1"/>
              </a:ext>
            </a:extLst>
          </p:cNvPr>
          <p:cNvSpPr>
            <a:spLocks/>
          </p:cNvSpPr>
          <p:nvPr/>
        </p:nvSpPr>
        <p:spPr bwMode="auto">
          <a:xfrm>
            <a:off x="8911889" y="2270910"/>
            <a:ext cx="2562177" cy="3701854"/>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1417135" rIns="91428" bIns="73142" numCol="1" spcCol="0" rtlCol="0" fromWordArt="0" anchor="t" anchorCtr="0" forceAA="0" compatLnSpc="1">
            <a:prstTxWarp prst="textNoShape">
              <a:avLst/>
            </a:prstTxWarp>
            <a:noAutofit/>
          </a:bodyPr>
          <a:lstStyle/>
          <a:p>
            <a:pPr algn="ctr" defTabSz="466143" fontAlgn="base">
              <a:spcBef>
                <a:spcPct val="0"/>
              </a:spcBef>
              <a:spcAft>
                <a:spcPct val="0"/>
              </a:spcAft>
            </a:pPr>
            <a:endParaRPr lang="en-US" sz="2200">
              <a:solidFill>
                <a:srgbClr val="091F2C"/>
              </a:solidFill>
            </a:endParaRPr>
          </a:p>
        </p:txBody>
      </p:sp>
      <p:cxnSp>
        <p:nvCxnSpPr>
          <p:cNvPr id="156" name="Straight Connector 155">
            <a:extLst>
              <a:ext uri="{FF2B5EF4-FFF2-40B4-BE49-F238E27FC236}">
                <a16:creationId xmlns:a16="http://schemas.microsoft.com/office/drawing/2014/main" id="{A0EBD0A2-843C-7AE0-9DF9-35A5035A184E}"/>
              </a:ext>
              <a:ext uri="{C183D7F6-B498-43B3-948B-1728B52AA6E4}">
                <adec:decorative xmlns:adec="http://schemas.microsoft.com/office/drawing/2017/decorative" val="1"/>
              </a:ext>
            </a:extLst>
          </p:cNvPr>
          <p:cNvCxnSpPr>
            <a:cxnSpLocks/>
          </p:cNvCxnSpPr>
          <p:nvPr/>
        </p:nvCxnSpPr>
        <p:spPr>
          <a:xfrm>
            <a:off x="717934" y="4925552"/>
            <a:ext cx="2562177" cy="0"/>
          </a:xfrm>
          <a:prstGeom prst="line">
            <a:avLst/>
          </a:prstGeom>
          <a:ln w="76200">
            <a:gradFill flip="none" rotWithShape="1">
              <a:gsLst>
                <a:gs pos="100000">
                  <a:srgbClr val="00B0F0"/>
                </a:gs>
                <a:gs pos="0">
                  <a:srgbClr val="25B1EE"/>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F628D746-0365-14DF-EE96-4FD3BA00AF76}"/>
              </a:ext>
              <a:ext uri="{C183D7F6-B498-43B3-948B-1728B52AA6E4}">
                <adec:decorative xmlns:adec="http://schemas.microsoft.com/office/drawing/2017/decorative" val="1"/>
              </a:ext>
            </a:extLst>
          </p:cNvPr>
          <p:cNvCxnSpPr>
            <a:cxnSpLocks/>
          </p:cNvCxnSpPr>
          <p:nvPr/>
        </p:nvCxnSpPr>
        <p:spPr>
          <a:xfrm>
            <a:off x="3449252" y="4925552"/>
            <a:ext cx="2562177" cy="0"/>
          </a:xfrm>
          <a:prstGeom prst="line">
            <a:avLst/>
          </a:prstGeom>
          <a:ln w="76200">
            <a:gradFill flip="none" rotWithShape="1">
              <a:gsLst>
                <a:gs pos="100000">
                  <a:srgbClr val="25B1EE"/>
                </a:gs>
                <a:gs pos="0">
                  <a:srgbClr val="C498DC"/>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9AE22CC5-26FE-D2D8-7410-D4B80C12D2CD}"/>
              </a:ext>
              <a:ext uri="{C183D7F6-B498-43B3-948B-1728B52AA6E4}">
                <adec:decorative xmlns:adec="http://schemas.microsoft.com/office/drawing/2017/decorative" val="1"/>
              </a:ext>
            </a:extLst>
          </p:cNvPr>
          <p:cNvCxnSpPr>
            <a:cxnSpLocks/>
          </p:cNvCxnSpPr>
          <p:nvPr/>
        </p:nvCxnSpPr>
        <p:spPr>
          <a:xfrm>
            <a:off x="6180570" y="4925552"/>
            <a:ext cx="2562177" cy="0"/>
          </a:xfrm>
          <a:prstGeom prst="line">
            <a:avLst/>
          </a:prstGeom>
          <a:ln w="76200">
            <a:gradFill flip="none" rotWithShape="1">
              <a:gsLst>
                <a:gs pos="100000">
                  <a:srgbClr val="C498DC"/>
                </a:gs>
                <a:gs pos="0">
                  <a:schemeClr val="accent3">
                    <a:lumMod val="60000"/>
                    <a:lumOff val="40000"/>
                  </a:schemeClr>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A260D508-713C-40FB-2DFA-D0F6462F6459}"/>
              </a:ext>
              <a:ext uri="{C183D7F6-B498-43B3-948B-1728B52AA6E4}">
                <adec:decorative xmlns:adec="http://schemas.microsoft.com/office/drawing/2017/decorative" val="1"/>
              </a:ext>
            </a:extLst>
          </p:cNvPr>
          <p:cNvCxnSpPr>
            <a:cxnSpLocks/>
          </p:cNvCxnSpPr>
          <p:nvPr/>
        </p:nvCxnSpPr>
        <p:spPr>
          <a:xfrm>
            <a:off x="8911889" y="4925552"/>
            <a:ext cx="2562177" cy="0"/>
          </a:xfrm>
          <a:prstGeom prst="line">
            <a:avLst/>
          </a:prstGeom>
          <a:ln w="76200">
            <a:gradFill flip="none" rotWithShape="1">
              <a:gsLst>
                <a:gs pos="100000">
                  <a:srgbClr val="C13DC3"/>
                </a:gs>
                <a:gs pos="0">
                  <a:srgbClr val="FFA38B"/>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234C023D-6D87-A255-6AF4-A24EC148EC5E}"/>
              </a:ext>
            </a:extLst>
          </p:cNvPr>
          <p:cNvSpPr>
            <a:spLocks noGrp="1"/>
          </p:cNvSpPr>
          <p:nvPr>
            <p:ph type="title"/>
          </p:nvPr>
        </p:nvSpPr>
        <p:spPr>
          <a:xfrm>
            <a:off x="588263" y="457200"/>
            <a:ext cx="11018520" cy="1107996"/>
          </a:xfrm>
        </p:spPr>
        <p:txBody>
          <a:bodyPr/>
          <a:lstStyle/>
          <a:p>
            <a:r>
              <a:rPr lang="en-US"/>
              <a:t>Build an AI-ready security foundation with</a:t>
            </a:r>
            <a:br>
              <a:rPr lang="en-US"/>
            </a:br>
            <a:r>
              <a:rPr lang="en-US"/>
              <a:t>Zero Trust principles and Microsoft 365 E3</a:t>
            </a:r>
          </a:p>
        </p:txBody>
      </p:sp>
      <p:sp>
        <p:nvSpPr>
          <p:cNvPr id="2" name="Free-form: Shape 109">
            <a:extLst>
              <a:ext uri="{FF2B5EF4-FFF2-40B4-BE49-F238E27FC236}">
                <a16:creationId xmlns:a16="http://schemas.microsoft.com/office/drawing/2014/main" id="{409A350E-9F12-2AE8-B403-693C3A974932}"/>
              </a:ext>
              <a:ext uri="{C183D7F6-B498-43B3-948B-1728B52AA6E4}">
                <adec:decorative xmlns:adec="http://schemas.microsoft.com/office/drawing/2017/decorative" val="0"/>
              </a:ext>
            </a:extLst>
          </p:cNvPr>
          <p:cNvSpPr>
            <a:spLocks/>
          </p:cNvSpPr>
          <p:nvPr/>
        </p:nvSpPr>
        <p:spPr>
          <a:xfrm flipH="1">
            <a:off x="1601373" y="1912920"/>
            <a:ext cx="795295" cy="79485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37142" tIns="91428" rIns="137142" bIns="91428" rtlCol="0" anchor="ctr">
            <a:noAutofit/>
          </a:bodyPr>
          <a:lstStyle/>
          <a:p>
            <a:pPr algn="ctr" defTabSz="457109">
              <a:spcBef>
                <a:spcPts val="500"/>
              </a:spcBef>
            </a:pPr>
            <a:r>
              <a:rPr lang="en-US" sz="2999" b="1">
                <a:cs typeface="Segoe Sans Display Semibold" pitchFamily="2" charset="0"/>
              </a:rPr>
              <a:t>1</a:t>
            </a:r>
          </a:p>
        </p:txBody>
      </p:sp>
      <p:sp>
        <p:nvSpPr>
          <p:cNvPr id="14" name="TextBox 13">
            <a:extLst>
              <a:ext uri="{FF2B5EF4-FFF2-40B4-BE49-F238E27FC236}">
                <a16:creationId xmlns:a16="http://schemas.microsoft.com/office/drawing/2014/main" id="{606B00E7-08D0-0B1C-4751-2E2F0008E294}"/>
              </a:ext>
            </a:extLst>
          </p:cNvPr>
          <p:cNvSpPr txBox="1"/>
          <p:nvPr/>
        </p:nvSpPr>
        <p:spPr>
          <a:xfrm>
            <a:off x="813177" y="2819917"/>
            <a:ext cx="2344783" cy="1384995"/>
          </a:xfrm>
          <a:prstGeom prst="rect">
            <a:avLst/>
          </a:prstGeom>
          <a:noFill/>
        </p:spPr>
        <p:txBody>
          <a:bodyPr wrap="square" lIns="0" tIns="0" rIns="0" bIns="0">
            <a:spAutoFit/>
          </a:bodyPr>
          <a:lstStyle/>
          <a:p>
            <a:pPr algn="ctr" defTabSz="466143" fontAlgn="base">
              <a:spcBef>
                <a:spcPct val="0"/>
              </a:spcBef>
              <a:spcAft>
                <a:spcPct val="0"/>
              </a:spcAft>
            </a:pPr>
            <a:r>
              <a:rPr lang="en-US"/>
              <a:t>Enable more secure access to data, apps, and resources across identities and endpoints. </a:t>
            </a:r>
          </a:p>
        </p:txBody>
      </p:sp>
      <p:sp>
        <p:nvSpPr>
          <p:cNvPr id="3" name="TextBox 2">
            <a:extLst>
              <a:ext uri="{FF2B5EF4-FFF2-40B4-BE49-F238E27FC236}">
                <a16:creationId xmlns:a16="http://schemas.microsoft.com/office/drawing/2014/main" id="{932FFA83-4920-A26F-37A7-574AC07AE9DB}"/>
              </a:ext>
            </a:extLst>
          </p:cNvPr>
          <p:cNvSpPr txBox="1"/>
          <p:nvPr/>
        </p:nvSpPr>
        <p:spPr>
          <a:xfrm>
            <a:off x="876540" y="5099894"/>
            <a:ext cx="2157172" cy="553998"/>
          </a:xfrm>
          <a:prstGeom prst="rect">
            <a:avLst/>
          </a:prstGeom>
          <a:noFill/>
        </p:spPr>
        <p:txBody>
          <a:bodyPr wrap="square" lIns="0" tIns="0" rIns="0" bIns="0">
            <a:spAutoFit/>
          </a:bodyPr>
          <a:lstStyle/>
          <a:p>
            <a:pPr algn="ctr" defTabSz="466143" fontAlgn="base">
              <a:spcBef>
                <a:spcPct val="0"/>
              </a:spcBef>
              <a:spcAft>
                <a:spcPct val="0"/>
              </a:spcAft>
            </a:pPr>
            <a:r>
              <a:rPr lang="en-US" sz="1200"/>
              <a:t>Microsoft Entra ID P1, Microsoft Intune P1, Microsoft Defender for Endpoints P1</a:t>
            </a:r>
          </a:p>
        </p:txBody>
      </p:sp>
      <p:sp>
        <p:nvSpPr>
          <p:cNvPr id="18" name="Free-form: Shape 109">
            <a:extLst>
              <a:ext uri="{FF2B5EF4-FFF2-40B4-BE49-F238E27FC236}">
                <a16:creationId xmlns:a16="http://schemas.microsoft.com/office/drawing/2014/main" id="{2FA94FC6-D932-FABD-CCC7-29562D6921AD}"/>
              </a:ext>
              <a:ext uri="{C183D7F6-B498-43B3-948B-1728B52AA6E4}">
                <adec:decorative xmlns:adec="http://schemas.microsoft.com/office/drawing/2017/decorative" val="0"/>
              </a:ext>
            </a:extLst>
          </p:cNvPr>
          <p:cNvSpPr>
            <a:spLocks/>
          </p:cNvSpPr>
          <p:nvPr/>
        </p:nvSpPr>
        <p:spPr>
          <a:xfrm flipH="1">
            <a:off x="4332691" y="1820390"/>
            <a:ext cx="795295" cy="79485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37142" tIns="91428" rIns="137142" bIns="91428" rtlCol="0" anchor="ctr">
            <a:noAutofit/>
          </a:bodyPr>
          <a:lstStyle/>
          <a:p>
            <a:pPr algn="ctr" defTabSz="457109">
              <a:spcBef>
                <a:spcPts val="500"/>
              </a:spcBef>
            </a:pPr>
            <a:r>
              <a:rPr lang="en-US" sz="2999" b="1">
                <a:cs typeface="Segoe Sans Display Semibold" pitchFamily="2" charset="0"/>
              </a:rPr>
              <a:t>2</a:t>
            </a:r>
          </a:p>
        </p:txBody>
      </p:sp>
      <p:sp>
        <p:nvSpPr>
          <p:cNvPr id="11" name="TextBox 10">
            <a:extLst>
              <a:ext uri="{FF2B5EF4-FFF2-40B4-BE49-F238E27FC236}">
                <a16:creationId xmlns:a16="http://schemas.microsoft.com/office/drawing/2014/main" id="{FCFEA8E2-C1E0-EA18-F6CE-7DD55A481B78}"/>
              </a:ext>
            </a:extLst>
          </p:cNvPr>
          <p:cNvSpPr txBox="1"/>
          <p:nvPr/>
        </p:nvSpPr>
        <p:spPr>
          <a:xfrm>
            <a:off x="3492852" y="2819917"/>
            <a:ext cx="2344783" cy="1938992"/>
          </a:xfrm>
          <a:prstGeom prst="rect">
            <a:avLst/>
          </a:prstGeom>
          <a:noFill/>
        </p:spPr>
        <p:txBody>
          <a:bodyPr wrap="square" lIns="0" tIns="0" rIns="0" bIns="0">
            <a:spAutoFit/>
          </a:bodyPr>
          <a:lstStyle/>
          <a:p>
            <a:pPr algn="ctr" defTabSz="466143" fontAlgn="base">
              <a:spcBef>
                <a:spcPct val="0"/>
              </a:spcBef>
              <a:spcAft>
                <a:spcPct val="0"/>
              </a:spcAft>
            </a:pPr>
            <a:r>
              <a:rPr lang="en-US"/>
              <a:t>Extend your security perimeter with threat protection, enforce multifactor authentication, and set conditional access controls. </a:t>
            </a:r>
          </a:p>
        </p:txBody>
      </p:sp>
      <p:sp>
        <p:nvSpPr>
          <p:cNvPr id="6" name="TextBox 5">
            <a:extLst>
              <a:ext uri="{FF2B5EF4-FFF2-40B4-BE49-F238E27FC236}">
                <a16:creationId xmlns:a16="http://schemas.microsoft.com/office/drawing/2014/main" id="{5B285816-5B8A-7BDA-B081-BC6BCF28469D}"/>
              </a:ext>
            </a:extLst>
          </p:cNvPr>
          <p:cNvSpPr txBox="1"/>
          <p:nvPr/>
        </p:nvSpPr>
        <p:spPr>
          <a:xfrm>
            <a:off x="3612571" y="5099894"/>
            <a:ext cx="2299541" cy="553998"/>
          </a:xfrm>
          <a:prstGeom prst="rect">
            <a:avLst/>
          </a:prstGeom>
          <a:noFill/>
        </p:spPr>
        <p:txBody>
          <a:bodyPr wrap="square" lIns="0" tIns="0" rIns="0" bIns="0">
            <a:spAutoFit/>
          </a:bodyPr>
          <a:lstStyle/>
          <a:p>
            <a:pPr algn="ctr">
              <a:defRPr/>
            </a:pPr>
            <a:r>
              <a:rPr lang="en-US" sz="1200">
                <a:ln w="3175">
                  <a:noFill/>
                </a:ln>
              </a:rPr>
              <a:t>Microsoft Entra ID P1, Microsoft Defender Antimalware, Microsoft Defender Firewall</a:t>
            </a:r>
            <a:endParaRPr kumimoji="0" lang="en-US" sz="2400" b="0" i="0" u="none" strike="noStrike" kern="1200" cap="none" normalizeH="0" baseline="0" noProof="0">
              <a:ln w="3175">
                <a:noFill/>
              </a:ln>
              <a:effectLst/>
              <a:uLnTx/>
              <a:uFillTx/>
              <a:cs typeface="Segoe UI" pitchFamily="34" charset="0"/>
            </a:endParaRPr>
          </a:p>
        </p:txBody>
      </p:sp>
      <p:sp>
        <p:nvSpPr>
          <p:cNvPr id="29" name="Free-form: Shape 109">
            <a:extLst>
              <a:ext uri="{FF2B5EF4-FFF2-40B4-BE49-F238E27FC236}">
                <a16:creationId xmlns:a16="http://schemas.microsoft.com/office/drawing/2014/main" id="{7AC6CD69-4C1E-7660-9872-2FB81CC54277}"/>
              </a:ext>
              <a:ext uri="{C183D7F6-B498-43B3-948B-1728B52AA6E4}">
                <adec:decorative xmlns:adec="http://schemas.microsoft.com/office/drawing/2017/decorative" val="0"/>
              </a:ext>
            </a:extLst>
          </p:cNvPr>
          <p:cNvSpPr>
            <a:spLocks/>
          </p:cNvSpPr>
          <p:nvPr/>
        </p:nvSpPr>
        <p:spPr>
          <a:xfrm flipH="1">
            <a:off x="7015205" y="1873485"/>
            <a:ext cx="795295" cy="79485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37142" tIns="91428" rIns="137142" bIns="91428" rtlCol="0" anchor="ctr">
            <a:noAutofit/>
          </a:bodyPr>
          <a:lstStyle/>
          <a:p>
            <a:pPr algn="ctr" defTabSz="457109">
              <a:spcBef>
                <a:spcPts val="500"/>
              </a:spcBef>
            </a:pPr>
            <a:r>
              <a:rPr lang="en-US" sz="2999" b="1">
                <a:cs typeface="Segoe Sans Display Semibold" pitchFamily="2" charset="0"/>
              </a:rPr>
              <a:t>3</a:t>
            </a:r>
          </a:p>
        </p:txBody>
      </p:sp>
      <p:sp>
        <p:nvSpPr>
          <p:cNvPr id="13" name="TextBox 12">
            <a:extLst>
              <a:ext uri="{FF2B5EF4-FFF2-40B4-BE49-F238E27FC236}">
                <a16:creationId xmlns:a16="http://schemas.microsoft.com/office/drawing/2014/main" id="{536B1A0E-12C2-7F78-8D66-417A1A4A6A93}"/>
              </a:ext>
            </a:extLst>
          </p:cNvPr>
          <p:cNvSpPr txBox="1"/>
          <p:nvPr/>
        </p:nvSpPr>
        <p:spPr>
          <a:xfrm>
            <a:off x="6288779" y="2819917"/>
            <a:ext cx="2344783" cy="1107996"/>
          </a:xfrm>
          <a:prstGeom prst="rect">
            <a:avLst/>
          </a:prstGeom>
          <a:noFill/>
        </p:spPr>
        <p:txBody>
          <a:bodyPr wrap="square" lIns="0" tIns="0" rIns="0" bIns="0">
            <a:spAutoFit/>
          </a:bodyPr>
          <a:lstStyle/>
          <a:p>
            <a:pPr algn="ctr" defTabSz="466143" fontAlgn="base">
              <a:spcBef>
                <a:spcPct val="0"/>
              </a:spcBef>
              <a:spcAft>
                <a:spcPct val="0"/>
              </a:spcAft>
            </a:pPr>
            <a:r>
              <a:rPr lang="en-US"/>
              <a:t>Discover, protect, and govern your data to more securely enable AI.</a:t>
            </a:r>
          </a:p>
        </p:txBody>
      </p:sp>
      <p:sp>
        <p:nvSpPr>
          <p:cNvPr id="15" name="TextBox 14">
            <a:extLst>
              <a:ext uri="{FF2B5EF4-FFF2-40B4-BE49-F238E27FC236}">
                <a16:creationId xmlns:a16="http://schemas.microsoft.com/office/drawing/2014/main" id="{38436CD0-11B9-BC1D-8D4D-53F622E227DD}"/>
              </a:ext>
            </a:extLst>
          </p:cNvPr>
          <p:cNvSpPr txBox="1"/>
          <p:nvPr/>
        </p:nvSpPr>
        <p:spPr>
          <a:xfrm>
            <a:off x="6299938" y="5099894"/>
            <a:ext cx="2323440" cy="738664"/>
          </a:xfrm>
          <a:prstGeom prst="rect">
            <a:avLst/>
          </a:prstGeom>
          <a:noFill/>
        </p:spPr>
        <p:txBody>
          <a:bodyPr wrap="square" lIns="0" tIns="0" rIns="0" bIns="0">
            <a:spAutoFit/>
          </a:bodyPr>
          <a:lstStyle/>
          <a:p>
            <a:pPr algn="ctr"/>
            <a:r>
              <a:rPr lang="en-US" sz="1200">
                <a:cs typeface="Segoe UI" panose="020B0502040204020203" pitchFamily="34" charset="0"/>
              </a:rPr>
              <a:t>Microsoft Purview P1,</a:t>
            </a:r>
          </a:p>
          <a:p>
            <a:pPr marL="0" marR="0" lvl="0" indent="0" algn="ctr" defTabSz="914400" rtl="0" eaLnBrk="1" fontAlgn="auto" latinLnBrk="0" hangingPunct="1">
              <a:spcBef>
                <a:spcPts val="0"/>
              </a:spcBef>
              <a:spcAft>
                <a:spcPts val="0"/>
              </a:spcAft>
              <a:buClrTx/>
              <a:buSzTx/>
              <a:buFontTx/>
              <a:buNone/>
              <a:tabLst/>
              <a:defRPr/>
            </a:pPr>
            <a:r>
              <a:rPr lang="en-US" sz="1200">
                <a:cs typeface="Segoe UI" panose="020B0502040204020203" pitchFamily="34" charset="0"/>
              </a:rPr>
              <a:t>DLP for Email and Files</a:t>
            </a:r>
          </a:p>
          <a:p>
            <a:pPr marL="0" marR="0" lvl="0" indent="0" algn="ctr" defTabSz="914400" rtl="0" eaLnBrk="1" fontAlgn="auto" latinLnBrk="0" hangingPunct="1">
              <a:spcBef>
                <a:spcPts val="0"/>
              </a:spcBef>
              <a:spcAft>
                <a:spcPts val="0"/>
              </a:spcAft>
              <a:buClrTx/>
              <a:buSzTx/>
              <a:buFontTx/>
              <a:buNone/>
              <a:tabLst/>
              <a:defRPr/>
            </a:pPr>
            <a:r>
              <a:rPr lang="en-US" sz="1200">
                <a:cs typeface="Segoe UI" panose="020B0502040204020203" pitchFamily="34" charset="0"/>
              </a:rPr>
              <a:t>Manual Sensitivity Labels, Standard eDiscovery</a:t>
            </a:r>
          </a:p>
        </p:txBody>
      </p:sp>
      <p:sp>
        <p:nvSpPr>
          <p:cNvPr id="36" name="Free-form: Shape 109">
            <a:extLst>
              <a:ext uri="{FF2B5EF4-FFF2-40B4-BE49-F238E27FC236}">
                <a16:creationId xmlns:a16="http://schemas.microsoft.com/office/drawing/2014/main" id="{94EAE4EC-7DF3-90E1-4BB9-3CCEC65595ED}"/>
              </a:ext>
              <a:ext uri="{C183D7F6-B498-43B3-948B-1728B52AA6E4}">
                <adec:decorative xmlns:adec="http://schemas.microsoft.com/office/drawing/2017/decorative" val="0"/>
              </a:ext>
            </a:extLst>
          </p:cNvPr>
          <p:cNvSpPr>
            <a:spLocks/>
          </p:cNvSpPr>
          <p:nvPr/>
        </p:nvSpPr>
        <p:spPr>
          <a:xfrm flipH="1">
            <a:off x="9795329" y="1934388"/>
            <a:ext cx="795295" cy="794850"/>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37142" tIns="91428" rIns="137142" bIns="91428" rtlCol="0" anchor="ctr">
            <a:noAutofit/>
          </a:bodyPr>
          <a:lstStyle/>
          <a:p>
            <a:pPr algn="ctr" defTabSz="457109">
              <a:spcBef>
                <a:spcPts val="500"/>
              </a:spcBef>
            </a:pPr>
            <a:r>
              <a:rPr lang="en-US" sz="2999" b="1">
                <a:cs typeface="Segoe Sans Display Semibold" pitchFamily="2" charset="0"/>
              </a:rPr>
              <a:t>4</a:t>
            </a:r>
          </a:p>
        </p:txBody>
      </p:sp>
      <p:sp>
        <p:nvSpPr>
          <p:cNvPr id="17" name="TextBox 16">
            <a:extLst>
              <a:ext uri="{FF2B5EF4-FFF2-40B4-BE49-F238E27FC236}">
                <a16:creationId xmlns:a16="http://schemas.microsoft.com/office/drawing/2014/main" id="{2AD91937-31E2-A05F-0646-D0797A9F7120}"/>
              </a:ext>
            </a:extLst>
          </p:cNvPr>
          <p:cNvSpPr txBox="1"/>
          <p:nvPr/>
        </p:nvSpPr>
        <p:spPr>
          <a:xfrm>
            <a:off x="9020584" y="2819917"/>
            <a:ext cx="2344783" cy="1107996"/>
          </a:xfrm>
          <a:prstGeom prst="rect">
            <a:avLst/>
          </a:prstGeom>
          <a:noFill/>
        </p:spPr>
        <p:txBody>
          <a:bodyPr wrap="square" lIns="0" tIns="0" rIns="0" bIns="0">
            <a:spAutoFit/>
          </a:bodyPr>
          <a:lstStyle/>
          <a:p>
            <a:pPr algn="ctr" defTabSz="466143" fontAlgn="base">
              <a:spcBef>
                <a:spcPct val="0"/>
              </a:spcBef>
              <a:spcAft>
                <a:spcPct val="0"/>
              </a:spcAft>
            </a:pPr>
            <a:r>
              <a:rPr lang="en-US"/>
              <a:t>Uncover shadow IT and unsanctioned generative AI app use and block usage.</a:t>
            </a:r>
          </a:p>
        </p:txBody>
      </p:sp>
      <p:sp>
        <p:nvSpPr>
          <p:cNvPr id="19" name="TextBox 18">
            <a:extLst>
              <a:ext uri="{FF2B5EF4-FFF2-40B4-BE49-F238E27FC236}">
                <a16:creationId xmlns:a16="http://schemas.microsoft.com/office/drawing/2014/main" id="{5F8E38B8-63F0-71C4-8EEB-CF5E73C5C38B}"/>
              </a:ext>
            </a:extLst>
          </p:cNvPr>
          <p:cNvSpPr txBox="1"/>
          <p:nvPr/>
        </p:nvSpPr>
        <p:spPr>
          <a:xfrm>
            <a:off x="9109950" y="5099894"/>
            <a:ext cx="1987936" cy="738664"/>
          </a:xfrm>
          <a:prstGeom prst="rect">
            <a:avLst/>
          </a:prstGeom>
          <a:noFill/>
        </p:spPr>
        <p:txBody>
          <a:bodyPr wrap="square" lIns="0" tIns="0" rIns="0" bIns="0">
            <a:spAutoFit/>
          </a:bodyPr>
          <a:lstStyle/>
          <a:p>
            <a:pPr algn="ctr"/>
            <a:r>
              <a:rPr lang="en-US" sz="1200"/>
              <a:t>Microsoft Defender for Cloud Apps Discovery,</a:t>
            </a:r>
          </a:p>
          <a:p>
            <a:pPr algn="ctr"/>
            <a:r>
              <a:rPr lang="en-US" sz="1200"/>
              <a:t>Microsoft Defender for Endpoints P1</a:t>
            </a:r>
            <a:endParaRPr lang="en-US" sz="1200">
              <a:latin typeface="Segoe Sans Display Semibold" pitchFamily="2" charset="0"/>
              <a:cs typeface="Segoe Sans Display Semibold" pitchFamily="2" charset="0"/>
            </a:endParaRPr>
          </a:p>
        </p:txBody>
      </p:sp>
    </p:spTree>
    <p:extLst>
      <p:ext uri="{BB962C8B-B14F-4D97-AF65-F5344CB8AC3E}">
        <p14:creationId xmlns:p14="http://schemas.microsoft.com/office/powerpoint/2010/main" val="46090755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AFFF0-7342-AF86-0764-217B1025CCB2}"/>
            </a:ext>
          </a:extLst>
        </p:cNvPr>
        <p:cNvGrpSpPr/>
        <p:nvPr/>
      </p:nvGrpSpPr>
      <p:grpSpPr>
        <a:xfrm>
          <a:off x="0" y="0"/>
          <a:ext cx="0" cy="0"/>
          <a:chOff x="0" y="0"/>
          <a:chExt cx="0" cy="0"/>
        </a:xfrm>
      </p:grpSpPr>
      <p:pic>
        <p:nvPicPr>
          <p:cNvPr id="686" name="Picture 685">
            <a:extLst>
              <a:ext uri="{FF2B5EF4-FFF2-40B4-BE49-F238E27FC236}">
                <a16:creationId xmlns:a16="http://schemas.microsoft.com/office/drawing/2014/main" id="{B70D2992-C7F4-78E9-DF2D-F6BDAD087D4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5618044"/>
            <a:ext cx="2765533" cy="1239956"/>
          </a:xfrm>
          <a:prstGeom prst="rect">
            <a:avLst/>
          </a:prstGeom>
        </p:spPr>
      </p:pic>
      <p:sp>
        <p:nvSpPr>
          <p:cNvPr id="341" name="Freeform: Shape 340">
            <a:extLst>
              <a:ext uri="{FF2B5EF4-FFF2-40B4-BE49-F238E27FC236}">
                <a16:creationId xmlns:a16="http://schemas.microsoft.com/office/drawing/2014/main" id="{2B56A4A3-2718-0ABC-F15F-1CC86AEF3809}"/>
              </a:ext>
              <a:ext uri="{C183D7F6-B498-43B3-948B-1728B52AA6E4}">
                <adec:decorative xmlns:adec="http://schemas.microsoft.com/office/drawing/2017/decorative" val="1"/>
              </a:ext>
            </a:extLst>
          </p:cNvPr>
          <p:cNvSpPr>
            <a:spLocks/>
          </p:cNvSpPr>
          <p:nvPr/>
        </p:nvSpPr>
        <p:spPr bwMode="auto">
          <a:xfrm>
            <a:off x="588962" y="1435100"/>
            <a:ext cx="11020425" cy="4837112"/>
          </a:xfrm>
          <a:custGeom>
            <a:avLst/>
            <a:gdLst>
              <a:gd name="connsiteX0" fmla="*/ 96742 w 11020425"/>
              <a:gd name="connsiteY0" fmla="*/ 0 h 4837112"/>
              <a:gd name="connsiteX1" fmla="*/ 5307797 w 11020425"/>
              <a:gd name="connsiteY1" fmla="*/ 0 h 4837112"/>
              <a:gd name="connsiteX2" fmla="*/ 5404539 w 11020425"/>
              <a:gd name="connsiteY2" fmla="*/ 96742 h 4837112"/>
              <a:gd name="connsiteX3" fmla="*/ 5404539 w 11020425"/>
              <a:gd name="connsiteY3" fmla="*/ 105669 h 4837112"/>
              <a:gd name="connsiteX4" fmla="*/ 5404538 w 11020425"/>
              <a:gd name="connsiteY4" fmla="*/ 105674 h 4837112"/>
              <a:gd name="connsiteX5" fmla="*/ 5404538 w 11020425"/>
              <a:gd name="connsiteY5" fmla="*/ 2023778 h 4837112"/>
              <a:gd name="connsiteX6" fmla="*/ 5510212 w 11020425"/>
              <a:gd name="connsiteY6" fmla="*/ 2129452 h 4837112"/>
              <a:gd name="connsiteX7" fmla="*/ 5615886 w 11020425"/>
              <a:gd name="connsiteY7" fmla="*/ 2023778 h 4837112"/>
              <a:gd name="connsiteX8" fmla="*/ 5615886 w 11020425"/>
              <a:gd name="connsiteY8" fmla="*/ 1609625 h 4837112"/>
              <a:gd name="connsiteX9" fmla="*/ 5615886 w 11020425"/>
              <a:gd name="connsiteY9" fmla="*/ 105674 h 4837112"/>
              <a:gd name="connsiteX10" fmla="*/ 5615886 w 11020425"/>
              <a:gd name="connsiteY10" fmla="*/ 96742 h 4837112"/>
              <a:gd name="connsiteX11" fmla="*/ 5712628 w 11020425"/>
              <a:gd name="connsiteY11" fmla="*/ 0 h 4837112"/>
              <a:gd name="connsiteX12" fmla="*/ 10923683 w 11020425"/>
              <a:gd name="connsiteY12" fmla="*/ 0 h 4837112"/>
              <a:gd name="connsiteX13" fmla="*/ 11020425 w 11020425"/>
              <a:gd name="connsiteY13" fmla="*/ 96742 h 4837112"/>
              <a:gd name="connsiteX14" fmla="*/ 11020425 w 11020425"/>
              <a:gd name="connsiteY14" fmla="*/ 4740370 h 4837112"/>
              <a:gd name="connsiteX15" fmla="*/ 10923683 w 11020425"/>
              <a:gd name="connsiteY15" fmla="*/ 4837112 h 4837112"/>
              <a:gd name="connsiteX16" fmla="*/ 5712628 w 11020425"/>
              <a:gd name="connsiteY16" fmla="*/ 4837112 h 4837112"/>
              <a:gd name="connsiteX17" fmla="*/ 5615886 w 11020425"/>
              <a:gd name="connsiteY17" fmla="*/ 4740370 h 4837112"/>
              <a:gd name="connsiteX18" fmla="*/ 5615886 w 11020425"/>
              <a:gd name="connsiteY18" fmla="*/ 4731438 h 4837112"/>
              <a:gd name="connsiteX19" fmla="*/ 5615886 w 11020425"/>
              <a:gd name="connsiteY19" fmla="*/ 3408469 h 4837112"/>
              <a:gd name="connsiteX20" fmla="*/ 5615886 w 11020425"/>
              <a:gd name="connsiteY20" fmla="*/ 2813334 h 4837112"/>
              <a:gd name="connsiteX21" fmla="*/ 5510212 w 11020425"/>
              <a:gd name="connsiteY21" fmla="*/ 2707660 h 4837112"/>
              <a:gd name="connsiteX22" fmla="*/ 5404538 w 11020425"/>
              <a:gd name="connsiteY22" fmla="*/ 2813334 h 4837112"/>
              <a:gd name="connsiteX23" fmla="*/ 5404538 w 11020425"/>
              <a:gd name="connsiteY23" fmla="*/ 4731438 h 4837112"/>
              <a:gd name="connsiteX24" fmla="*/ 5404539 w 11020425"/>
              <a:gd name="connsiteY24" fmla="*/ 4731443 h 4837112"/>
              <a:gd name="connsiteX25" fmla="*/ 5404539 w 11020425"/>
              <a:gd name="connsiteY25" fmla="*/ 4740370 h 4837112"/>
              <a:gd name="connsiteX26" fmla="*/ 5307797 w 11020425"/>
              <a:gd name="connsiteY26" fmla="*/ 4837112 h 4837112"/>
              <a:gd name="connsiteX27" fmla="*/ 96742 w 11020425"/>
              <a:gd name="connsiteY27" fmla="*/ 4837112 h 4837112"/>
              <a:gd name="connsiteX28" fmla="*/ 0 w 11020425"/>
              <a:gd name="connsiteY28" fmla="*/ 4740370 h 4837112"/>
              <a:gd name="connsiteX29" fmla="*/ 0 w 11020425"/>
              <a:gd name="connsiteY29" fmla="*/ 96742 h 4837112"/>
              <a:gd name="connsiteX30" fmla="*/ 96742 w 11020425"/>
              <a:gd name="connsiteY30" fmla="*/ 0 h 483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020425" h="4837112">
                <a:moveTo>
                  <a:pt x="96742" y="0"/>
                </a:moveTo>
                <a:lnTo>
                  <a:pt x="5307797" y="0"/>
                </a:lnTo>
                <a:cubicBezTo>
                  <a:pt x="5361226" y="0"/>
                  <a:pt x="5404539" y="43313"/>
                  <a:pt x="5404539" y="96742"/>
                </a:cubicBezTo>
                <a:lnTo>
                  <a:pt x="5404539" y="105669"/>
                </a:lnTo>
                <a:lnTo>
                  <a:pt x="5404538" y="105674"/>
                </a:lnTo>
                <a:lnTo>
                  <a:pt x="5404538" y="2023778"/>
                </a:lnTo>
                <a:cubicBezTo>
                  <a:pt x="5404538" y="2082140"/>
                  <a:pt x="5451850" y="2129452"/>
                  <a:pt x="5510212" y="2129452"/>
                </a:cubicBezTo>
                <a:cubicBezTo>
                  <a:pt x="5568574" y="2129452"/>
                  <a:pt x="5615886" y="2082140"/>
                  <a:pt x="5615886" y="2023778"/>
                </a:cubicBezTo>
                <a:lnTo>
                  <a:pt x="5615886" y="1609625"/>
                </a:lnTo>
                <a:lnTo>
                  <a:pt x="5615886" y="105674"/>
                </a:lnTo>
                <a:lnTo>
                  <a:pt x="5615886" y="96742"/>
                </a:lnTo>
                <a:cubicBezTo>
                  <a:pt x="5615886" y="43313"/>
                  <a:pt x="5659199" y="0"/>
                  <a:pt x="5712628" y="0"/>
                </a:cubicBezTo>
                <a:lnTo>
                  <a:pt x="10923683" y="0"/>
                </a:lnTo>
                <a:cubicBezTo>
                  <a:pt x="10977112" y="0"/>
                  <a:pt x="11020425" y="43313"/>
                  <a:pt x="11020425" y="96742"/>
                </a:cubicBezTo>
                <a:lnTo>
                  <a:pt x="11020425" y="4740370"/>
                </a:lnTo>
                <a:cubicBezTo>
                  <a:pt x="11020425" y="4793799"/>
                  <a:pt x="10977112" y="4837112"/>
                  <a:pt x="10923683" y="4837112"/>
                </a:cubicBezTo>
                <a:lnTo>
                  <a:pt x="5712628" y="4837112"/>
                </a:lnTo>
                <a:cubicBezTo>
                  <a:pt x="5659199" y="4837112"/>
                  <a:pt x="5615886" y="4793799"/>
                  <a:pt x="5615886" y="4740370"/>
                </a:cubicBezTo>
                <a:lnTo>
                  <a:pt x="5615886" y="4731438"/>
                </a:lnTo>
                <a:lnTo>
                  <a:pt x="5615886" y="3408469"/>
                </a:lnTo>
                <a:lnTo>
                  <a:pt x="5615886" y="2813334"/>
                </a:lnTo>
                <a:cubicBezTo>
                  <a:pt x="5615886" y="2754972"/>
                  <a:pt x="5568574" y="2707660"/>
                  <a:pt x="5510212" y="2707660"/>
                </a:cubicBezTo>
                <a:cubicBezTo>
                  <a:pt x="5451850" y="2707660"/>
                  <a:pt x="5404538" y="2754972"/>
                  <a:pt x="5404538" y="2813334"/>
                </a:cubicBezTo>
                <a:lnTo>
                  <a:pt x="5404538" y="4731438"/>
                </a:lnTo>
                <a:lnTo>
                  <a:pt x="5404539" y="4731443"/>
                </a:lnTo>
                <a:lnTo>
                  <a:pt x="5404539" y="4740370"/>
                </a:lnTo>
                <a:cubicBezTo>
                  <a:pt x="5404539" y="4793799"/>
                  <a:pt x="5361226" y="4837112"/>
                  <a:pt x="5307797" y="4837112"/>
                </a:cubicBezTo>
                <a:lnTo>
                  <a:pt x="96742" y="4837112"/>
                </a:lnTo>
                <a:cubicBezTo>
                  <a:pt x="43313" y="4837112"/>
                  <a:pt x="0" y="4793799"/>
                  <a:pt x="0" y="4740370"/>
                </a:cubicBezTo>
                <a:lnTo>
                  <a:pt x="0" y="96742"/>
                </a:lnTo>
                <a:cubicBezTo>
                  <a:pt x="0" y="43313"/>
                  <a:pt x="43313" y="0"/>
                  <a:pt x="96742" y="0"/>
                </a:cubicBezTo>
                <a:close/>
              </a:path>
            </a:pathLst>
          </a:cu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1417135" rIns="91428" bIns="73142" numCol="1" spcCol="0" rtlCol="0" fromWordArt="0" anchor="t" anchorCtr="0" forceAA="0" compatLnSpc="1">
            <a:prstTxWarp prst="textNoShape">
              <a:avLst/>
            </a:prstTxWarp>
            <a:noAutofit/>
          </a:bodyPr>
          <a:lstStyle/>
          <a:p>
            <a:pPr algn="ctr" defTabSz="466143" fontAlgn="base">
              <a:spcBef>
                <a:spcPct val="0"/>
              </a:spcBef>
              <a:spcAft>
                <a:spcPct val="0"/>
              </a:spcAft>
            </a:pPr>
            <a:endParaRPr lang="en-US" sz="2200">
              <a:solidFill>
                <a:srgbClr val="091F2C"/>
              </a:solidFill>
            </a:endParaRPr>
          </a:p>
        </p:txBody>
      </p:sp>
      <p:sp>
        <p:nvSpPr>
          <p:cNvPr id="203" name="Rectangle: Rounded Corners 202">
            <a:extLst>
              <a:ext uri="{FF2B5EF4-FFF2-40B4-BE49-F238E27FC236}">
                <a16:creationId xmlns:a16="http://schemas.microsoft.com/office/drawing/2014/main" id="{0073BA67-C5F4-253A-1D2F-295257ACA910}"/>
              </a:ext>
              <a:ext uri="{C183D7F6-B498-43B3-948B-1728B52AA6E4}">
                <adec:decorative xmlns:adec="http://schemas.microsoft.com/office/drawing/2017/decorative" val="1"/>
              </a:ext>
            </a:extLst>
          </p:cNvPr>
          <p:cNvSpPr>
            <a:spLocks/>
          </p:cNvSpPr>
          <p:nvPr/>
        </p:nvSpPr>
        <p:spPr bwMode="auto">
          <a:xfrm>
            <a:off x="6284913" y="2330004"/>
            <a:ext cx="5237160" cy="1295629"/>
          </a:xfrm>
          <a:prstGeom prst="roundRect">
            <a:avLst>
              <a:gd name="adj" fmla="val 5575"/>
            </a:avLst>
          </a:prstGeom>
          <a:solidFill>
            <a:schemeClr val="bg1"/>
          </a:solidFill>
          <a:ln w="3175">
            <a:noFill/>
          </a:ln>
          <a:effectLst>
            <a:outerShdw blurRad="63500" sx="102000" sy="102000" algn="ctr" rotWithShape="0">
              <a:schemeClr val="tx2">
                <a:alpha val="6000"/>
              </a:schemeClr>
            </a:outerShdw>
          </a:effectLst>
        </p:spPr>
        <p:txBody>
          <a:bodyPr rtlCol="0" anchor="ctr"/>
          <a:lstStyle/>
          <a:p>
            <a:pPr marL="0" marR="0" lvl="0" indent="0" algn="l" defTabSz="91440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normalizeH="0" baseline="0" noProof="0">
              <a:ln>
                <a:noFill/>
              </a:ln>
              <a:solidFill>
                <a:srgbClr val="000000"/>
              </a:solidFill>
              <a:effectLst/>
              <a:uLnTx/>
              <a:uFillTx/>
              <a:latin typeface="Segoe Sans Text"/>
              <a:ea typeface="+mn-ea"/>
              <a:cs typeface="+mn-cs"/>
            </a:endParaRPr>
          </a:p>
        </p:txBody>
      </p:sp>
      <p:sp>
        <p:nvSpPr>
          <p:cNvPr id="204" name="Rectangle: Rounded Corners 203">
            <a:extLst>
              <a:ext uri="{FF2B5EF4-FFF2-40B4-BE49-F238E27FC236}">
                <a16:creationId xmlns:a16="http://schemas.microsoft.com/office/drawing/2014/main" id="{F41EA51F-3D1D-D15F-C831-20E4F91EE2CF}"/>
              </a:ext>
              <a:ext uri="{C183D7F6-B498-43B3-948B-1728B52AA6E4}">
                <adec:decorative xmlns:adec="http://schemas.microsoft.com/office/drawing/2017/decorative" val="1"/>
              </a:ext>
            </a:extLst>
          </p:cNvPr>
          <p:cNvSpPr>
            <a:spLocks/>
          </p:cNvSpPr>
          <p:nvPr/>
        </p:nvSpPr>
        <p:spPr bwMode="auto">
          <a:xfrm>
            <a:off x="6284913" y="3717188"/>
            <a:ext cx="5237160" cy="1295629"/>
          </a:xfrm>
          <a:prstGeom prst="roundRect">
            <a:avLst>
              <a:gd name="adj" fmla="val 5575"/>
            </a:avLst>
          </a:prstGeom>
          <a:solidFill>
            <a:schemeClr val="bg1"/>
          </a:solidFill>
          <a:ln w="3175">
            <a:noFill/>
          </a:ln>
          <a:effectLst>
            <a:outerShdw blurRad="63500" sx="102000" sy="102000" algn="ctr" rotWithShape="0">
              <a:schemeClr val="tx2">
                <a:alpha val="6000"/>
              </a:schemeClr>
            </a:outerShdw>
          </a:effectLst>
        </p:spPr>
        <p:txBody>
          <a:bodyPr rtlCol="0" anchor="ctr"/>
          <a:lstStyle/>
          <a:p>
            <a:pPr marL="0" marR="0" lvl="0" indent="0" algn="l" defTabSz="91440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normalizeH="0" baseline="0" noProof="0">
              <a:ln>
                <a:noFill/>
              </a:ln>
              <a:solidFill>
                <a:srgbClr val="000000"/>
              </a:solidFill>
              <a:effectLst/>
              <a:uLnTx/>
              <a:uFillTx/>
              <a:latin typeface="Segoe Sans Text"/>
              <a:ea typeface="+mn-ea"/>
              <a:cs typeface="+mn-cs"/>
            </a:endParaRPr>
          </a:p>
        </p:txBody>
      </p:sp>
      <p:sp>
        <p:nvSpPr>
          <p:cNvPr id="348" name="Content Placeholder 2">
            <a:extLst>
              <a:ext uri="{FF2B5EF4-FFF2-40B4-BE49-F238E27FC236}">
                <a16:creationId xmlns:a16="http://schemas.microsoft.com/office/drawing/2014/main" id="{8C392B63-52A0-E341-8B7A-704194CEE6B9}"/>
              </a:ext>
              <a:ext uri="{C183D7F6-B498-43B3-948B-1728B52AA6E4}">
                <adec:decorative xmlns:adec="http://schemas.microsoft.com/office/drawing/2017/decorative" val="1"/>
              </a:ext>
            </a:extLst>
          </p:cNvPr>
          <p:cNvSpPr txBox="1">
            <a:spLocks/>
          </p:cNvSpPr>
          <p:nvPr/>
        </p:nvSpPr>
        <p:spPr>
          <a:xfrm>
            <a:off x="588961" y="1651133"/>
            <a:ext cx="5010945" cy="487230"/>
          </a:xfrm>
          <a:prstGeom prst="rect">
            <a:avLst/>
          </a:prstGeom>
          <a:solidFill>
            <a:srgbClr val="FFFFFF">
              <a:alpha val="52000"/>
            </a:srgbClr>
          </a:solidFill>
          <a:ln>
            <a:solidFill>
              <a:srgbClr val="FFFFFF"/>
            </a:solidFill>
          </a:ln>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latin typeface="Segoe Sans Display Semibold" pitchFamily="2" charset="0"/>
              <a:cs typeface="Segoe Sans Display Semibold" pitchFamily="2" charset="0"/>
            </a:endParaRPr>
          </a:p>
        </p:txBody>
      </p:sp>
      <p:sp>
        <p:nvSpPr>
          <p:cNvPr id="342" name="Free-form: Shape 109">
            <a:extLst>
              <a:ext uri="{FF2B5EF4-FFF2-40B4-BE49-F238E27FC236}">
                <a16:creationId xmlns:a16="http://schemas.microsoft.com/office/drawing/2014/main" id="{1D3DF93E-9099-680A-2B06-50DB999EB886}"/>
              </a:ext>
              <a:ext uri="{C183D7F6-B498-43B3-948B-1728B52AA6E4}">
                <adec:decorative xmlns:adec="http://schemas.microsoft.com/office/drawing/2017/decorative" val="1"/>
              </a:ext>
            </a:extLst>
          </p:cNvPr>
          <p:cNvSpPr>
            <a:spLocks/>
          </p:cNvSpPr>
          <p:nvPr/>
        </p:nvSpPr>
        <p:spPr>
          <a:xfrm flipH="1">
            <a:off x="5214753" y="1587450"/>
            <a:ext cx="614940" cy="614596"/>
          </a:xfrm>
          <a:prstGeom prst="ellipse">
            <a:avLst/>
          </a:prstGeom>
          <a:solidFill>
            <a:srgbClr val="FFFFFF">
              <a:alpha val="95000"/>
            </a:srgbClr>
          </a:solidFill>
          <a:effectLst>
            <a:outerShdw blurRad="63500" sx="102000" sy="102000" algn="ctr" rotWithShape="0">
              <a:schemeClr val="accent1">
                <a:alpha val="8000"/>
              </a:scheme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349" name="Content Placeholder 2">
            <a:extLst>
              <a:ext uri="{FF2B5EF4-FFF2-40B4-BE49-F238E27FC236}">
                <a16:creationId xmlns:a16="http://schemas.microsoft.com/office/drawing/2014/main" id="{98C2AF40-26BC-3050-C42B-C6C5114428DB}"/>
              </a:ext>
              <a:ext uri="{C183D7F6-B498-43B3-948B-1728B52AA6E4}">
                <adec:decorative xmlns:adec="http://schemas.microsoft.com/office/drawing/2017/decorative" val="1"/>
              </a:ext>
            </a:extLst>
          </p:cNvPr>
          <p:cNvSpPr txBox="1">
            <a:spLocks/>
          </p:cNvSpPr>
          <p:nvPr/>
        </p:nvSpPr>
        <p:spPr>
          <a:xfrm>
            <a:off x="6207124" y="1651133"/>
            <a:ext cx="5010945" cy="487230"/>
          </a:xfrm>
          <a:prstGeom prst="rect">
            <a:avLst/>
          </a:prstGeom>
          <a:solidFill>
            <a:srgbClr val="FFFFFF">
              <a:alpha val="52000"/>
            </a:srgbClr>
          </a:solidFill>
          <a:ln>
            <a:solidFill>
              <a:srgbClr val="FFFFFF"/>
            </a:solidFill>
          </a:ln>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10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a:latin typeface="Segoe Sans Display Semibold" pitchFamily="2" charset="0"/>
              <a:cs typeface="Segoe Sans Display Semibold" pitchFamily="2" charset="0"/>
            </a:endParaRPr>
          </a:p>
        </p:txBody>
      </p:sp>
      <p:sp>
        <p:nvSpPr>
          <p:cNvPr id="345" name="Free-form: Shape 109">
            <a:extLst>
              <a:ext uri="{FF2B5EF4-FFF2-40B4-BE49-F238E27FC236}">
                <a16:creationId xmlns:a16="http://schemas.microsoft.com/office/drawing/2014/main" id="{B1ABEEAE-2B90-F252-CC1A-D39EE430E1F8}"/>
              </a:ext>
              <a:ext uri="{C183D7F6-B498-43B3-948B-1728B52AA6E4}">
                <adec:decorative xmlns:adec="http://schemas.microsoft.com/office/drawing/2017/decorative" val="1"/>
              </a:ext>
            </a:extLst>
          </p:cNvPr>
          <p:cNvSpPr>
            <a:spLocks/>
          </p:cNvSpPr>
          <p:nvPr/>
        </p:nvSpPr>
        <p:spPr>
          <a:xfrm flipH="1">
            <a:off x="10829346" y="1587450"/>
            <a:ext cx="614940" cy="614596"/>
          </a:xfrm>
          <a:prstGeom prst="ellipse">
            <a:avLst/>
          </a:prstGeom>
          <a:solidFill>
            <a:srgbClr val="FFFFFF">
              <a:alpha val="95000"/>
            </a:srgbClr>
          </a:solidFill>
          <a:effectLst>
            <a:outerShdw blurRad="63500" sx="102000" sy="102000" algn="ctr" rotWithShape="0">
              <a:schemeClr val="accent1">
                <a:alpha val="8000"/>
              </a:scheme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0" name="Title 9">
            <a:extLst>
              <a:ext uri="{FF2B5EF4-FFF2-40B4-BE49-F238E27FC236}">
                <a16:creationId xmlns:a16="http://schemas.microsoft.com/office/drawing/2014/main" id="{4E3CC0E4-54F6-047B-497E-4F00465600D9}"/>
              </a:ext>
            </a:extLst>
          </p:cNvPr>
          <p:cNvSpPr>
            <a:spLocks noGrp="1"/>
          </p:cNvSpPr>
          <p:nvPr>
            <p:ph type="title"/>
          </p:nvPr>
        </p:nvSpPr>
        <p:spPr>
          <a:xfrm>
            <a:off x="586740" y="378229"/>
            <a:ext cx="11018520" cy="1107996"/>
          </a:xfrm>
        </p:spPr>
        <p:txBody>
          <a:bodyPr/>
          <a:lstStyle/>
          <a:p>
            <a:r>
              <a:rPr lang="en-US"/>
              <a:t>Spotlight: Protect your organization from risks associated with generative AI app use</a:t>
            </a:r>
          </a:p>
        </p:txBody>
      </p:sp>
      <p:sp>
        <p:nvSpPr>
          <p:cNvPr id="15" name="Rectangle 14">
            <a:extLst>
              <a:ext uri="{FF2B5EF4-FFF2-40B4-BE49-F238E27FC236}">
                <a16:creationId xmlns:a16="http://schemas.microsoft.com/office/drawing/2014/main" id="{D37C3623-5483-4234-923E-7E025AA957B1}"/>
              </a:ext>
            </a:extLst>
          </p:cNvPr>
          <p:cNvSpPr>
            <a:spLocks/>
          </p:cNvSpPr>
          <p:nvPr/>
        </p:nvSpPr>
        <p:spPr bwMode="auto">
          <a:xfrm>
            <a:off x="718826" y="1740859"/>
            <a:ext cx="2687402" cy="30777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prstTxWarp prst="textNoShape">
              <a:avLst/>
            </a:prstTxWarp>
            <a:spAutoFit/>
          </a:bodyPr>
          <a:lstStyle/>
          <a:p>
            <a:pPr marL="0" marR="0" lvl="0" indent="0" defTabSz="932742" fontAlgn="auto">
              <a:spcBef>
                <a:spcPct val="0"/>
              </a:spcBef>
              <a:spcAft>
                <a:spcPts val="0"/>
              </a:spcAft>
              <a:buClrTx/>
              <a:buSzTx/>
              <a:tabLst/>
              <a:defRPr/>
            </a:pPr>
            <a:r>
              <a:rPr lang="en-US" sz="2000" b="1">
                <a:ln w="3175">
                  <a:noFill/>
                </a:ln>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Visibility and discovery</a:t>
            </a:r>
          </a:p>
        </p:txBody>
      </p:sp>
      <p:sp>
        <p:nvSpPr>
          <p:cNvPr id="343" name="Eye" title="Icon of an eye">
            <a:extLst>
              <a:ext uri="{FF2B5EF4-FFF2-40B4-BE49-F238E27FC236}">
                <a16:creationId xmlns:a16="http://schemas.microsoft.com/office/drawing/2014/main" id="{573F953C-402F-BB7F-5BAD-6EBC520A623E}"/>
              </a:ext>
            </a:extLst>
          </p:cNvPr>
          <p:cNvSpPr>
            <a:spLocks noChangeAspect="1" noEditPoints="1"/>
          </p:cNvSpPr>
          <p:nvPr/>
        </p:nvSpPr>
        <p:spPr bwMode="auto">
          <a:xfrm>
            <a:off x="5326764" y="1786832"/>
            <a:ext cx="390918" cy="215832"/>
          </a:xfrm>
          <a:custGeom>
            <a:avLst/>
            <a:gdLst>
              <a:gd name="T0" fmla="*/ 3 w 346"/>
              <a:gd name="T1" fmla="*/ 91 h 190"/>
              <a:gd name="T2" fmla="*/ 173 w 346"/>
              <a:gd name="T3" fmla="*/ 0 h 190"/>
              <a:gd name="T4" fmla="*/ 346 w 346"/>
              <a:gd name="T5" fmla="*/ 95 h 190"/>
              <a:gd name="T6" fmla="*/ 173 w 346"/>
              <a:gd name="T7" fmla="*/ 190 h 190"/>
              <a:gd name="T8" fmla="*/ 6 w 346"/>
              <a:gd name="T9" fmla="*/ 102 h 190"/>
              <a:gd name="T10" fmla="*/ 0 w 346"/>
              <a:gd name="T11" fmla="*/ 95 h 190"/>
              <a:gd name="T12" fmla="*/ 3 w 346"/>
              <a:gd name="T13" fmla="*/ 91 h 190"/>
              <a:gd name="T14" fmla="*/ 173 w 346"/>
              <a:gd name="T15" fmla="*/ 0 h 190"/>
              <a:gd name="T16" fmla="*/ 73 w 346"/>
              <a:gd name="T17" fmla="*/ 95 h 190"/>
              <a:gd name="T18" fmla="*/ 173 w 346"/>
              <a:gd name="T19" fmla="*/ 190 h 190"/>
              <a:gd name="T20" fmla="*/ 273 w 346"/>
              <a:gd name="T21" fmla="*/ 95 h 190"/>
              <a:gd name="T22" fmla="*/ 173 w 346"/>
              <a:gd name="T23" fmla="*/ 0 h 190"/>
              <a:gd name="T24" fmla="*/ 173 w 346"/>
              <a:gd name="T25" fmla="*/ 56 h 190"/>
              <a:gd name="T26" fmla="*/ 134 w 346"/>
              <a:gd name="T27" fmla="*/ 95 h 190"/>
              <a:gd name="T28" fmla="*/ 173 w 346"/>
              <a:gd name="T29" fmla="*/ 135 h 190"/>
              <a:gd name="T30" fmla="*/ 213 w 346"/>
              <a:gd name="T31" fmla="*/ 95 h 190"/>
              <a:gd name="T32" fmla="*/ 173 w 346"/>
              <a:gd name="T33" fmla="*/ 5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190">
                <a:moveTo>
                  <a:pt x="3" y="91"/>
                </a:moveTo>
                <a:cubicBezTo>
                  <a:pt x="17" y="73"/>
                  <a:pt x="77" y="0"/>
                  <a:pt x="173" y="0"/>
                </a:cubicBezTo>
                <a:cubicBezTo>
                  <a:pt x="283" y="0"/>
                  <a:pt x="346" y="95"/>
                  <a:pt x="346" y="95"/>
                </a:cubicBezTo>
                <a:cubicBezTo>
                  <a:pt x="346" y="95"/>
                  <a:pt x="283" y="190"/>
                  <a:pt x="173" y="190"/>
                </a:cubicBezTo>
                <a:cubicBezTo>
                  <a:pt x="82" y="190"/>
                  <a:pt x="23" y="125"/>
                  <a:pt x="6" y="102"/>
                </a:cubicBezTo>
                <a:cubicBezTo>
                  <a:pt x="2" y="98"/>
                  <a:pt x="0" y="95"/>
                  <a:pt x="0" y="95"/>
                </a:cubicBezTo>
                <a:cubicBezTo>
                  <a:pt x="0" y="95"/>
                  <a:pt x="1" y="94"/>
                  <a:pt x="3" y="91"/>
                </a:cubicBezTo>
                <a:close/>
                <a:moveTo>
                  <a:pt x="173" y="0"/>
                </a:moveTo>
                <a:cubicBezTo>
                  <a:pt x="118" y="0"/>
                  <a:pt x="73" y="42"/>
                  <a:pt x="73" y="95"/>
                </a:cubicBezTo>
                <a:cubicBezTo>
                  <a:pt x="73" y="148"/>
                  <a:pt x="118" y="190"/>
                  <a:pt x="173" y="190"/>
                </a:cubicBezTo>
                <a:cubicBezTo>
                  <a:pt x="228" y="190"/>
                  <a:pt x="273" y="148"/>
                  <a:pt x="273" y="95"/>
                </a:cubicBezTo>
                <a:cubicBezTo>
                  <a:pt x="273" y="42"/>
                  <a:pt x="228" y="0"/>
                  <a:pt x="173" y="0"/>
                </a:cubicBezTo>
                <a:close/>
                <a:moveTo>
                  <a:pt x="173" y="56"/>
                </a:moveTo>
                <a:cubicBezTo>
                  <a:pt x="151" y="56"/>
                  <a:pt x="134" y="73"/>
                  <a:pt x="134" y="95"/>
                </a:cubicBezTo>
                <a:cubicBezTo>
                  <a:pt x="134" y="117"/>
                  <a:pt x="151" y="135"/>
                  <a:pt x="173" y="135"/>
                </a:cubicBezTo>
                <a:cubicBezTo>
                  <a:pt x="195" y="135"/>
                  <a:pt x="213" y="117"/>
                  <a:pt x="213" y="95"/>
                </a:cubicBezTo>
                <a:cubicBezTo>
                  <a:pt x="213" y="73"/>
                  <a:pt x="195" y="56"/>
                  <a:pt x="173" y="56"/>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latin typeface="Segoe Sans Display Semibold" pitchFamily="2" charset="0"/>
              <a:cs typeface="Segoe Sans Display Semibold" pitchFamily="2" charset="0"/>
            </a:endParaRPr>
          </a:p>
        </p:txBody>
      </p:sp>
      <p:grpSp>
        <p:nvGrpSpPr>
          <p:cNvPr id="677" name="Group 676" descr="Infographic of ‘Cloud discovery’ dashboard ranking generative AI services as: Microsoft Bing Chat (10), Google Gemini (10), OpenAI ChatGPT (9), Soundful (5), Nichesss (5), Bramework (3).">
            <a:extLst>
              <a:ext uri="{FF2B5EF4-FFF2-40B4-BE49-F238E27FC236}">
                <a16:creationId xmlns:a16="http://schemas.microsoft.com/office/drawing/2014/main" id="{D9A81B40-FC96-4808-E128-FB283F69CD04}"/>
              </a:ext>
            </a:extLst>
          </p:cNvPr>
          <p:cNvGrpSpPr/>
          <p:nvPr/>
        </p:nvGrpSpPr>
        <p:grpSpPr>
          <a:xfrm>
            <a:off x="676274" y="2330004"/>
            <a:ext cx="5237160" cy="2682813"/>
            <a:chOff x="676274" y="2374160"/>
            <a:chExt cx="5237160" cy="2682813"/>
          </a:xfrm>
          <a:effectLst>
            <a:outerShdw blurRad="63500" sx="102000" sy="102000" algn="ctr" rotWithShape="0">
              <a:schemeClr val="tx2">
                <a:alpha val="6000"/>
              </a:schemeClr>
            </a:outerShdw>
          </a:effectLst>
        </p:grpSpPr>
        <p:sp>
          <p:nvSpPr>
            <p:cNvPr id="76" name="Rectangle: Rounded Corners 75">
              <a:extLst>
                <a:ext uri="{FF2B5EF4-FFF2-40B4-BE49-F238E27FC236}">
                  <a16:creationId xmlns:a16="http://schemas.microsoft.com/office/drawing/2014/main" id="{FB1EC70E-4517-927A-CE5C-1BEFBF285D40}"/>
                </a:ext>
              </a:extLst>
            </p:cNvPr>
            <p:cNvSpPr>
              <a:spLocks/>
            </p:cNvSpPr>
            <p:nvPr/>
          </p:nvSpPr>
          <p:spPr bwMode="auto">
            <a:xfrm>
              <a:off x="676274" y="2374161"/>
              <a:ext cx="5230775" cy="2682811"/>
            </a:xfrm>
            <a:prstGeom prst="roundRect">
              <a:avLst>
                <a:gd name="adj" fmla="val 1932"/>
              </a:avLst>
            </a:prstGeom>
            <a:solidFill>
              <a:schemeClr val="bg1"/>
            </a:solidFill>
            <a:ln w="3175">
              <a:noFill/>
            </a:ln>
            <a:effectLst/>
          </p:spPr>
          <p:txBody>
            <a:bodyPr rtlCol="0" anchor="ctr"/>
            <a:lstStyle/>
            <a:p>
              <a:pPr marL="0" marR="0" lvl="0" indent="0" algn="l" defTabSz="91440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normalizeH="0" baseline="0" noProof="0">
                <a:ln>
                  <a:noFill/>
                </a:ln>
                <a:solidFill>
                  <a:srgbClr val="000000"/>
                </a:solidFill>
                <a:effectLst/>
                <a:uLnTx/>
                <a:uFillTx/>
                <a:latin typeface="Segoe Sans Text"/>
                <a:ea typeface="+mn-ea"/>
                <a:cs typeface="+mn-cs"/>
              </a:endParaRPr>
            </a:p>
          </p:txBody>
        </p:sp>
        <p:sp>
          <p:nvSpPr>
            <p:cNvPr id="107" name="Rectangle: Rounded Corners 106">
              <a:extLst>
                <a:ext uri="{FF2B5EF4-FFF2-40B4-BE49-F238E27FC236}">
                  <a16:creationId xmlns:a16="http://schemas.microsoft.com/office/drawing/2014/main" id="{1E7A87CC-E1E0-3985-940E-F99E22B393B5}"/>
                </a:ext>
              </a:extLst>
            </p:cNvPr>
            <p:cNvSpPr/>
            <p:nvPr/>
          </p:nvSpPr>
          <p:spPr bwMode="auto">
            <a:xfrm>
              <a:off x="1002138" y="2665388"/>
              <a:ext cx="770690" cy="81297"/>
            </a:xfrm>
            <a:prstGeom prst="roundRect">
              <a:avLst>
                <a:gd name="adj" fmla="val 2157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0" i="0" u="none" strike="noStrike" kern="1200" cap="none" normalizeH="0" baseline="0" noProof="0">
                  <a:ln>
                    <a:noFill/>
                  </a:ln>
                  <a:solidFill>
                    <a:schemeClr val="tx1"/>
                  </a:solidFill>
                  <a:effectLst/>
                  <a:uLnTx/>
                  <a:uFillTx/>
                  <a:latin typeface="+mj-lt"/>
                  <a:ea typeface="+mn-ea"/>
                  <a:cs typeface="+mn-cs"/>
                </a:rPr>
                <a:t>Cloud discovery</a:t>
              </a:r>
            </a:p>
          </p:txBody>
        </p:sp>
        <p:sp>
          <p:nvSpPr>
            <p:cNvPr id="108" name="Rectangle: Rounded Corners 107">
              <a:extLst>
                <a:ext uri="{FF2B5EF4-FFF2-40B4-BE49-F238E27FC236}">
                  <a16:creationId xmlns:a16="http://schemas.microsoft.com/office/drawing/2014/main" id="{92219AC9-C538-AE5D-981F-969649D9DFED}"/>
                </a:ext>
              </a:extLst>
            </p:cNvPr>
            <p:cNvSpPr/>
            <p:nvPr/>
          </p:nvSpPr>
          <p:spPr bwMode="auto">
            <a:xfrm>
              <a:off x="1002138" y="2894460"/>
              <a:ext cx="770690"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09" name="Rectangle: Rounded Corners 108">
              <a:extLst>
                <a:ext uri="{FF2B5EF4-FFF2-40B4-BE49-F238E27FC236}">
                  <a16:creationId xmlns:a16="http://schemas.microsoft.com/office/drawing/2014/main" id="{587E0D6E-AFDE-BBA4-709D-976F07A206AB}"/>
                </a:ext>
              </a:extLst>
            </p:cNvPr>
            <p:cNvSpPr/>
            <p:nvPr/>
          </p:nvSpPr>
          <p:spPr bwMode="auto">
            <a:xfrm>
              <a:off x="1002138" y="3029956"/>
              <a:ext cx="367699"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0" name="Rectangle: Rounded Corners 109">
              <a:extLst>
                <a:ext uri="{FF2B5EF4-FFF2-40B4-BE49-F238E27FC236}">
                  <a16:creationId xmlns:a16="http://schemas.microsoft.com/office/drawing/2014/main" id="{5C23AAF2-6B3E-B0F1-BE91-C7A6B765A7F3}"/>
                </a:ext>
              </a:extLst>
            </p:cNvPr>
            <p:cNvSpPr/>
            <p:nvPr/>
          </p:nvSpPr>
          <p:spPr bwMode="auto">
            <a:xfrm>
              <a:off x="1416278" y="3029956"/>
              <a:ext cx="459624"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1" name="Rectangle: Rounded Corners 110">
              <a:extLst>
                <a:ext uri="{FF2B5EF4-FFF2-40B4-BE49-F238E27FC236}">
                  <a16:creationId xmlns:a16="http://schemas.microsoft.com/office/drawing/2014/main" id="{C009E3D8-0A58-4418-59E3-0571364CE63E}"/>
                </a:ext>
              </a:extLst>
            </p:cNvPr>
            <p:cNvSpPr/>
            <p:nvPr/>
          </p:nvSpPr>
          <p:spPr bwMode="auto">
            <a:xfrm>
              <a:off x="1928568" y="3029956"/>
              <a:ext cx="551548"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2" name="Rectangle: Rounded Corners 111">
              <a:extLst>
                <a:ext uri="{FF2B5EF4-FFF2-40B4-BE49-F238E27FC236}">
                  <a16:creationId xmlns:a16="http://schemas.microsoft.com/office/drawing/2014/main" id="{EF798B96-2F89-3516-7BA2-DBBACAB23BB1}"/>
                </a:ext>
              </a:extLst>
            </p:cNvPr>
            <p:cNvSpPr/>
            <p:nvPr/>
          </p:nvSpPr>
          <p:spPr bwMode="auto">
            <a:xfrm>
              <a:off x="2548579" y="3029956"/>
              <a:ext cx="367699"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3" name="Rectangle: Rounded Corners 112">
              <a:extLst>
                <a:ext uri="{FF2B5EF4-FFF2-40B4-BE49-F238E27FC236}">
                  <a16:creationId xmlns:a16="http://schemas.microsoft.com/office/drawing/2014/main" id="{DCEEBAD4-3F9C-EBC3-D425-8B1C4FC6E3C3}"/>
                </a:ext>
              </a:extLst>
            </p:cNvPr>
            <p:cNvSpPr/>
            <p:nvPr/>
          </p:nvSpPr>
          <p:spPr bwMode="auto">
            <a:xfrm>
              <a:off x="2957932" y="3029957"/>
              <a:ext cx="183850"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cxnSp>
          <p:nvCxnSpPr>
            <p:cNvPr id="114" name="Straight Connector 113">
              <a:extLst>
                <a:ext uri="{FF2B5EF4-FFF2-40B4-BE49-F238E27FC236}">
                  <a16:creationId xmlns:a16="http://schemas.microsoft.com/office/drawing/2014/main" id="{D22C281A-FC5A-8081-2F34-543925D26BB7}"/>
                </a:ext>
              </a:extLst>
            </p:cNvPr>
            <p:cNvCxnSpPr/>
            <p:nvPr/>
          </p:nvCxnSpPr>
          <p:spPr>
            <a:xfrm>
              <a:off x="1415798" y="3110214"/>
              <a:ext cx="414482" cy="0"/>
            </a:xfrm>
            <a:prstGeom prst="line">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5" name="Rectangle: Rounded Corners 114">
              <a:extLst>
                <a:ext uri="{FF2B5EF4-FFF2-40B4-BE49-F238E27FC236}">
                  <a16:creationId xmlns:a16="http://schemas.microsoft.com/office/drawing/2014/main" id="{D4DE2958-1FAB-6B07-D287-595DE9C421FA}"/>
                </a:ext>
              </a:extLst>
            </p:cNvPr>
            <p:cNvSpPr/>
            <p:nvPr/>
          </p:nvSpPr>
          <p:spPr bwMode="auto">
            <a:xfrm>
              <a:off x="1002138" y="3233200"/>
              <a:ext cx="551548"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6" name="Rectangle: Rounded Corners 115">
              <a:extLst>
                <a:ext uri="{FF2B5EF4-FFF2-40B4-BE49-F238E27FC236}">
                  <a16:creationId xmlns:a16="http://schemas.microsoft.com/office/drawing/2014/main" id="{7CB1D889-6CE8-0C69-0C78-9A9DF47913F6}"/>
                </a:ext>
              </a:extLst>
            </p:cNvPr>
            <p:cNvSpPr/>
            <p:nvPr/>
          </p:nvSpPr>
          <p:spPr bwMode="auto">
            <a:xfrm>
              <a:off x="1746631" y="3233200"/>
              <a:ext cx="183850" cy="4064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7" name="Rectangle: Rounded Corners 116">
              <a:extLst>
                <a:ext uri="{FF2B5EF4-FFF2-40B4-BE49-F238E27FC236}">
                  <a16:creationId xmlns:a16="http://schemas.microsoft.com/office/drawing/2014/main" id="{2494CE25-6A8E-3A43-DD47-7CF428973929}"/>
                </a:ext>
              </a:extLst>
            </p:cNvPr>
            <p:cNvSpPr/>
            <p:nvPr/>
          </p:nvSpPr>
          <p:spPr bwMode="auto">
            <a:xfrm>
              <a:off x="1677209" y="3233199"/>
              <a:ext cx="45962" cy="40648"/>
            </a:xfrm>
            <a:prstGeom prst="roundRect">
              <a:avLst>
                <a:gd name="adj" fmla="val 21572"/>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8" name="Rectangle: Rounded Corners 117">
              <a:extLst>
                <a:ext uri="{FF2B5EF4-FFF2-40B4-BE49-F238E27FC236}">
                  <a16:creationId xmlns:a16="http://schemas.microsoft.com/office/drawing/2014/main" id="{FA0C041B-0A51-15BE-39AD-EF982808039F}"/>
                </a:ext>
              </a:extLst>
            </p:cNvPr>
            <p:cNvSpPr/>
            <p:nvPr/>
          </p:nvSpPr>
          <p:spPr bwMode="auto">
            <a:xfrm>
              <a:off x="1002136" y="3368694"/>
              <a:ext cx="895170" cy="81297"/>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19" name="Rectangle: Rounded Corners 118">
              <a:extLst>
                <a:ext uri="{FF2B5EF4-FFF2-40B4-BE49-F238E27FC236}">
                  <a16:creationId xmlns:a16="http://schemas.microsoft.com/office/drawing/2014/main" id="{804D7CBE-05CC-9799-5E80-2F7617F26C78}"/>
                </a:ext>
              </a:extLst>
            </p:cNvPr>
            <p:cNvSpPr/>
            <p:nvPr/>
          </p:nvSpPr>
          <p:spPr bwMode="auto">
            <a:xfrm>
              <a:off x="1928568" y="3368694"/>
              <a:ext cx="787446" cy="81297"/>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20" name="Rectangle: Rounded Corners 119">
              <a:extLst>
                <a:ext uri="{FF2B5EF4-FFF2-40B4-BE49-F238E27FC236}">
                  <a16:creationId xmlns:a16="http://schemas.microsoft.com/office/drawing/2014/main" id="{63598193-73F8-B724-3A8F-AE135238B308}"/>
                </a:ext>
              </a:extLst>
            </p:cNvPr>
            <p:cNvSpPr/>
            <p:nvPr/>
          </p:nvSpPr>
          <p:spPr bwMode="auto">
            <a:xfrm>
              <a:off x="2750335" y="3368694"/>
              <a:ext cx="1011172" cy="81297"/>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21" name="Rectangle: Rounded Corners 120">
              <a:extLst>
                <a:ext uri="{FF2B5EF4-FFF2-40B4-BE49-F238E27FC236}">
                  <a16:creationId xmlns:a16="http://schemas.microsoft.com/office/drawing/2014/main" id="{62AF994C-B1A1-E28C-D4E4-714A0837CB9A}"/>
                </a:ext>
              </a:extLst>
            </p:cNvPr>
            <p:cNvSpPr/>
            <p:nvPr/>
          </p:nvSpPr>
          <p:spPr bwMode="auto">
            <a:xfrm>
              <a:off x="3803639" y="3368694"/>
              <a:ext cx="1011172" cy="81297"/>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22" name="Rectangle: Rounded Corners 121">
              <a:extLst>
                <a:ext uri="{FF2B5EF4-FFF2-40B4-BE49-F238E27FC236}">
                  <a16:creationId xmlns:a16="http://schemas.microsoft.com/office/drawing/2014/main" id="{FB635402-9D24-9609-C8B0-53DB219CA77C}"/>
                </a:ext>
              </a:extLst>
            </p:cNvPr>
            <p:cNvSpPr/>
            <p:nvPr/>
          </p:nvSpPr>
          <p:spPr bwMode="auto">
            <a:xfrm>
              <a:off x="4830613" y="3368695"/>
              <a:ext cx="919248" cy="81297"/>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cxnSp>
          <p:nvCxnSpPr>
            <p:cNvPr id="123" name="Straight Connector 122">
              <a:extLst>
                <a:ext uri="{FF2B5EF4-FFF2-40B4-BE49-F238E27FC236}">
                  <a16:creationId xmlns:a16="http://schemas.microsoft.com/office/drawing/2014/main" id="{3BB9D566-62CD-BEB9-7F56-A9F9E2BC28D9}"/>
                </a:ext>
              </a:extLst>
            </p:cNvPr>
            <p:cNvCxnSpPr>
              <a:cxnSpLocks/>
            </p:cNvCxnSpPr>
            <p:nvPr/>
          </p:nvCxnSpPr>
          <p:spPr>
            <a:xfrm>
              <a:off x="1160452" y="3530436"/>
              <a:ext cx="0" cy="1526537"/>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0E4E327-93A2-5DDA-C9F1-D0D20700CE5F}"/>
                </a:ext>
              </a:extLst>
            </p:cNvPr>
            <p:cNvCxnSpPr>
              <a:cxnSpLocks/>
            </p:cNvCxnSpPr>
            <p:nvPr/>
          </p:nvCxnSpPr>
          <p:spPr>
            <a:xfrm flipV="1">
              <a:off x="1008569" y="3521974"/>
              <a:ext cx="4904865" cy="1"/>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5" name="Rectangle: Rounded Corners 124">
              <a:extLst>
                <a:ext uri="{FF2B5EF4-FFF2-40B4-BE49-F238E27FC236}">
                  <a16:creationId xmlns:a16="http://schemas.microsoft.com/office/drawing/2014/main" id="{144B574F-E221-065E-F16D-231AD41603D3}"/>
                </a:ext>
              </a:extLst>
            </p:cNvPr>
            <p:cNvSpPr/>
            <p:nvPr/>
          </p:nvSpPr>
          <p:spPr bwMode="auto">
            <a:xfrm>
              <a:off x="1272687" y="3560659"/>
              <a:ext cx="404522" cy="8129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26" name="Rectangle: Rounded Corners 125">
              <a:extLst>
                <a:ext uri="{FF2B5EF4-FFF2-40B4-BE49-F238E27FC236}">
                  <a16:creationId xmlns:a16="http://schemas.microsoft.com/office/drawing/2014/main" id="{DA2AB0F7-C219-CEB4-4CD6-291CFE6D1512}"/>
                </a:ext>
              </a:extLst>
            </p:cNvPr>
            <p:cNvSpPr/>
            <p:nvPr/>
          </p:nvSpPr>
          <p:spPr bwMode="auto">
            <a:xfrm>
              <a:off x="1789763" y="3560671"/>
              <a:ext cx="607866" cy="8129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27" name="Rectangle: Rounded Corners 126">
              <a:extLst>
                <a:ext uri="{FF2B5EF4-FFF2-40B4-BE49-F238E27FC236}">
                  <a16:creationId xmlns:a16="http://schemas.microsoft.com/office/drawing/2014/main" id="{DDCAF8A3-5B5D-5DFF-C877-D6C419DDB3BF}"/>
                </a:ext>
              </a:extLst>
            </p:cNvPr>
            <p:cNvSpPr/>
            <p:nvPr/>
          </p:nvSpPr>
          <p:spPr bwMode="auto">
            <a:xfrm>
              <a:off x="2443285" y="3560660"/>
              <a:ext cx="234423" cy="81298"/>
            </a:xfrm>
            <a:prstGeom prst="roundRect">
              <a:avLst>
                <a:gd name="adj" fmla="val 21572"/>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pic>
          <p:nvPicPr>
            <p:cNvPr id="129" name="Graphic 128">
              <a:extLst>
                <a:ext uri="{FF2B5EF4-FFF2-40B4-BE49-F238E27FC236}">
                  <a16:creationId xmlns:a16="http://schemas.microsoft.com/office/drawing/2014/main" id="{03496D44-0C29-6F15-815E-7AF4BB2AF9D5}"/>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1278308" y="3700884"/>
              <a:ext cx="162595" cy="162595"/>
            </a:xfrm>
            <a:prstGeom prst="rect">
              <a:avLst/>
            </a:prstGeom>
          </p:spPr>
        </p:pic>
        <p:sp>
          <p:nvSpPr>
            <p:cNvPr id="130" name="TextBox 129">
              <a:extLst>
                <a:ext uri="{FF2B5EF4-FFF2-40B4-BE49-F238E27FC236}">
                  <a16:creationId xmlns:a16="http://schemas.microsoft.com/office/drawing/2014/main" id="{D352600A-3200-5283-5198-BA79FB8DD348}"/>
                </a:ext>
              </a:extLst>
            </p:cNvPr>
            <p:cNvSpPr txBox="1"/>
            <p:nvPr/>
          </p:nvSpPr>
          <p:spPr>
            <a:xfrm>
              <a:off x="1490967" y="3674459"/>
              <a:ext cx="948497" cy="215444"/>
            </a:xfrm>
            <a:prstGeom prst="rect">
              <a:avLst/>
            </a:prstGeom>
            <a:noFill/>
          </p:spPr>
          <p:txBody>
            <a:bodyPr wrap="square" lIns="0" tIns="0" rIns="0" bIns="0">
              <a:spAutoFit/>
            </a:bodyPr>
            <a:lstStyle/>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800" b="0" i="0" u="none" strike="noStrike" kern="1200" cap="none" normalizeH="0" baseline="0" noProof="0">
                  <a:ln>
                    <a:noFill/>
                  </a:ln>
                  <a:effectLst/>
                  <a:uLnTx/>
                  <a:uFillTx/>
                  <a:ea typeface="+mn-ea"/>
                  <a:cs typeface="+mn-cs"/>
                </a:rPr>
                <a:t>Microsoft Bing Chat</a:t>
              </a:r>
            </a:p>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ea typeface="+mn-ea"/>
                  <a:cs typeface="+mn-cs"/>
                </a:rPr>
                <a:t>Generative Al</a:t>
              </a:r>
            </a:p>
          </p:txBody>
        </p:sp>
        <p:sp>
          <p:nvSpPr>
            <p:cNvPr id="131" name="TextBox 130">
              <a:extLst>
                <a:ext uri="{FF2B5EF4-FFF2-40B4-BE49-F238E27FC236}">
                  <a16:creationId xmlns:a16="http://schemas.microsoft.com/office/drawing/2014/main" id="{32473F6D-BD57-3145-7AC1-7C71813D9225}"/>
                </a:ext>
                <a:ext uri="{C183D7F6-B498-43B3-948B-1728B52AA6E4}">
                  <adec:decorative xmlns:adec="http://schemas.microsoft.com/office/drawing/2017/decorative" val="1"/>
                </a:ext>
              </a:extLst>
            </p:cNvPr>
            <p:cNvSpPr txBox="1"/>
            <p:nvPr/>
          </p:nvSpPr>
          <p:spPr>
            <a:xfrm>
              <a:off x="2949417" y="3692598"/>
              <a:ext cx="95698" cy="9233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cs typeface="Segoe Sans Display Semibold" pitchFamily="2" charset="0"/>
                </a:rPr>
                <a:t>10</a:t>
              </a:r>
            </a:p>
          </p:txBody>
        </p:sp>
        <p:cxnSp>
          <p:nvCxnSpPr>
            <p:cNvPr id="132" name="Straight Connector 131">
              <a:extLst>
                <a:ext uri="{FF2B5EF4-FFF2-40B4-BE49-F238E27FC236}">
                  <a16:creationId xmlns:a16="http://schemas.microsoft.com/office/drawing/2014/main" id="{7A33DC93-A1E2-128C-2EC2-0978E289EF80}"/>
                </a:ext>
                <a:ext uri="{C183D7F6-B498-43B3-948B-1728B52AA6E4}">
                  <adec:decorative xmlns:adec="http://schemas.microsoft.com/office/drawing/2017/decorative" val="1"/>
                </a:ext>
              </a:extLst>
            </p:cNvPr>
            <p:cNvCxnSpPr>
              <a:cxnSpLocks/>
            </p:cNvCxnSpPr>
            <p:nvPr/>
          </p:nvCxnSpPr>
          <p:spPr>
            <a:xfrm>
              <a:off x="2610349" y="3738764"/>
              <a:ext cx="263881" cy="0"/>
            </a:xfrm>
            <a:prstGeom prst="line">
              <a:avLst/>
            </a:prstGeom>
            <a:ln w="38100" cap="rnd">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33" name="Group 132">
              <a:extLst>
                <a:ext uri="{FF2B5EF4-FFF2-40B4-BE49-F238E27FC236}">
                  <a16:creationId xmlns:a16="http://schemas.microsoft.com/office/drawing/2014/main" id="{119B6936-9049-6E5E-5247-33EC6D1A7DD9}"/>
                </a:ext>
              </a:extLst>
            </p:cNvPr>
            <p:cNvGrpSpPr/>
            <p:nvPr/>
          </p:nvGrpSpPr>
          <p:grpSpPr>
            <a:xfrm flipH="1">
              <a:off x="5627453" y="3698115"/>
              <a:ext cx="81297" cy="81298"/>
              <a:chOff x="1411252" y="4855802"/>
              <a:chExt cx="66494" cy="66459"/>
            </a:xfrm>
          </p:grpSpPr>
          <p:sp>
            <p:nvSpPr>
              <p:cNvPr id="137" name="Oval 136">
                <a:extLst>
                  <a:ext uri="{FF2B5EF4-FFF2-40B4-BE49-F238E27FC236}">
                    <a16:creationId xmlns:a16="http://schemas.microsoft.com/office/drawing/2014/main" id="{B0C03D03-0285-826C-0402-718D81D1AF54}"/>
                  </a:ext>
                </a:extLst>
              </p:cNvPr>
              <p:cNvSpPr/>
              <p:nvPr/>
            </p:nvSpPr>
            <p:spPr bwMode="auto">
              <a:xfrm>
                <a:off x="1411252" y="4855802"/>
                <a:ext cx="66494" cy="6645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mn-ea"/>
                  <a:cs typeface="Segoe UI" pitchFamily="34" charset="0"/>
                </a:endParaRPr>
              </a:p>
            </p:txBody>
          </p:sp>
          <p:pic>
            <p:nvPicPr>
              <p:cNvPr id="138" name="Graphic 137">
                <a:extLst>
                  <a:ext uri="{FF2B5EF4-FFF2-40B4-BE49-F238E27FC236}">
                    <a16:creationId xmlns:a16="http://schemas.microsoft.com/office/drawing/2014/main" id="{7FAA38CD-4330-DD22-8338-D22358EDBFF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421639" y="4866172"/>
                <a:ext cx="45720" cy="45720"/>
              </a:xfrm>
              <a:prstGeom prst="rect">
                <a:avLst/>
              </a:prstGeom>
            </p:spPr>
          </p:pic>
        </p:grpSp>
        <p:grpSp>
          <p:nvGrpSpPr>
            <p:cNvPr id="134" name="Group 133">
              <a:extLst>
                <a:ext uri="{FF2B5EF4-FFF2-40B4-BE49-F238E27FC236}">
                  <a16:creationId xmlns:a16="http://schemas.microsoft.com/office/drawing/2014/main" id="{1899418E-4F54-C3C0-95D8-5EC85A351E1E}"/>
                </a:ext>
              </a:extLst>
            </p:cNvPr>
            <p:cNvGrpSpPr/>
            <p:nvPr/>
          </p:nvGrpSpPr>
          <p:grpSpPr>
            <a:xfrm>
              <a:off x="5532183" y="3698115"/>
              <a:ext cx="81297" cy="81298"/>
              <a:chOff x="5550546" y="4797354"/>
              <a:chExt cx="91440" cy="91440"/>
            </a:xfrm>
          </p:grpSpPr>
          <p:sp>
            <p:nvSpPr>
              <p:cNvPr id="135" name="Oval 134">
                <a:extLst>
                  <a:ext uri="{FF2B5EF4-FFF2-40B4-BE49-F238E27FC236}">
                    <a16:creationId xmlns:a16="http://schemas.microsoft.com/office/drawing/2014/main" id="{4C887CCC-7669-DE4A-1536-80E1E52858EA}"/>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36" name="Graphic 135">
                <a:extLst>
                  <a:ext uri="{FF2B5EF4-FFF2-40B4-BE49-F238E27FC236}">
                    <a16:creationId xmlns:a16="http://schemas.microsoft.com/office/drawing/2014/main" id="{0DDB8C4D-358D-8B3F-31DE-63615442DC2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sp>
          <p:nvSpPr>
            <p:cNvPr id="140" name="TextBox 139">
              <a:extLst>
                <a:ext uri="{FF2B5EF4-FFF2-40B4-BE49-F238E27FC236}">
                  <a16:creationId xmlns:a16="http://schemas.microsoft.com/office/drawing/2014/main" id="{D7D7C782-FAE4-E0F5-7381-EE5FBD47CF0A}"/>
                </a:ext>
              </a:extLst>
            </p:cNvPr>
            <p:cNvSpPr txBox="1"/>
            <p:nvPr/>
          </p:nvSpPr>
          <p:spPr>
            <a:xfrm>
              <a:off x="1490968" y="3903346"/>
              <a:ext cx="843624" cy="215444"/>
            </a:xfrm>
            <a:prstGeom prst="rect">
              <a:avLst/>
            </a:prstGeom>
            <a:noFill/>
          </p:spPr>
          <p:txBody>
            <a:bodyPr wrap="square" lIns="0" tIns="0" rIns="0" bIns="0">
              <a:spAutoFit/>
            </a:bodyPr>
            <a:lstStyle/>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800" b="0" i="0" u="none" strike="noStrike" kern="1200" cap="none" normalizeH="0" baseline="0" noProof="0">
                  <a:ln>
                    <a:noFill/>
                  </a:ln>
                  <a:effectLst/>
                  <a:uLnTx/>
                  <a:uFillTx/>
                  <a:ea typeface="+mn-ea"/>
                  <a:cs typeface="+mn-cs"/>
                </a:rPr>
                <a:t>Google Gemini</a:t>
              </a:r>
            </a:p>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ea typeface="+mn-ea"/>
                  <a:cs typeface="+mn-cs"/>
                </a:rPr>
                <a:t>Generative Al</a:t>
              </a:r>
            </a:p>
          </p:txBody>
        </p:sp>
        <p:pic>
          <p:nvPicPr>
            <p:cNvPr id="141" name="Picture 4">
              <a:extLst>
                <a:ext uri="{FF2B5EF4-FFF2-40B4-BE49-F238E27FC236}">
                  <a16:creationId xmlns:a16="http://schemas.microsoft.com/office/drawing/2014/main" id="{5CF177D7-6644-F956-50EB-C51C7A37A63D}"/>
                </a:ext>
                <a:ext uri="{C183D7F6-B498-43B3-948B-1728B52AA6E4}">
                  <adec:decorative xmlns:adec="http://schemas.microsoft.com/office/drawing/2017/decorative" val="1"/>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78308" y="3917818"/>
              <a:ext cx="162595" cy="162595"/>
            </a:xfrm>
            <a:prstGeom prst="rect">
              <a:avLst/>
            </a:prstGeom>
            <a:noFill/>
            <a:extLst>
              <a:ext uri="{909E8E84-426E-40DD-AFC4-6F175D3DCCD1}">
                <a14:hiddenFill xmlns:a14="http://schemas.microsoft.com/office/drawing/2010/main">
                  <a:solidFill>
                    <a:srgbClr val="FFFFFF"/>
                  </a:solidFill>
                </a14:hiddenFill>
              </a:ext>
            </a:extLst>
          </p:spPr>
        </p:pic>
        <p:cxnSp>
          <p:nvCxnSpPr>
            <p:cNvPr id="142" name="Straight Connector 141">
              <a:extLst>
                <a:ext uri="{FF2B5EF4-FFF2-40B4-BE49-F238E27FC236}">
                  <a16:creationId xmlns:a16="http://schemas.microsoft.com/office/drawing/2014/main" id="{C12FBF33-300E-C0A2-48DF-B3FC3D4ECC3E}"/>
                </a:ext>
                <a:ext uri="{C183D7F6-B498-43B3-948B-1728B52AA6E4}">
                  <adec:decorative xmlns:adec="http://schemas.microsoft.com/office/drawing/2017/decorative" val="1"/>
                </a:ext>
              </a:extLst>
            </p:cNvPr>
            <p:cNvCxnSpPr>
              <a:cxnSpLocks/>
            </p:cNvCxnSpPr>
            <p:nvPr/>
          </p:nvCxnSpPr>
          <p:spPr>
            <a:xfrm>
              <a:off x="2610349" y="3950203"/>
              <a:ext cx="263881" cy="0"/>
            </a:xfrm>
            <a:prstGeom prst="line">
              <a:avLst/>
            </a:prstGeom>
            <a:ln w="38100" cap="rnd">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4D07D8FD-A7F7-A871-4070-C20A1E5542D8}"/>
                </a:ext>
                <a:ext uri="{C183D7F6-B498-43B3-948B-1728B52AA6E4}">
                  <adec:decorative xmlns:adec="http://schemas.microsoft.com/office/drawing/2017/decorative" val="1"/>
                </a:ext>
              </a:extLst>
            </p:cNvPr>
            <p:cNvSpPr txBox="1"/>
            <p:nvPr/>
          </p:nvSpPr>
          <p:spPr>
            <a:xfrm>
              <a:off x="2949417" y="3904036"/>
              <a:ext cx="95698" cy="9233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cs typeface="Segoe Sans Display Semibold" pitchFamily="2" charset="0"/>
                </a:rPr>
                <a:t>10</a:t>
              </a:r>
            </a:p>
          </p:txBody>
        </p:sp>
        <p:grpSp>
          <p:nvGrpSpPr>
            <p:cNvPr id="144" name="Group 143">
              <a:extLst>
                <a:ext uri="{FF2B5EF4-FFF2-40B4-BE49-F238E27FC236}">
                  <a16:creationId xmlns:a16="http://schemas.microsoft.com/office/drawing/2014/main" id="{7558DA90-8394-E467-AD35-4D8F40165422}"/>
                </a:ext>
              </a:extLst>
            </p:cNvPr>
            <p:cNvGrpSpPr/>
            <p:nvPr/>
          </p:nvGrpSpPr>
          <p:grpSpPr>
            <a:xfrm flipH="1">
              <a:off x="5627453" y="3909553"/>
              <a:ext cx="81297" cy="81297"/>
              <a:chOff x="1411252" y="4855802"/>
              <a:chExt cx="66494" cy="66459"/>
            </a:xfrm>
          </p:grpSpPr>
          <p:sp>
            <p:nvSpPr>
              <p:cNvPr id="148" name="Oval 147">
                <a:extLst>
                  <a:ext uri="{FF2B5EF4-FFF2-40B4-BE49-F238E27FC236}">
                    <a16:creationId xmlns:a16="http://schemas.microsoft.com/office/drawing/2014/main" id="{4D2500C0-18FD-F7FC-B81F-C6F895E821A4}"/>
                  </a:ext>
                </a:extLst>
              </p:cNvPr>
              <p:cNvSpPr/>
              <p:nvPr/>
            </p:nvSpPr>
            <p:spPr bwMode="auto">
              <a:xfrm>
                <a:off x="1411252" y="4855802"/>
                <a:ext cx="66494" cy="6645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mn-ea"/>
                  <a:cs typeface="Segoe UI" pitchFamily="34" charset="0"/>
                </a:endParaRPr>
              </a:p>
            </p:txBody>
          </p:sp>
          <p:pic>
            <p:nvPicPr>
              <p:cNvPr id="149" name="Graphic 148">
                <a:extLst>
                  <a:ext uri="{FF2B5EF4-FFF2-40B4-BE49-F238E27FC236}">
                    <a16:creationId xmlns:a16="http://schemas.microsoft.com/office/drawing/2014/main" id="{CB316B49-FAFF-0D71-81DF-CC8DE5A9DD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421639" y="4866172"/>
                <a:ext cx="45720" cy="45720"/>
              </a:xfrm>
              <a:prstGeom prst="rect">
                <a:avLst/>
              </a:prstGeom>
            </p:spPr>
          </p:pic>
        </p:grpSp>
        <p:grpSp>
          <p:nvGrpSpPr>
            <p:cNvPr id="145" name="Group 144">
              <a:extLst>
                <a:ext uri="{FF2B5EF4-FFF2-40B4-BE49-F238E27FC236}">
                  <a16:creationId xmlns:a16="http://schemas.microsoft.com/office/drawing/2014/main" id="{5E8A7843-FBFF-62D2-B228-65D6FE83EF7A}"/>
                </a:ext>
              </a:extLst>
            </p:cNvPr>
            <p:cNvGrpSpPr/>
            <p:nvPr/>
          </p:nvGrpSpPr>
          <p:grpSpPr>
            <a:xfrm>
              <a:off x="5532183" y="3909553"/>
              <a:ext cx="81297" cy="81297"/>
              <a:chOff x="5550546" y="4797354"/>
              <a:chExt cx="91440" cy="91440"/>
            </a:xfrm>
          </p:grpSpPr>
          <p:sp>
            <p:nvSpPr>
              <p:cNvPr id="146" name="Oval 145">
                <a:extLst>
                  <a:ext uri="{FF2B5EF4-FFF2-40B4-BE49-F238E27FC236}">
                    <a16:creationId xmlns:a16="http://schemas.microsoft.com/office/drawing/2014/main" id="{52732942-CAF0-A116-8738-847277E7066F}"/>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47" name="Graphic 146">
                <a:extLst>
                  <a:ext uri="{FF2B5EF4-FFF2-40B4-BE49-F238E27FC236}">
                    <a16:creationId xmlns:a16="http://schemas.microsoft.com/office/drawing/2014/main" id="{A8E32AFD-7E9B-3B1D-397E-4275703B97D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sp>
          <p:nvSpPr>
            <p:cNvPr id="151" name="TextBox 150">
              <a:extLst>
                <a:ext uri="{FF2B5EF4-FFF2-40B4-BE49-F238E27FC236}">
                  <a16:creationId xmlns:a16="http://schemas.microsoft.com/office/drawing/2014/main" id="{028C3698-F156-41D9-B7E0-967A4DC7A064}"/>
                </a:ext>
              </a:extLst>
            </p:cNvPr>
            <p:cNvSpPr txBox="1"/>
            <p:nvPr/>
          </p:nvSpPr>
          <p:spPr>
            <a:xfrm>
              <a:off x="1490968" y="4132233"/>
              <a:ext cx="843624" cy="215444"/>
            </a:xfrm>
            <a:prstGeom prst="rect">
              <a:avLst/>
            </a:prstGeom>
            <a:noFill/>
          </p:spPr>
          <p:txBody>
            <a:bodyPr wrap="square" lIns="0" tIns="0" rIns="0" bIns="0">
              <a:spAutoFit/>
            </a:bodyPr>
            <a:lstStyle/>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800" b="0" i="0" u="none" strike="noStrike" kern="1200" cap="none" normalizeH="0" baseline="0" noProof="0">
                  <a:ln>
                    <a:noFill/>
                  </a:ln>
                  <a:effectLst/>
                  <a:uLnTx/>
                  <a:uFillTx/>
                  <a:ea typeface="+mn-ea"/>
                  <a:cs typeface="+mn-cs"/>
                </a:rPr>
                <a:t>OpenAI ChatGPT</a:t>
              </a:r>
            </a:p>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ea typeface="+mn-ea"/>
                  <a:cs typeface="+mn-cs"/>
                </a:rPr>
                <a:t>Generative Al</a:t>
              </a:r>
            </a:p>
          </p:txBody>
        </p:sp>
        <p:pic>
          <p:nvPicPr>
            <p:cNvPr id="152" name="Picture 8" descr="&quot;OpenAI Logo | Chat.gpt&quot; Sticker for Sale by DankSpaghetti">
              <a:extLst>
                <a:ext uri="{FF2B5EF4-FFF2-40B4-BE49-F238E27FC236}">
                  <a16:creationId xmlns:a16="http://schemas.microsoft.com/office/drawing/2014/main" id="{A49FB512-325C-F1BA-9437-DEB42173633C}"/>
                </a:ext>
              </a:extLst>
            </p:cNvPr>
            <p:cNvPicPr>
              <a:picLocks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278308" y="4158658"/>
              <a:ext cx="162595" cy="162595"/>
            </a:xfrm>
            <a:prstGeom prst="rect">
              <a:avLst/>
            </a:prstGeom>
            <a:noFill/>
            <a:extLst>
              <a:ext uri="{909E8E84-426E-40DD-AFC4-6F175D3DCCD1}">
                <a14:hiddenFill xmlns:a14="http://schemas.microsoft.com/office/drawing/2010/main">
                  <a:solidFill>
                    <a:srgbClr val="FFFFFF"/>
                  </a:solidFill>
                </a14:hiddenFill>
              </a:ext>
            </a:extLst>
          </p:spPr>
        </p:pic>
        <p:sp>
          <p:nvSpPr>
            <p:cNvPr id="154" name="TextBox 153">
              <a:extLst>
                <a:ext uri="{FF2B5EF4-FFF2-40B4-BE49-F238E27FC236}">
                  <a16:creationId xmlns:a16="http://schemas.microsoft.com/office/drawing/2014/main" id="{42280361-591B-4BB4-C1BA-533F05A25A73}"/>
                </a:ext>
                <a:ext uri="{C183D7F6-B498-43B3-948B-1728B52AA6E4}">
                  <adec:decorative xmlns:adec="http://schemas.microsoft.com/office/drawing/2017/decorative" val="1"/>
                </a:ext>
              </a:extLst>
            </p:cNvPr>
            <p:cNvSpPr txBox="1"/>
            <p:nvPr/>
          </p:nvSpPr>
          <p:spPr>
            <a:xfrm>
              <a:off x="2949417" y="4147403"/>
              <a:ext cx="95698" cy="9233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cs typeface="Segoe Sans Display Semibold" pitchFamily="2" charset="0"/>
                </a:rPr>
                <a:t>9</a:t>
              </a:r>
            </a:p>
          </p:txBody>
        </p:sp>
        <p:grpSp>
          <p:nvGrpSpPr>
            <p:cNvPr id="481" name="Group 480">
              <a:extLst>
                <a:ext uri="{FF2B5EF4-FFF2-40B4-BE49-F238E27FC236}">
                  <a16:creationId xmlns:a16="http://schemas.microsoft.com/office/drawing/2014/main" id="{4103FB44-F266-5998-8851-84BA2CE40333}"/>
                </a:ext>
              </a:extLst>
            </p:cNvPr>
            <p:cNvGrpSpPr/>
            <p:nvPr/>
          </p:nvGrpSpPr>
          <p:grpSpPr>
            <a:xfrm>
              <a:off x="2610349" y="4193570"/>
              <a:ext cx="263881" cy="0"/>
              <a:chOff x="2421165" y="4212365"/>
              <a:chExt cx="263881" cy="0"/>
            </a:xfrm>
          </p:grpSpPr>
          <p:cxnSp>
            <p:nvCxnSpPr>
              <p:cNvPr id="153" name="Straight Connector 152">
                <a:extLst>
                  <a:ext uri="{FF2B5EF4-FFF2-40B4-BE49-F238E27FC236}">
                    <a16:creationId xmlns:a16="http://schemas.microsoft.com/office/drawing/2014/main" id="{FB61A153-1373-80E2-7D8F-F37620C4EE2A}"/>
                  </a:ext>
                  <a:ext uri="{C183D7F6-B498-43B3-948B-1728B52AA6E4}">
                    <adec:decorative xmlns:adec="http://schemas.microsoft.com/office/drawing/2017/decorative" val="1"/>
                  </a:ext>
                </a:extLst>
              </p:cNvPr>
              <p:cNvCxnSpPr>
                <a:cxnSpLocks/>
              </p:cNvCxnSpPr>
              <p:nvPr/>
            </p:nvCxnSpPr>
            <p:spPr>
              <a:xfrm>
                <a:off x="2421165" y="4212365"/>
                <a:ext cx="263881" cy="0"/>
              </a:xfrm>
              <a:prstGeom prst="line">
                <a:avLst/>
              </a:prstGeom>
              <a:ln w="38100" cap="rnd">
                <a:solidFill>
                  <a:schemeClr val="bg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C343697B-0F5D-F3FB-6686-CA85FD70D8EF}"/>
                  </a:ext>
                  <a:ext uri="{C183D7F6-B498-43B3-948B-1728B52AA6E4}">
                    <adec:decorative xmlns:adec="http://schemas.microsoft.com/office/drawing/2017/decorative" val="1"/>
                  </a:ext>
                </a:extLst>
              </p:cNvPr>
              <p:cNvCxnSpPr>
                <a:cxnSpLocks/>
              </p:cNvCxnSpPr>
              <p:nvPr/>
            </p:nvCxnSpPr>
            <p:spPr>
              <a:xfrm>
                <a:off x="2421165" y="4212365"/>
                <a:ext cx="243892" cy="0"/>
              </a:xfrm>
              <a:prstGeom prst="line">
                <a:avLst/>
              </a:prstGeom>
              <a:ln w="38100" cap="rnd">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56" name="Group 155">
              <a:extLst>
                <a:ext uri="{FF2B5EF4-FFF2-40B4-BE49-F238E27FC236}">
                  <a16:creationId xmlns:a16="http://schemas.microsoft.com/office/drawing/2014/main" id="{C84D11CE-FC99-D06B-F544-8CD6200BC0B3}"/>
                </a:ext>
              </a:extLst>
            </p:cNvPr>
            <p:cNvGrpSpPr/>
            <p:nvPr/>
          </p:nvGrpSpPr>
          <p:grpSpPr>
            <a:xfrm flipH="1">
              <a:off x="5627453" y="4152922"/>
              <a:ext cx="81297" cy="81297"/>
              <a:chOff x="1411252" y="4855802"/>
              <a:chExt cx="66494" cy="66459"/>
            </a:xfrm>
          </p:grpSpPr>
          <p:sp>
            <p:nvSpPr>
              <p:cNvPr id="160" name="Oval 159">
                <a:extLst>
                  <a:ext uri="{FF2B5EF4-FFF2-40B4-BE49-F238E27FC236}">
                    <a16:creationId xmlns:a16="http://schemas.microsoft.com/office/drawing/2014/main" id="{84C334E0-AD8B-989E-0FE1-9B8AC3670365}"/>
                  </a:ext>
                </a:extLst>
              </p:cNvPr>
              <p:cNvSpPr/>
              <p:nvPr/>
            </p:nvSpPr>
            <p:spPr bwMode="auto">
              <a:xfrm>
                <a:off x="1411252" y="4855802"/>
                <a:ext cx="66494" cy="6645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mn-ea"/>
                  <a:cs typeface="Segoe UI" pitchFamily="34" charset="0"/>
                </a:endParaRPr>
              </a:p>
            </p:txBody>
          </p:sp>
          <p:pic>
            <p:nvPicPr>
              <p:cNvPr id="161" name="Graphic 160">
                <a:extLst>
                  <a:ext uri="{FF2B5EF4-FFF2-40B4-BE49-F238E27FC236}">
                    <a16:creationId xmlns:a16="http://schemas.microsoft.com/office/drawing/2014/main" id="{DD3156B3-03E7-81F3-BC57-A484D3858C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421639" y="4866172"/>
                <a:ext cx="45720" cy="45720"/>
              </a:xfrm>
              <a:prstGeom prst="rect">
                <a:avLst/>
              </a:prstGeom>
            </p:spPr>
          </p:pic>
        </p:grpSp>
        <p:grpSp>
          <p:nvGrpSpPr>
            <p:cNvPr id="157" name="Group 156">
              <a:extLst>
                <a:ext uri="{FF2B5EF4-FFF2-40B4-BE49-F238E27FC236}">
                  <a16:creationId xmlns:a16="http://schemas.microsoft.com/office/drawing/2014/main" id="{0C1D744F-9038-2F06-A9A2-1861732B18DA}"/>
                </a:ext>
              </a:extLst>
            </p:cNvPr>
            <p:cNvGrpSpPr/>
            <p:nvPr/>
          </p:nvGrpSpPr>
          <p:grpSpPr>
            <a:xfrm>
              <a:off x="5532183" y="4152922"/>
              <a:ext cx="81297" cy="81297"/>
              <a:chOff x="5550546" y="4797354"/>
              <a:chExt cx="91440" cy="91440"/>
            </a:xfrm>
          </p:grpSpPr>
          <p:sp>
            <p:nvSpPr>
              <p:cNvPr id="158" name="Oval 157">
                <a:extLst>
                  <a:ext uri="{FF2B5EF4-FFF2-40B4-BE49-F238E27FC236}">
                    <a16:creationId xmlns:a16="http://schemas.microsoft.com/office/drawing/2014/main" id="{071768E2-6AB9-26EE-25AA-A9A7CB0C7DB0}"/>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9" name="Graphic 158">
                <a:extLst>
                  <a:ext uri="{FF2B5EF4-FFF2-40B4-BE49-F238E27FC236}">
                    <a16:creationId xmlns:a16="http://schemas.microsoft.com/office/drawing/2014/main" id="{8091E819-9872-01B9-FFB3-8AC24A88FB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sp>
          <p:nvSpPr>
            <p:cNvPr id="163" name="TextBox 162">
              <a:extLst>
                <a:ext uri="{FF2B5EF4-FFF2-40B4-BE49-F238E27FC236}">
                  <a16:creationId xmlns:a16="http://schemas.microsoft.com/office/drawing/2014/main" id="{92799DF0-EA2F-E252-25E4-8AF576ACFABB}"/>
                </a:ext>
              </a:extLst>
            </p:cNvPr>
            <p:cNvSpPr txBox="1"/>
            <p:nvPr/>
          </p:nvSpPr>
          <p:spPr>
            <a:xfrm>
              <a:off x="1490968" y="4361120"/>
              <a:ext cx="843624" cy="215444"/>
            </a:xfrm>
            <a:prstGeom prst="rect">
              <a:avLst/>
            </a:prstGeom>
            <a:noFill/>
          </p:spPr>
          <p:txBody>
            <a:bodyPr wrap="square" lIns="0" tIns="0" rIns="0" bIns="0">
              <a:spAutoFit/>
            </a:bodyPr>
            <a:lstStyle/>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800" b="0" i="0" u="none" strike="noStrike" kern="1200" cap="none" normalizeH="0" baseline="0" noProof="0">
                  <a:ln>
                    <a:noFill/>
                  </a:ln>
                  <a:effectLst/>
                  <a:uLnTx/>
                  <a:uFillTx/>
                  <a:ea typeface="+mn-ea"/>
                  <a:cs typeface="+mn-cs"/>
                </a:rPr>
                <a:t>Soundful</a:t>
              </a:r>
            </a:p>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ea typeface="+mn-ea"/>
                  <a:cs typeface="+mn-cs"/>
                </a:rPr>
                <a:t>Generative Al</a:t>
              </a:r>
            </a:p>
          </p:txBody>
        </p:sp>
        <p:pic>
          <p:nvPicPr>
            <p:cNvPr id="164" name="Picture 163" descr="A red and white logo&#10;&#10;Description automatically generated">
              <a:extLst>
                <a:ext uri="{FF2B5EF4-FFF2-40B4-BE49-F238E27FC236}">
                  <a16:creationId xmlns:a16="http://schemas.microsoft.com/office/drawing/2014/main" id="{843520EC-9DF7-C3F3-09BD-26386EF7EA9C}"/>
                </a:ext>
              </a:extLst>
            </p:cNvPr>
            <p:cNvPicPr>
              <a:picLocks/>
            </p:cNvPicPr>
            <p:nvPr/>
          </p:nvPicPr>
          <p:blipFill>
            <a:blip r:embed="rId12"/>
            <a:stretch>
              <a:fillRect/>
            </a:stretch>
          </p:blipFill>
          <p:spPr>
            <a:xfrm>
              <a:off x="1278308" y="4387545"/>
              <a:ext cx="162595" cy="162595"/>
            </a:xfrm>
            <a:prstGeom prst="rect">
              <a:avLst/>
            </a:prstGeom>
          </p:spPr>
        </p:pic>
        <p:sp>
          <p:nvSpPr>
            <p:cNvPr id="166" name="TextBox 165">
              <a:extLst>
                <a:ext uri="{FF2B5EF4-FFF2-40B4-BE49-F238E27FC236}">
                  <a16:creationId xmlns:a16="http://schemas.microsoft.com/office/drawing/2014/main" id="{1EAA7582-BB4F-28C2-6F77-A6497EBCF55A}"/>
                </a:ext>
                <a:ext uri="{C183D7F6-B498-43B3-948B-1728B52AA6E4}">
                  <adec:decorative xmlns:adec="http://schemas.microsoft.com/office/drawing/2017/decorative" val="1"/>
                </a:ext>
              </a:extLst>
            </p:cNvPr>
            <p:cNvSpPr txBox="1"/>
            <p:nvPr/>
          </p:nvSpPr>
          <p:spPr>
            <a:xfrm>
              <a:off x="2949417" y="4373312"/>
              <a:ext cx="95698" cy="9233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cs typeface="Segoe Sans Display Semibold" pitchFamily="2" charset="0"/>
                </a:rPr>
                <a:t>5</a:t>
              </a:r>
            </a:p>
          </p:txBody>
        </p:sp>
        <p:grpSp>
          <p:nvGrpSpPr>
            <p:cNvPr id="478" name="Group 477">
              <a:extLst>
                <a:ext uri="{FF2B5EF4-FFF2-40B4-BE49-F238E27FC236}">
                  <a16:creationId xmlns:a16="http://schemas.microsoft.com/office/drawing/2014/main" id="{6F446D85-3002-4F56-BC72-0046B8E6257C}"/>
                </a:ext>
              </a:extLst>
            </p:cNvPr>
            <p:cNvGrpSpPr/>
            <p:nvPr/>
          </p:nvGrpSpPr>
          <p:grpSpPr>
            <a:xfrm>
              <a:off x="2610349" y="4419479"/>
              <a:ext cx="263881" cy="0"/>
              <a:chOff x="2421165" y="4432010"/>
              <a:chExt cx="263881" cy="0"/>
            </a:xfrm>
          </p:grpSpPr>
          <p:cxnSp>
            <p:nvCxnSpPr>
              <p:cNvPr id="165" name="Straight Connector 164">
                <a:extLst>
                  <a:ext uri="{FF2B5EF4-FFF2-40B4-BE49-F238E27FC236}">
                    <a16:creationId xmlns:a16="http://schemas.microsoft.com/office/drawing/2014/main" id="{F5A5AA9F-0D77-3A7F-7CA8-41754087E5DF}"/>
                  </a:ext>
                  <a:ext uri="{C183D7F6-B498-43B3-948B-1728B52AA6E4}">
                    <adec:decorative xmlns:adec="http://schemas.microsoft.com/office/drawing/2017/decorative" val="1"/>
                  </a:ext>
                </a:extLst>
              </p:cNvPr>
              <p:cNvCxnSpPr>
                <a:cxnSpLocks/>
              </p:cNvCxnSpPr>
              <p:nvPr/>
            </p:nvCxnSpPr>
            <p:spPr>
              <a:xfrm>
                <a:off x="2421165" y="4432010"/>
                <a:ext cx="263881" cy="0"/>
              </a:xfrm>
              <a:prstGeom prst="line">
                <a:avLst/>
              </a:prstGeom>
              <a:ln w="38100" cap="rnd">
                <a:solidFill>
                  <a:schemeClr val="bg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CBAC1669-FBAD-7651-5CDC-056EC8FE22FE}"/>
                  </a:ext>
                  <a:ext uri="{C183D7F6-B498-43B3-948B-1728B52AA6E4}">
                    <adec:decorative xmlns:adec="http://schemas.microsoft.com/office/drawing/2017/decorative" val="1"/>
                  </a:ext>
                </a:extLst>
              </p:cNvPr>
              <p:cNvCxnSpPr>
                <a:cxnSpLocks/>
              </p:cNvCxnSpPr>
              <p:nvPr/>
            </p:nvCxnSpPr>
            <p:spPr>
              <a:xfrm>
                <a:off x="2421165" y="4432010"/>
                <a:ext cx="130076" cy="0"/>
              </a:xfrm>
              <a:prstGeom prst="line">
                <a:avLst/>
              </a:prstGeom>
              <a:ln w="38100" cap="rnd">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68" name="Group 167">
              <a:extLst>
                <a:ext uri="{FF2B5EF4-FFF2-40B4-BE49-F238E27FC236}">
                  <a16:creationId xmlns:a16="http://schemas.microsoft.com/office/drawing/2014/main" id="{483E991E-88E4-74B6-62B3-8CCF2E0B092F}"/>
                </a:ext>
              </a:extLst>
            </p:cNvPr>
            <p:cNvGrpSpPr/>
            <p:nvPr/>
          </p:nvGrpSpPr>
          <p:grpSpPr>
            <a:xfrm flipH="1">
              <a:off x="5627453" y="4378830"/>
              <a:ext cx="81297" cy="81297"/>
              <a:chOff x="1411252" y="4855802"/>
              <a:chExt cx="66494" cy="66459"/>
            </a:xfrm>
          </p:grpSpPr>
          <p:sp>
            <p:nvSpPr>
              <p:cNvPr id="172" name="Oval 171">
                <a:extLst>
                  <a:ext uri="{FF2B5EF4-FFF2-40B4-BE49-F238E27FC236}">
                    <a16:creationId xmlns:a16="http://schemas.microsoft.com/office/drawing/2014/main" id="{6282217F-1571-28EE-D30D-F1D4647437F0}"/>
                  </a:ext>
                </a:extLst>
              </p:cNvPr>
              <p:cNvSpPr/>
              <p:nvPr/>
            </p:nvSpPr>
            <p:spPr bwMode="auto">
              <a:xfrm>
                <a:off x="1411252" y="4855802"/>
                <a:ext cx="66494" cy="6645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mn-ea"/>
                  <a:cs typeface="Segoe UI" pitchFamily="34" charset="0"/>
                </a:endParaRPr>
              </a:p>
            </p:txBody>
          </p:sp>
          <p:pic>
            <p:nvPicPr>
              <p:cNvPr id="173" name="Graphic 172">
                <a:extLst>
                  <a:ext uri="{FF2B5EF4-FFF2-40B4-BE49-F238E27FC236}">
                    <a16:creationId xmlns:a16="http://schemas.microsoft.com/office/drawing/2014/main" id="{55111C5F-5A98-3C23-1BF4-F33F38D4AA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421639" y="4866172"/>
                <a:ext cx="45720" cy="45720"/>
              </a:xfrm>
              <a:prstGeom prst="rect">
                <a:avLst/>
              </a:prstGeom>
            </p:spPr>
          </p:pic>
        </p:grpSp>
        <p:grpSp>
          <p:nvGrpSpPr>
            <p:cNvPr id="169" name="Group 168">
              <a:extLst>
                <a:ext uri="{FF2B5EF4-FFF2-40B4-BE49-F238E27FC236}">
                  <a16:creationId xmlns:a16="http://schemas.microsoft.com/office/drawing/2014/main" id="{7033724B-C58E-71AA-5FF4-81BCB40C0F03}"/>
                </a:ext>
              </a:extLst>
            </p:cNvPr>
            <p:cNvGrpSpPr/>
            <p:nvPr/>
          </p:nvGrpSpPr>
          <p:grpSpPr>
            <a:xfrm>
              <a:off x="5532183" y="4378830"/>
              <a:ext cx="81297" cy="81297"/>
              <a:chOff x="5550546" y="4797354"/>
              <a:chExt cx="91440" cy="91440"/>
            </a:xfrm>
          </p:grpSpPr>
          <p:sp>
            <p:nvSpPr>
              <p:cNvPr id="170" name="Oval 169">
                <a:extLst>
                  <a:ext uri="{FF2B5EF4-FFF2-40B4-BE49-F238E27FC236}">
                    <a16:creationId xmlns:a16="http://schemas.microsoft.com/office/drawing/2014/main" id="{0F787440-ABE3-A017-C5AC-1FA56BB1B646}"/>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71" name="Graphic 170">
                <a:extLst>
                  <a:ext uri="{FF2B5EF4-FFF2-40B4-BE49-F238E27FC236}">
                    <a16:creationId xmlns:a16="http://schemas.microsoft.com/office/drawing/2014/main" id="{BA3E9080-6E11-C761-A235-F9BCCAD43B9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sp>
          <p:nvSpPr>
            <p:cNvPr id="175" name="TextBox 174">
              <a:extLst>
                <a:ext uri="{FF2B5EF4-FFF2-40B4-BE49-F238E27FC236}">
                  <a16:creationId xmlns:a16="http://schemas.microsoft.com/office/drawing/2014/main" id="{863CA641-7E21-71FF-4793-1017C6A6C0C9}"/>
                </a:ext>
              </a:extLst>
            </p:cNvPr>
            <p:cNvSpPr txBox="1"/>
            <p:nvPr/>
          </p:nvSpPr>
          <p:spPr>
            <a:xfrm>
              <a:off x="1490968" y="4590007"/>
              <a:ext cx="843624" cy="215444"/>
            </a:xfrm>
            <a:prstGeom prst="rect">
              <a:avLst/>
            </a:prstGeom>
            <a:noFill/>
          </p:spPr>
          <p:txBody>
            <a:bodyPr wrap="square" lIns="0" tIns="0" rIns="0" bIns="0">
              <a:spAutoFit/>
            </a:bodyPr>
            <a:lstStyle/>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800" b="0" i="0" u="none" strike="noStrike" kern="1200" cap="none" normalizeH="0" baseline="0" noProof="0">
                  <a:ln>
                    <a:noFill/>
                  </a:ln>
                  <a:effectLst/>
                  <a:uLnTx/>
                  <a:uFillTx/>
                  <a:ea typeface="+mn-ea"/>
                  <a:cs typeface="+mn-cs"/>
                </a:rPr>
                <a:t>Nichesss</a:t>
              </a:r>
            </a:p>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ea typeface="+mn-ea"/>
                  <a:cs typeface="+mn-cs"/>
                </a:rPr>
                <a:t>Generative Al</a:t>
              </a:r>
            </a:p>
          </p:txBody>
        </p:sp>
        <p:pic>
          <p:nvPicPr>
            <p:cNvPr id="176" name="Picture 175" descr="A yellow emoji with dollar signs sticking out its tongue&#10;&#10;Description automatically generated">
              <a:extLst>
                <a:ext uri="{FF2B5EF4-FFF2-40B4-BE49-F238E27FC236}">
                  <a16:creationId xmlns:a16="http://schemas.microsoft.com/office/drawing/2014/main" id="{343599FB-8952-EBAF-348B-3396126A4E25}"/>
                </a:ext>
              </a:extLst>
            </p:cNvPr>
            <p:cNvPicPr>
              <a:picLocks/>
            </p:cNvPicPr>
            <p:nvPr/>
          </p:nvPicPr>
          <p:blipFill>
            <a:blip r:embed="rId13">
              <a:clrChange>
                <a:clrFrom>
                  <a:srgbClr val="FFFFFF"/>
                </a:clrFrom>
                <a:clrTo>
                  <a:srgbClr val="FFFFFF">
                    <a:alpha val="0"/>
                  </a:srgbClr>
                </a:clrTo>
              </a:clrChange>
            </a:blip>
            <a:stretch>
              <a:fillRect/>
            </a:stretch>
          </p:blipFill>
          <p:spPr>
            <a:xfrm>
              <a:off x="1278308" y="4616432"/>
              <a:ext cx="162595" cy="162595"/>
            </a:xfrm>
            <a:prstGeom prst="rect">
              <a:avLst/>
            </a:prstGeom>
          </p:spPr>
        </p:pic>
        <p:sp>
          <p:nvSpPr>
            <p:cNvPr id="178" name="TextBox 177">
              <a:extLst>
                <a:ext uri="{FF2B5EF4-FFF2-40B4-BE49-F238E27FC236}">
                  <a16:creationId xmlns:a16="http://schemas.microsoft.com/office/drawing/2014/main" id="{D064803D-900C-7C31-CE4E-C3A638B782A0}"/>
                </a:ext>
                <a:ext uri="{C183D7F6-B498-43B3-948B-1728B52AA6E4}">
                  <adec:decorative xmlns:adec="http://schemas.microsoft.com/office/drawing/2017/decorative" val="1"/>
                </a:ext>
              </a:extLst>
            </p:cNvPr>
            <p:cNvSpPr txBox="1"/>
            <p:nvPr/>
          </p:nvSpPr>
          <p:spPr>
            <a:xfrm>
              <a:off x="2949417" y="4607693"/>
              <a:ext cx="95698" cy="9233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cs typeface="Segoe Sans Display Semibold" pitchFamily="2" charset="0"/>
                </a:rPr>
                <a:t>5</a:t>
              </a:r>
            </a:p>
          </p:txBody>
        </p:sp>
        <p:grpSp>
          <p:nvGrpSpPr>
            <p:cNvPr id="479" name="Group 478">
              <a:extLst>
                <a:ext uri="{FF2B5EF4-FFF2-40B4-BE49-F238E27FC236}">
                  <a16:creationId xmlns:a16="http://schemas.microsoft.com/office/drawing/2014/main" id="{7B87C311-AE69-5A6F-4F7E-D1C969451133}"/>
                </a:ext>
              </a:extLst>
            </p:cNvPr>
            <p:cNvGrpSpPr/>
            <p:nvPr/>
          </p:nvGrpSpPr>
          <p:grpSpPr>
            <a:xfrm>
              <a:off x="2610349" y="4653860"/>
              <a:ext cx="263881" cy="0"/>
              <a:chOff x="2421165" y="4660127"/>
              <a:chExt cx="263881" cy="0"/>
            </a:xfrm>
          </p:grpSpPr>
          <p:cxnSp>
            <p:nvCxnSpPr>
              <p:cNvPr id="177" name="Straight Connector 176">
                <a:extLst>
                  <a:ext uri="{FF2B5EF4-FFF2-40B4-BE49-F238E27FC236}">
                    <a16:creationId xmlns:a16="http://schemas.microsoft.com/office/drawing/2014/main" id="{190D5115-1DF1-0664-B793-8B48DDD3918F}"/>
                  </a:ext>
                  <a:ext uri="{C183D7F6-B498-43B3-948B-1728B52AA6E4}">
                    <adec:decorative xmlns:adec="http://schemas.microsoft.com/office/drawing/2017/decorative" val="1"/>
                  </a:ext>
                </a:extLst>
              </p:cNvPr>
              <p:cNvCxnSpPr>
                <a:cxnSpLocks/>
              </p:cNvCxnSpPr>
              <p:nvPr/>
            </p:nvCxnSpPr>
            <p:spPr>
              <a:xfrm>
                <a:off x="2421165" y="4660127"/>
                <a:ext cx="263881" cy="0"/>
              </a:xfrm>
              <a:prstGeom prst="line">
                <a:avLst/>
              </a:prstGeom>
              <a:ln w="38100" cap="rnd">
                <a:solidFill>
                  <a:schemeClr val="bg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1AD41C6-80D9-6B03-0291-4E175CBCECBD}"/>
                  </a:ext>
                  <a:ext uri="{C183D7F6-B498-43B3-948B-1728B52AA6E4}">
                    <adec:decorative xmlns:adec="http://schemas.microsoft.com/office/drawing/2017/decorative" val="1"/>
                  </a:ext>
                </a:extLst>
              </p:cNvPr>
              <p:cNvCxnSpPr>
                <a:cxnSpLocks/>
              </p:cNvCxnSpPr>
              <p:nvPr/>
            </p:nvCxnSpPr>
            <p:spPr>
              <a:xfrm>
                <a:off x="2421165" y="4660127"/>
                <a:ext cx="130076" cy="0"/>
              </a:xfrm>
              <a:prstGeom prst="line">
                <a:avLst/>
              </a:prstGeom>
              <a:ln w="38100" cap="rnd">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80" name="Group 179">
              <a:extLst>
                <a:ext uri="{FF2B5EF4-FFF2-40B4-BE49-F238E27FC236}">
                  <a16:creationId xmlns:a16="http://schemas.microsoft.com/office/drawing/2014/main" id="{2B801901-A35D-9040-B765-1A4CF95D6EF8}"/>
                </a:ext>
              </a:extLst>
            </p:cNvPr>
            <p:cNvGrpSpPr/>
            <p:nvPr/>
          </p:nvGrpSpPr>
          <p:grpSpPr>
            <a:xfrm flipH="1">
              <a:off x="5627453" y="4613211"/>
              <a:ext cx="81297" cy="81297"/>
              <a:chOff x="1411252" y="4855802"/>
              <a:chExt cx="66494" cy="66459"/>
            </a:xfrm>
          </p:grpSpPr>
          <p:sp>
            <p:nvSpPr>
              <p:cNvPr id="184" name="Oval 183">
                <a:extLst>
                  <a:ext uri="{FF2B5EF4-FFF2-40B4-BE49-F238E27FC236}">
                    <a16:creationId xmlns:a16="http://schemas.microsoft.com/office/drawing/2014/main" id="{E539D04D-D26A-093E-3CDE-99BC5B569264}"/>
                  </a:ext>
                </a:extLst>
              </p:cNvPr>
              <p:cNvSpPr/>
              <p:nvPr/>
            </p:nvSpPr>
            <p:spPr bwMode="auto">
              <a:xfrm>
                <a:off x="1411252" y="4855802"/>
                <a:ext cx="66494" cy="6645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mn-ea"/>
                  <a:cs typeface="Segoe UI" pitchFamily="34" charset="0"/>
                </a:endParaRPr>
              </a:p>
            </p:txBody>
          </p:sp>
          <p:pic>
            <p:nvPicPr>
              <p:cNvPr id="185" name="Graphic 184">
                <a:extLst>
                  <a:ext uri="{FF2B5EF4-FFF2-40B4-BE49-F238E27FC236}">
                    <a16:creationId xmlns:a16="http://schemas.microsoft.com/office/drawing/2014/main" id="{8B8DE5A9-3364-E323-973D-CCA6BBB2C44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421639" y="4866172"/>
                <a:ext cx="45720" cy="45720"/>
              </a:xfrm>
              <a:prstGeom prst="rect">
                <a:avLst/>
              </a:prstGeom>
            </p:spPr>
          </p:pic>
        </p:grpSp>
        <p:grpSp>
          <p:nvGrpSpPr>
            <p:cNvPr id="181" name="Group 180">
              <a:extLst>
                <a:ext uri="{FF2B5EF4-FFF2-40B4-BE49-F238E27FC236}">
                  <a16:creationId xmlns:a16="http://schemas.microsoft.com/office/drawing/2014/main" id="{F1ED5702-2FC4-E494-759C-57FDA4CF7F97}"/>
                </a:ext>
              </a:extLst>
            </p:cNvPr>
            <p:cNvGrpSpPr/>
            <p:nvPr/>
          </p:nvGrpSpPr>
          <p:grpSpPr>
            <a:xfrm>
              <a:off x="5532183" y="4613211"/>
              <a:ext cx="81297" cy="81297"/>
              <a:chOff x="5550546" y="4797354"/>
              <a:chExt cx="91440" cy="91440"/>
            </a:xfrm>
          </p:grpSpPr>
          <p:sp>
            <p:nvSpPr>
              <p:cNvPr id="182" name="Oval 181">
                <a:extLst>
                  <a:ext uri="{FF2B5EF4-FFF2-40B4-BE49-F238E27FC236}">
                    <a16:creationId xmlns:a16="http://schemas.microsoft.com/office/drawing/2014/main" id="{63F79132-A910-C8CC-FD9E-0CD0C5E43A21}"/>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3" name="Graphic 182">
                <a:extLst>
                  <a:ext uri="{FF2B5EF4-FFF2-40B4-BE49-F238E27FC236}">
                    <a16:creationId xmlns:a16="http://schemas.microsoft.com/office/drawing/2014/main" id="{48F4C4DB-43B0-F96A-D512-4151FD6820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sp>
          <p:nvSpPr>
            <p:cNvPr id="187" name="TextBox 186">
              <a:extLst>
                <a:ext uri="{FF2B5EF4-FFF2-40B4-BE49-F238E27FC236}">
                  <a16:creationId xmlns:a16="http://schemas.microsoft.com/office/drawing/2014/main" id="{2D1D4E5B-F5ED-55B7-128E-FA4DEF8A4958}"/>
                </a:ext>
              </a:extLst>
            </p:cNvPr>
            <p:cNvSpPr txBox="1"/>
            <p:nvPr/>
          </p:nvSpPr>
          <p:spPr>
            <a:xfrm>
              <a:off x="1490968" y="4818896"/>
              <a:ext cx="843624" cy="215444"/>
            </a:xfrm>
            <a:prstGeom prst="rect">
              <a:avLst/>
            </a:prstGeom>
            <a:noFill/>
          </p:spPr>
          <p:txBody>
            <a:bodyPr wrap="square" lIns="0" tIns="0" rIns="0" bIns="0">
              <a:spAutoFit/>
            </a:bodyPr>
            <a:lstStyle/>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800" b="0" i="0" u="none" strike="noStrike" kern="1200" cap="none" normalizeH="0" baseline="0" noProof="0">
                  <a:ln>
                    <a:noFill/>
                  </a:ln>
                  <a:effectLst/>
                  <a:uLnTx/>
                  <a:uFillTx/>
                  <a:ea typeface="+mn-ea"/>
                  <a:cs typeface="+mn-cs"/>
                </a:rPr>
                <a:t>Bramework</a:t>
              </a:r>
            </a:p>
            <a:p>
              <a:pPr marL="0" marR="0" lvl="0" indent="0" algn="l" defTabSz="914407"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ea typeface="+mn-ea"/>
                  <a:cs typeface="+mn-cs"/>
                </a:rPr>
                <a:t>Generative Al</a:t>
              </a:r>
            </a:p>
          </p:txBody>
        </p:sp>
        <p:pic>
          <p:nvPicPr>
            <p:cNvPr id="188" name="Graphic 187">
              <a:extLst>
                <a:ext uri="{FF2B5EF4-FFF2-40B4-BE49-F238E27FC236}">
                  <a16:creationId xmlns:a16="http://schemas.microsoft.com/office/drawing/2014/main" id="{44242D81-C78F-DE9E-6F52-6A0D3D9ACC7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266733" y="4867622"/>
              <a:ext cx="185744" cy="117993"/>
            </a:xfrm>
            <a:prstGeom prst="rect">
              <a:avLst/>
            </a:prstGeom>
          </p:spPr>
        </p:pic>
        <p:grpSp>
          <p:nvGrpSpPr>
            <p:cNvPr id="189" name="Group 188">
              <a:extLst>
                <a:ext uri="{FF2B5EF4-FFF2-40B4-BE49-F238E27FC236}">
                  <a16:creationId xmlns:a16="http://schemas.microsoft.com/office/drawing/2014/main" id="{5B37186A-F9D1-F931-7485-A723170F5418}"/>
                </a:ext>
              </a:extLst>
            </p:cNvPr>
            <p:cNvGrpSpPr/>
            <p:nvPr/>
          </p:nvGrpSpPr>
          <p:grpSpPr>
            <a:xfrm>
              <a:off x="1381152" y="4958306"/>
              <a:ext cx="59118" cy="59087"/>
              <a:chOff x="1411252" y="4855802"/>
              <a:chExt cx="66494" cy="66459"/>
            </a:xfrm>
          </p:grpSpPr>
          <p:sp>
            <p:nvSpPr>
              <p:cNvPr id="199" name="Oval 198">
                <a:extLst>
                  <a:ext uri="{FF2B5EF4-FFF2-40B4-BE49-F238E27FC236}">
                    <a16:creationId xmlns:a16="http://schemas.microsoft.com/office/drawing/2014/main" id="{B38B37E2-3B05-6DE4-1A89-7DB9A377015A}"/>
                  </a:ext>
                </a:extLst>
              </p:cNvPr>
              <p:cNvSpPr/>
              <p:nvPr/>
            </p:nvSpPr>
            <p:spPr bwMode="auto">
              <a:xfrm>
                <a:off x="1411252" y="4855802"/>
                <a:ext cx="66494" cy="66459"/>
              </a:xfrm>
              <a:prstGeom prst="ellips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200" name="Graphic 199">
                <a:extLst>
                  <a:ext uri="{FF2B5EF4-FFF2-40B4-BE49-F238E27FC236}">
                    <a16:creationId xmlns:a16="http://schemas.microsoft.com/office/drawing/2014/main" id="{78876663-0A7E-4605-7958-1B1530AEAA3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18900000">
                <a:off x="1421639" y="4866172"/>
                <a:ext cx="45720" cy="45720"/>
              </a:xfrm>
              <a:prstGeom prst="rect">
                <a:avLst/>
              </a:prstGeom>
            </p:spPr>
          </p:pic>
        </p:grpSp>
        <p:sp>
          <p:nvSpPr>
            <p:cNvPr id="191" name="TextBox 190">
              <a:extLst>
                <a:ext uri="{FF2B5EF4-FFF2-40B4-BE49-F238E27FC236}">
                  <a16:creationId xmlns:a16="http://schemas.microsoft.com/office/drawing/2014/main" id="{B7A0F4EF-609F-D5DD-0830-530C604B7635}"/>
                </a:ext>
                <a:ext uri="{C183D7F6-B498-43B3-948B-1728B52AA6E4}">
                  <adec:decorative xmlns:adec="http://schemas.microsoft.com/office/drawing/2017/decorative" val="1"/>
                </a:ext>
              </a:extLst>
            </p:cNvPr>
            <p:cNvSpPr txBox="1"/>
            <p:nvPr/>
          </p:nvSpPr>
          <p:spPr>
            <a:xfrm>
              <a:off x="2949417" y="4839961"/>
              <a:ext cx="95698" cy="9233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normalizeH="0" baseline="0" noProof="0">
                  <a:ln>
                    <a:noFill/>
                  </a:ln>
                  <a:effectLst/>
                  <a:uLnTx/>
                  <a:uFillTx/>
                  <a:cs typeface="Segoe Sans Display Semibold" pitchFamily="2" charset="0"/>
                </a:rPr>
                <a:t>3</a:t>
              </a:r>
            </a:p>
          </p:txBody>
        </p:sp>
        <p:grpSp>
          <p:nvGrpSpPr>
            <p:cNvPr id="480" name="Group 479">
              <a:extLst>
                <a:ext uri="{FF2B5EF4-FFF2-40B4-BE49-F238E27FC236}">
                  <a16:creationId xmlns:a16="http://schemas.microsoft.com/office/drawing/2014/main" id="{A7CD5EAE-36D2-25EC-ED2A-9350761610EE}"/>
                </a:ext>
              </a:extLst>
            </p:cNvPr>
            <p:cNvGrpSpPr/>
            <p:nvPr/>
          </p:nvGrpSpPr>
          <p:grpSpPr>
            <a:xfrm>
              <a:off x="2610349" y="4886128"/>
              <a:ext cx="263881" cy="0"/>
              <a:chOff x="2421164" y="4886128"/>
              <a:chExt cx="263881" cy="0"/>
            </a:xfrm>
          </p:grpSpPr>
          <p:cxnSp>
            <p:nvCxnSpPr>
              <p:cNvPr id="190" name="Straight Connector 189">
                <a:extLst>
                  <a:ext uri="{FF2B5EF4-FFF2-40B4-BE49-F238E27FC236}">
                    <a16:creationId xmlns:a16="http://schemas.microsoft.com/office/drawing/2014/main" id="{573602EE-3543-AE68-6A68-16C9C9873682}"/>
                  </a:ext>
                  <a:ext uri="{C183D7F6-B498-43B3-948B-1728B52AA6E4}">
                    <adec:decorative xmlns:adec="http://schemas.microsoft.com/office/drawing/2017/decorative" val="1"/>
                  </a:ext>
                </a:extLst>
              </p:cNvPr>
              <p:cNvCxnSpPr>
                <a:cxnSpLocks/>
              </p:cNvCxnSpPr>
              <p:nvPr/>
            </p:nvCxnSpPr>
            <p:spPr>
              <a:xfrm>
                <a:off x="2421164" y="4886128"/>
                <a:ext cx="263881" cy="0"/>
              </a:xfrm>
              <a:prstGeom prst="line">
                <a:avLst/>
              </a:prstGeom>
              <a:ln w="38100" cap="rnd">
                <a:solidFill>
                  <a:schemeClr val="bg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D896633F-3581-30E9-5983-1715163E7E15}"/>
                  </a:ext>
                  <a:ext uri="{C183D7F6-B498-43B3-948B-1728B52AA6E4}">
                    <adec:decorative xmlns:adec="http://schemas.microsoft.com/office/drawing/2017/decorative" val="1"/>
                  </a:ext>
                </a:extLst>
              </p:cNvPr>
              <p:cNvCxnSpPr>
                <a:cxnSpLocks/>
              </p:cNvCxnSpPr>
              <p:nvPr/>
            </p:nvCxnSpPr>
            <p:spPr>
              <a:xfrm>
                <a:off x="2421164" y="4886128"/>
                <a:ext cx="40649" cy="0"/>
              </a:xfrm>
              <a:prstGeom prst="line">
                <a:avLst/>
              </a:prstGeom>
              <a:ln w="38100" cap="rnd">
                <a:solidFill>
                  <a:schemeClr val="accent4">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93" name="Group 192">
              <a:extLst>
                <a:ext uri="{FF2B5EF4-FFF2-40B4-BE49-F238E27FC236}">
                  <a16:creationId xmlns:a16="http://schemas.microsoft.com/office/drawing/2014/main" id="{75EED0CD-09BA-6A0E-9D6F-597E67E4387E}"/>
                </a:ext>
              </a:extLst>
            </p:cNvPr>
            <p:cNvGrpSpPr/>
            <p:nvPr/>
          </p:nvGrpSpPr>
          <p:grpSpPr>
            <a:xfrm flipH="1">
              <a:off x="5627453" y="4845479"/>
              <a:ext cx="81297" cy="81297"/>
              <a:chOff x="1411252" y="4855802"/>
              <a:chExt cx="66494" cy="66459"/>
            </a:xfrm>
          </p:grpSpPr>
          <p:sp>
            <p:nvSpPr>
              <p:cNvPr id="197" name="Oval 196">
                <a:extLst>
                  <a:ext uri="{FF2B5EF4-FFF2-40B4-BE49-F238E27FC236}">
                    <a16:creationId xmlns:a16="http://schemas.microsoft.com/office/drawing/2014/main" id="{26D3E09D-17C2-E9F4-9FA7-DE18C5305B05}"/>
                  </a:ext>
                </a:extLst>
              </p:cNvPr>
              <p:cNvSpPr/>
              <p:nvPr/>
            </p:nvSpPr>
            <p:spPr bwMode="auto">
              <a:xfrm>
                <a:off x="1411252" y="4855802"/>
                <a:ext cx="66494" cy="66459"/>
              </a:xfrm>
              <a:prstGeom prst="ellips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98" name="Graphic 197">
                <a:extLst>
                  <a:ext uri="{FF2B5EF4-FFF2-40B4-BE49-F238E27FC236}">
                    <a16:creationId xmlns:a16="http://schemas.microsoft.com/office/drawing/2014/main" id="{D87E4389-A6BC-3E1A-0A9D-318B704C061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18900000">
                <a:off x="1421639" y="4866172"/>
                <a:ext cx="45720" cy="45720"/>
              </a:xfrm>
              <a:prstGeom prst="rect">
                <a:avLst/>
              </a:prstGeom>
            </p:spPr>
          </p:pic>
        </p:grpSp>
        <p:grpSp>
          <p:nvGrpSpPr>
            <p:cNvPr id="194" name="Group 193">
              <a:extLst>
                <a:ext uri="{FF2B5EF4-FFF2-40B4-BE49-F238E27FC236}">
                  <a16:creationId xmlns:a16="http://schemas.microsoft.com/office/drawing/2014/main" id="{BBAF06EC-C0EC-F8D6-8912-59E4E1AB087E}"/>
                </a:ext>
              </a:extLst>
            </p:cNvPr>
            <p:cNvGrpSpPr/>
            <p:nvPr/>
          </p:nvGrpSpPr>
          <p:grpSpPr>
            <a:xfrm>
              <a:off x="5532183" y="4845479"/>
              <a:ext cx="81297" cy="81297"/>
              <a:chOff x="5550546" y="4797354"/>
              <a:chExt cx="91440" cy="91440"/>
            </a:xfrm>
          </p:grpSpPr>
          <p:sp>
            <p:nvSpPr>
              <p:cNvPr id="195" name="Oval 194">
                <a:extLst>
                  <a:ext uri="{FF2B5EF4-FFF2-40B4-BE49-F238E27FC236}">
                    <a16:creationId xmlns:a16="http://schemas.microsoft.com/office/drawing/2014/main" id="{23A9F45C-98DC-74BE-40C6-189375C949CD}"/>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196" name="Graphic 195">
                <a:extLst>
                  <a:ext uri="{FF2B5EF4-FFF2-40B4-BE49-F238E27FC236}">
                    <a16:creationId xmlns:a16="http://schemas.microsoft.com/office/drawing/2014/main" id="{25BB27D8-8161-98BD-280C-E08B2250D3C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grpSp>
          <p:nvGrpSpPr>
            <p:cNvPr id="676" name="Group 675">
              <a:extLst>
                <a:ext uri="{FF2B5EF4-FFF2-40B4-BE49-F238E27FC236}">
                  <a16:creationId xmlns:a16="http://schemas.microsoft.com/office/drawing/2014/main" id="{554358AB-0D75-6E11-4F63-4A965332F548}"/>
                </a:ext>
              </a:extLst>
            </p:cNvPr>
            <p:cNvGrpSpPr/>
            <p:nvPr/>
          </p:nvGrpSpPr>
          <p:grpSpPr>
            <a:xfrm>
              <a:off x="676274" y="2374162"/>
              <a:ext cx="146222" cy="2561201"/>
              <a:chOff x="676275" y="2374162"/>
              <a:chExt cx="146222" cy="2561201"/>
            </a:xfrm>
          </p:grpSpPr>
          <p:sp>
            <p:nvSpPr>
              <p:cNvPr id="77" name="Rectangle 76">
                <a:extLst>
                  <a:ext uri="{FF2B5EF4-FFF2-40B4-BE49-F238E27FC236}">
                    <a16:creationId xmlns:a16="http://schemas.microsoft.com/office/drawing/2014/main" id="{41F201E4-C542-7D4F-8FFE-80E2160FD8BC}"/>
                  </a:ext>
                </a:extLst>
              </p:cNvPr>
              <p:cNvSpPr/>
              <p:nvPr/>
            </p:nvSpPr>
            <p:spPr bwMode="auto">
              <a:xfrm>
                <a:off x="676276" y="2374162"/>
                <a:ext cx="146221" cy="2325864"/>
              </a:xfrm>
              <a:prstGeom prst="rect">
                <a:avLst/>
              </a:prstGeom>
              <a:solidFill>
                <a:schemeClr val="bg1">
                  <a:lumMod val="85000"/>
                  <a:alpha val="52000"/>
                </a:schemeClr>
              </a:solidFill>
              <a:ln w="3175">
                <a:noFill/>
              </a:ln>
              <a:effectLst>
                <a:outerShdw blurRad="381000" dist="127000" dir="8100000" sx="95000" sy="95000" algn="tr" rotWithShape="0">
                  <a:schemeClr val="bg1">
                    <a:lumMod val="85000"/>
                    <a:alpha val="40000"/>
                  </a:schemeClr>
                </a:outerShdw>
              </a:effectLst>
            </p:spPr>
            <p:txBody>
              <a:bodyPr rtlCol="0" anchor="ctr"/>
              <a:lstStyle/>
              <a:p>
                <a:pPr marL="0" marR="0" lvl="0" indent="0" algn="l" defTabSz="91440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normalizeH="0" baseline="0" noProof="0">
                  <a:ln>
                    <a:noFill/>
                  </a:ln>
                  <a:solidFill>
                    <a:srgbClr val="000000"/>
                  </a:solidFill>
                  <a:effectLst/>
                  <a:uLnTx/>
                  <a:uFillTx/>
                  <a:latin typeface="Segoe Sans Text"/>
                  <a:ea typeface="+mn-ea"/>
                  <a:cs typeface="+mn-cs"/>
                </a:endParaRPr>
              </a:p>
            </p:txBody>
          </p:sp>
          <p:cxnSp>
            <p:nvCxnSpPr>
              <p:cNvPr id="78" name="Straight Connector 77">
                <a:extLst>
                  <a:ext uri="{FF2B5EF4-FFF2-40B4-BE49-F238E27FC236}">
                    <a16:creationId xmlns:a16="http://schemas.microsoft.com/office/drawing/2014/main" id="{8567710D-CDF4-2B6A-4828-7B9C268F390C}"/>
                  </a:ext>
                </a:extLst>
              </p:cNvPr>
              <p:cNvCxnSpPr>
                <a:cxnSpLocks/>
              </p:cNvCxnSpPr>
              <p:nvPr/>
            </p:nvCxnSpPr>
            <p:spPr>
              <a:xfrm>
                <a:off x="676275" y="3937409"/>
                <a:ext cx="0" cy="90496"/>
              </a:xfrm>
              <a:prstGeom prst="line">
                <a:avLst/>
              </a:prstGeom>
              <a:ln w="19050">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7E98AE52-08F9-AFD9-C4EE-624867831A9D}"/>
                  </a:ext>
                </a:extLst>
              </p:cNvPr>
              <p:cNvSpPr/>
              <p:nvPr/>
            </p:nvSpPr>
            <p:spPr bwMode="auto">
              <a:xfrm>
                <a:off x="723240" y="2549364"/>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3" name="Oval 82">
                <a:extLst>
                  <a:ext uri="{FF2B5EF4-FFF2-40B4-BE49-F238E27FC236}">
                    <a16:creationId xmlns:a16="http://schemas.microsoft.com/office/drawing/2014/main" id="{8343DD31-F477-A115-1CF8-BAA7239CFBE9}"/>
                  </a:ext>
                </a:extLst>
              </p:cNvPr>
              <p:cNvSpPr/>
              <p:nvPr/>
            </p:nvSpPr>
            <p:spPr bwMode="auto">
              <a:xfrm>
                <a:off x="723240" y="2655221"/>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4" name="Oval 83">
                <a:extLst>
                  <a:ext uri="{FF2B5EF4-FFF2-40B4-BE49-F238E27FC236}">
                    <a16:creationId xmlns:a16="http://schemas.microsoft.com/office/drawing/2014/main" id="{C2F45F8F-587E-41B2-05DB-50AC80B158A6}"/>
                  </a:ext>
                </a:extLst>
              </p:cNvPr>
              <p:cNvSpPr/>
              <p:nvPr/>
            </p:nvSpPr>
            <p:spPr bwMode="auto">
              <a:xfrm>
                <a:off x="723240" y="2780131"/>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5" name="Oval 84">
                <a:extLst>
                  <a:ext uri="{FF2B5EF4-FFF2-40B4-BE49-F238E27FC236}">
                    <a16:creationId xmlns:a16="http://schemas.microsoft.com/office/drawing/2014/main" id="{AA823E5F-F77F-0121-B817-CEBD0D391030}"/>
                  </a:ext>
                </a:extLst>
              </p:cNvPr>
              <p:cNvSpPr/>
              <p:nvPr/>
            </p:nvSpPr>
            <p:spPr bwMode="auto">
              <a:xfrm>
                <a:off x="723240" y="2905041"/>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6" name="Oval 85">
                <a:extLst>
                  <a:ext uri="{FF2B5EF4-FFF2-40B4-BE49-F238E27FC236}">
                    <a16:creationId xmlns:a16="http://schemas.microsoft.com/office/drawing/2014/main" id="{42AF7F42-544B-4F7F-673E-64672397E614}"/>
                  </a:ext>
                </a:extLst>
              </p:cNvPr>
              <p:cNvSpPr/>
              <p:nvPr/>
            </p:nvSpPr>
            <p:spPr bwMode="auto">
              <a:xfrm>
                <a:off x="723240" y="3078645"/>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7" name="Oval 86">
                <a:extLst>
                  <a:ext uri="{FF2B5EF4-FFF2-40B4-BE49-F238E27FC236}">
                    <a16:creationId xmlns:a16="http://schemas.microsoft.com/office/drawing/2014/main" id="{71212E16-D4DC-FD2B-7295-F5AB8CB258BD}"/>
                  </a:ext>
                </a:extLst>
              </p:cNvPr>
              <p:cNvSpPr/>
              <p:nvPr/>
            </p:nvSpPr>
            <p:spPr bwMode="auto">
              <a:xfrm>
                <a:off x="723240" y="3254366"/>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8" name="Oval 87">
                <a:extLst>
                  <a:ext uri="{FF2B5EF4-FFF2-40B4-BE49-F238E27FC236}">
                    <a16:creationId xmlns:a16="http://schemas.microsoft.com/office/drawing/2014/main" id="{09EF6055-1215-F200-DAEC-153DDA07D173}"/>
                  </a:ext>
                </a:extLst>
              </p:cNvPr>
              <p:cNvSpPr/>
              <p:nvPr/>
            </p:nvSpPr>
            <p:spPr bwMode="auto">
              <a:xfrm>
                <a:off x="723240" y="3430087"/>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9" name="Oval 88">
                <a:extLst>
                  <a:ext uri="{FF2B5EF4-FFF2-40B4-BE49-F238E27FC236}">
                    <a16:creationId xmlns:a16="http://schemas.microsoft.com/office/drawing/2014/main" id="{D4469E7A-661F-7C2F-7DFE-32ED1BF24AE9}"/>
                  </a:ext>
                </a:extLst>
              </p:cNvPr>
              <p:cNvSpPr/>
              <p:nvPr/>
            </p:nvSpPr>
            <p:spPr bwMode="auto">
              <a:xfrm>
                <a:off x="723240" y="3618510"/>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0" name="Oval 89">
                <a:extLst>
                  <a:ext uri="{FF2B5EF4-FFF2-40B4-BE49-F238E27FC236}">
                    <a16:creationId xmlns:a16="http://schemas.microsoft.com/office/drawing/2014/main" id="{D4589570-0C0C-BEEC-2CCA-19B79C623059}"/>
                  </a:ext>
                </a:extLst>
              </p:cNvPr>
              <p:cNvSpPr/>
              <p:nvPr/>
            </p:nvSpPr>
            <p:spPr bwMode="auto">
              <a:xfrm>
                <a:off x="723240" y="3781528"/>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1" name="Oval 90">
                <a:extLst>
                  <a:ext uri="{FF2B5EF4-FFF2-40B4-BE49-F238E27FC236}">
                    <a16:creationId xmlns:a16="http://schemas.microsoft.com/office/drawing/2014/main" id="{F0A3F66F-CDA4-F7CD-6A92-2AE485BBF072}"/>
                  </a:ext>
                </a:extLst>
              </p:cNvPr>
              <p:cNvSpPr/>
              <p:nvPr/>
            </p:nvSpPr>
            <p:spPr bwMode="auto">
              <a:xfrm>
                <a:off x="723240" y="3957249"/>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2" name="Oval 91">
                <a:extLst>
                  <a:ext uri="{FF2B5EF4-FFF2-40B4-BE49-F238E27FC236}">
                    <a16:creationId xmlns:a16="http://schemas.microsoft.com/office/drawing/2014/main" id="{A488FBA4-CAA6-93B6-AED2-88A1D1AE98E6}"/>
                  </a:ext>
                </a:extLst>
              </p:cNvPr>
              <p:cNvSpPr/>
              <p:nvPr/>
            </p:nvSpPr>
            <p:spPr bwMode="auto">
              <a:xfrm>
                <a:off x="723240" y="4137204"/>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3" name="Oval 92">
                <a:extLst>
                  <a:ext uri="{FF2B5EF4-FFF2-40B4-BE49-F238E27FC236}">
                    <a16:creationId xmlns:a16="http://schemas.microsoft.com/office/drawing/2014/main" id="{75D82B49-8BA6-A8FB-9BC0-45550E3D6D1F}"/>
                  </a:ext>
                </a:extLst>
              </p:cNvPr>
              <p:cNvSpPr/>
              <p:nvPr/>
            </p:nvSpPr>
            <p:spPr bwMode="auto">
              <a:xfrm>
                <a:off x="723240" y="4264231"/>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4" name="Oval 93">
                <a:extLst>
                  <a:ext uri="{FF2B5EF4-FFF2-40B4-BE49-F238E27FC236}">
                    <a16:creationId xmlns:a16="http://schemas.microsoft.com/office/drawing/2014/main" id="{51F67B16-B012-4014-1E6E-A10398F47A34}"/>
                  </a:ext>
                </a:extLst>
              </p:cNvPr>
              <p:cNvSpPr/>
              <p:nvPr/>
            </p:nvSpPr>
            <p:spPr bwMode="auto">
              <a:xfrm>
                <a:off x="723240" y="4380673"/>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5" name="Oval 94">
                <a:extLst>
                  <a:ext uri="{FF2B5EF4-FFF2-40B4-BE49-F238E27FC236}">
                    <a16:creationId xmlns:a16="http://schemas.microsoft.com/office/drawing/2014/main" id="{BEDDFAAF-6362-A5AA-3D37-55EA435E3454}"/>
                  </a:ext>
                </a:extLst>
              </p:cNvPr>
              <p:cNvSpPr/>
              <p:nvPr/>
            </p:nvSpPr>
            <p:spPr bwMode="auto">
              <a:xfrm>
                <a:off x="723240" y="4511933"/>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6" name="Oval 95">
                <a:extLst>
                  <a:ext uri="{FF2B5EF4-FFF2-40B4-BE49-F238E27FC236}">
                    <a16:creationId xmlns:a16="http://schemas.microsoft.com/office/drawing/2014/main" id="{EB22EBC8-C95D-2EEC-DCCA-5127774CE576}"/>
                  </a:ext>
                </a:extLst>
              </p:cNvPr>
              <p:cNvSpPr/>
              <p:nvPr/>
            </p:nvSpPr>
            <p:spPr bwMode="auto">
              <a:xfrm>
                <a:off x="723240" y="4636843"/>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97" name="Oval 96">
                <a:extLst>
                  <a:ext uri="{FF2B5EF4-FFF2-40B4-BE49-F238E27FC236}">
                    <a16:creationId xmlns:a16="http://schemas.microsoft.com/office/drawing/2014/main" id="{3E3CE15E-A16F-68AB-4F0B-FF53C9136256}"/>
                  </a:ext>
                </a:extLst>
              </p:cNvPr>
              <p:cNvSpPr/>
              <p:nvPr/>
            </p:nvSpPr>
            <p:spPr bwMode="auto">
              <a:xfrm>
                <a:off x="723240" y="4810448"/>
                <a:ext cx="52295" cy="5081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cxnSp>
            <p:nvCxnSpPr>
              <p:cNvPr id="98" name="Straight Connector 97">
                <a:extLst>
                  <a:ext uri="{FF2B5EF4-FFF2-40B4-BE49-F238E27FC236}">
                    <a16:creationId xmlns:a16="http://schemas.microsoft.com/office/drawing/2014/main" id="{67AD6988-6B0D-8E2A-0092-D9E3283571C6}"/>
                  </a:ext>
                </a:extLst>
              </p:cNvPr>
              <p:cNvCxnSpPr/>
              <p:nvPr/>
            </p:nvCxnSpPr>
            <p:spPr>
              <a:xfrm>
                <a:off x="729062" y="3027840"/>
                <a:ext cx="40649"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37BE3878-6E5B-5824-C4D5-AFDE42958388}"/>
                  </a:ext>
                </a:extLst>
              </p:cNvPr>
              <p:cNvCxnSpPr/>
              <p:nvPr/>
            </p:nvCxnSpPr>
            <p:spPr>
              <a:xfrm>
                <a:off x="729062" y="3201444"/>
                <a:ext cx="40649"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E425FEA5-BF07-1B21-1277-DD2140D8065C}"/>
                  </a:ext>
                </a:extLst>
              </p:cNvPr>
              <p:cNvCxnSpPr>
                <a:cxnSpLocks/>
              </p:cNvCxnSpPr>
              <p:nvPr/>
            </p:nvCxnSpPr>
            <p:spPr>
              <a:xfrm>
                <a:off x="729062" y="3377165"/>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46EC189-3C91-B17C-FDB3-D7095B5816F7}"/>
                  </a:ext>
                </a:extLst>
              </p:cNvPr>
              <p:cNvCxnSpPr>
                <a:cxnSpLocks/>
              </p:cNvCxnSpPr>
              <p:nvPr/>
            </p:nvCxnSpPr>
            <p:spPr>
              <a:xfrm>
                <a:off x="729062" y="3555003"/>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0DDF2B0-80DC-B5E5-E7BD-D26C45807918}"/>
                  </a:ext>
                </a:extLst>
              </p:cNvPr>
              <p:cNvCxnSpPr>
                <a:cxnSpLocks/>
              </p:cNvCxnSpPr>
              <p:nvPr/>
            </p:nvCxnSpPr>
            <p:spPr>
              <a:xfrm>
                <a:off x="729062" y="3728607"/>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C27752A1-597D-FF0F-B379-78741EE9D942}"/>
                  </a:ext>
                </a:extLst>
              </p:cNvPr>
              <p:cNvCxnSpPr>
                <a:cxnSpLocks/>
              </p:cNvCxnSpPr>
              <p:nvPr/>
            </p:nvCxnSpPr>
            <p:spPr>
              <a:xfrm>
                <a:off x="729062" y="3904328"/>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600E71D8-AA9A-569B-BA30-070BEB08E66E}"/>
                  </a:ext>
                </a:extLst>
              </p:cNvPr>
              <p:cNvCxnSpPr>
                <a:cxnSpLocks/>
              </p:cNvCxnSpPr>
              <p:nvPr/>
            </p:nvCxnSpPr>
            <p:spPr>
              <a:xfrm>
                <a:off x="729062" y="4082165"/>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2BE8D2EC-9D07-25A4-42E5-E329871427EF}"/>
                  </a:ext>
                </a:extLst>
              </p:cNvPr>
              <p:cNvCxnSpPr>
                <a:cxnSpLocks/>
              </p:cNvCxnSpPr>
              <p:nvPr/>
            </p:nvCxnSpPr>
            <p:spPr>
              <a:xfrm>
                <a:off x="729062" y="4761760"/>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00179A76-C18F-5410-5591-E12E88559F2F}"/>
                  </a:ext>
                </a:extLst>
              </p:cNvPr>
              <p:cNvCxnSpPr>
                <a:cxnSpLocks/>
              </p:cNvCxnSpPr>
              <p:nvPr/>
            </p:nvCxnSpPr>
            <p:spPr>
              <a:xfrm>
                <a:off x="729061" y="4935363"/>
                <a:ext cx="34156" cy="0"/>
              </a:xfrm>
              <a:prstGeom prst="line">
                <a:avLst/>
              </a:prstGeom>
              <a:ln w="3175">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79" name="Rectangle: Top Corners Rounded 78">
              <a:extLst>
                <a:ext uri="{FF2B5EF4-FFF2-40B4-BE49-F238E27FC236}">
                  <a16:creationId xmlns:a16="http://schemas.microsoft.com/office/drawing/2014/main" id="{B8305FB3-7817-A3F9-ADAB-89D039811EF7}"/>
                </a:ext>
              </a:extLst>
            </p:cNvPr>
            <p:cNvSpPr/>
            <p:nvPr/>
          </p:nvSpPr>
          <p:spPr bwMode="auto">
            <a:xfrm>
              <a:off x="676274" y="2374160"/>
              <a:ext cx="5230775" cy="141681"/>
            </a:xfrm>
            <a:prstGeom prst="round2SameRect">
              <a:avLst/>
            </a:prstGeom>
            <a:solidFill>
              <a:srgbClr val="46464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0" name="Rectangle: Rounded Corners 79">
              <a:extLst>
                <a:ext uri="{FF2B5EF4-FFF2-40B4-BE49-F238E27FC236}">
                  <a16:creationId xmlns:a16="http://schemas.microsoft.com/office/drawing/2014/main" id="{F44796A6-7C73-F6B2-3092-11AF396CA581}"/>
                </a:ext>
              </a:extLst>
            </p:cNvPr>
            <p:cNvSpPr/>
            <p:nvPr/>
          </p:nvSpPr>
          <p:spPr bwMode="auto">
            <a:xfrm>
              <a:off x="2590233" y="2395951"/>
              <a:ext cx="1655468" cy="98100"/>
            </a:xfrm>
            <a:prstGeom prst="roundRect">
              <a:avLst>
                <a:gd name="adj" fmla="val 11155"/>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81" name="Rectangle: Rounded Corners 80">
              <a:extLst>
                <a:ext uri="{FF2B5EF4-FFF2-40B4-BE49-F238E27FC236}">
                  <a16:creationId xmlns:a16="http://schemas.microsoft.com/office/drawing/2014/main" id="{F4FA72C1-9A25-98AF-E0B4-045695457C03}"/>
                </a:ext>
              </a:extLst>
            </p:cNvPr>
            <p:cNvSpPr/>
            <p:nvPr/>
          </p:nvSpPr>
          <p:spPr bwMode="auto">
            <a:xfrm>
              <a:off x="864251" y="2423096"/>
              <a:ext cx="551548" cy="40649"/>
            </a:xfrm>
            <a:prstGeom prst="roundRect">
              <a:avLst>
                <a:gd name="adj" fmla="val 11155"/>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normalizeH="0" baseline="0" noProof="0">
                <a:ln>
                  <a:noFill/>
                </a:ln>
                <a:solidFill>
                  <a:srgbClr val="FFFFFF"/>
                </a:solidFill>
                <a:effectLst/>
                <a:uLnTx/>
                <a:uFillTx/>
                <a:latin typeface="Segoe Sans Text"/>
                <a:ea typeface="Segoe UI" pitchFamily="34" charset="0"/>
                <a:cs typeface="Segoe UI" pitchFamily="34" charset="0"/>
              </a:endParaRPr>
            </a:p>
          </p:txBody>
        </p:sp>
      </p:grpSp>
      <p:sp>
        <p:nvSpPr>
          <p:cNvPr id="350" name="Rectangle: Rounded Corners 349">
            <a:extLst>
              <a:ext uri="{FF2B5EF4-FFF2-40B4-BE49-F238E27FC236}">
                <a16:creationId xmlns:a16="http://schemas.microsoft.com/office/drawing/2014/main" id="{F99213FB-72B0-61D6-6323-E7B5A2412548}"/>
              </a:ext>
            </a:extLst>
          </p:cNvPr>
          <p:cNvSpPr>
            <a:spLocks/>
          </p:cNvSpPr>
          <p:nvPr/>
        </p:nvSpPr>
        <p:spPr bwMode="auto">
          <a:xfrm rot="10800000" flipH="1" flipV="1">
            <a:off x="676275" y="5204458"/>
            <a:ext cx="5237160" cy="976314"/>
          </a:xfrm>
          <a:prstGeom prst="roundRect">
            <a:avLst>
              <a:gd name="adj" fmla="val 56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defTabSz="932472" rtl="0" eaLnBrk="1" fontAlgn="base" latinLnBrk="0" hangingPunct="1">
              <a:lnSpc>
                <a:spcPct val="100000"/>
              </a:lnSpc>
              <a:spcBef>
                <a:spcPts val="1200"/>
              </a:spcBef>
              <a:spcAft>
                <a:spcPct val="0"/>
              </a:spcAft>
              <a:buClrTx/>
              <a:buSzTx/>
              <a:tabLst/>
              <a:defRPr/>
            </a:pPr>
            <a:r>
              <a:rPr kumimoji="0" lang="en-US" sz="1400" b="0" i="0" u="none" strike="noStrike" kern="1200" cap="none" normalizeH="0" baseline="0" noProof="0">
                <a:ln>
                  <a:noFill/>
                </a:ln>
                <a:effectLst/>
                <a:uLnTx/>
                <a:uFillTx/>
                <a:ea typeface="+mj-ea"/>
                <a:cs typeface="Segoe UI" panose="020B0502040204020203" pitchFamily="34" charset="0"/>
              </a:rPr>
              <a:t>Get comprehensive visibility into 400+ generative AI apps with cloud discovery</a:t>
            </a:r>
            <a:r>
              <a:rPr kumimoji="0" lang="en-US" sz="1400" b="0" i="0" u="none" strike="noStrike" kern="1200" cap="none" normalizeH="0" noProof="0">
                <a:ln>
                  <a:noFill/>
                </a:ln>
                <a:effectLst/>
                <a:uLnTx/>
                <a:uFillTx/>
                <a:ea typeface="+mj-ea"/>
                <a:cs typeface="Segoe UI" panose="020B0502040204020203" pitchFamily="34" charset="0"/>
              </a:rPr>
              <a:t> capabilities in Defender for Cloud Apps as well as </a:t>
            </a:r>
            <a:r>
              <a:rPr kumimoji="0" lang="en-US" sz="1400" b="0" i="0" u="none" strike="noStrike" kern="1200" cap="none" normalizeH="0" baseline="0" noProof="0">
                <a:ln>
                  <a:noFill/>
                </a:ln>
                <a:effectLst/>
                <a:uLnTx/>
                <a:uFillTx/>
                <a:ea typeface="+mj-ea"/>
                <a:cs typeface="Segoe UI" panose="020B0502040204020203" pitchFamily="34" charset="0"/>
              </a:rPr>
              <a:t>insight into active apps in your organization.</a:t>
            </a:r>
          </a:p>
        </p:txBody>
      </p:sp>
      <p:sp>
        <p:nvSpPr>
          <p:cNvPr id="21" name="Rectangle 20">
            <a:extLst>
              <a:ext uri="{FF2B5EF4-FFF2-40B4-BE49-F238E27FC236}">
                <a16:creationId xmlns:a16="http://schemas.microsoft.com/office/drawing/2014/main" id="{558CC452-B8C8-09ED-04CC-37F990E6D244}"/>
              </a:ext>
            </a:extLst>
          </p:cNvPr>
          <p:cNvSpPr>
            <a:spLocks/>
          </p:cNvSpPr>
          <p:nvPr/>
        </p:nvSpPr>
        <p:spPr bwMode="auto">
          <a:xfrm>
            <a:off x="6332511" y="1740859"/>
            <a:ext cx="3480568" cy="30777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prstTxWarp prst="textNoShape">
              <a:avLst/>
            </a:prstTxWarp>
            <a:spAutoFit/>
          </a:bodyPr>
          <a:lstStyle/>
          <a:p>
            <a:pPr defTabSz="932742">
              <a:lnSpc>
                <a:spcPct val="100000"/>
              </a:lnSpc>
              <a:spcBef>
                <a:spcPct val="0"/>
              </a:spcBef>
              <a:buFontTx/>
              <a:buNone/>
              <a:defRPr/>
            </a:pPr>
            <a:r>
              <a:rPr lang="en-US" sz="2000" b="1">
                <a:ln w="3175">
                  <a:noFill/>
                </a:ln>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Risk management and control</a:t>
            </a:r>
          </a:p>
        </p:txBody>
      </p:sp>
      <p:sp>
        <p:nvSpPr>
          <p:cNvPr id="344" name="Warning_E7BA" descr="Icon of a triangle with an exclaimation point inside" title="Icon of a triangle with an exclaimation point inside">
            <a:extLst>
              <a:ext uri="{FF2B5EF4-FFF2-40B4-BE49-F238E27FC236}">
                <a16:creationId xmlns:a16="http://schemas.microsoft.com/office/drawing/2014/main" id="{83C77CF3-E9D6-9B78-CDCF-995968775115}"/>
              </a:ext>
            </a:extLst>
          </p:cNvPr>
          <p:cNvSpPr>
            <a:spLocks noChangeAspect="1" noEditPoints="1"/>
          </p:cNvSpPr>
          <p:nvPr/>
        </p:nvSpPr>
        <p:spPr bwMode="auto">
          <a:xfrm>
            <a:off x="10978568" y="1736420"/>
            <a:ext cx="316496" cy="316656"/>
          </a:xfrm>
          <a:custGeom>
            <a:avLst/>
            <a:gdLst>
              <a:gd name="T0" fmla="*/ 0 w 3939"/>
              <a:gd name="T1" fmla="*/ 3941 h 3941"/>
              <a:gd name="T2" fmla="*/ 1970 w 3939"/>
              <a:gd name="T3" fmla="*/ 0 h 3941"/>
              <a:gd name="T4" fmla="*/ 3939 w 3939"/>
              <a:gd name="T5" fmla="*/ 3941 h 3941"/>
              <a:gd name="T6" fmla="*/ 0 w 3939"/>
              <a:gd name="T7" fmla="*/ 3941 h 3941"/>
              <a:gd name="T8" fmla="*/ 1970 w 3939"/>
              <a:gd name="T9" fmla="*/ 1144 h 3941"/>
              <a:gd name="T10" fmla="*/ 1970 w 3939"/>
              <a:gd name="T11" fmla="*/ 2911 h 3941"/>
              <a:gd name="T12" fmla="*/ 1970 w 3939"/>
              <a:gd name="T13" fmla="*/ 3205 h 3941"/>
              <a:gd name="T14" fmla="*/ 1970 w 3939"/>
              <a:gd name="T15" fmla="*/ 3500 h 3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9" h="3941">
                <a:moveTo>
                  <a:pt x="0" y="3941"/>
                </a:moveTo>
                <a:lnTo>
                  <a:pt x="1970" y="0"/>
                </a:lnTo>
                <a:lnTo>
                  <a:pt x="3939" y="3941"/>
                </a:lnTo>
                <a:lnTo>
                  <a:pt x="0" y="3941"/>
                </a:lnTo>
                <a:moveTo>
                  <a:pt x="1970" y="1144"/>
                </a:moveTo>
                <a:lnTo>
                  <a:pt x="1970" y="2911"/>
                </a:lnTo>
                <a:moveTo>
                  <a:pt x="1970" y="3205"/>
                </a:moveTo>
                <a:lnTo>
                  <a:pt x="1970" y="3500"/>
                </a:ln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latin typeface="Segoe Sans Display Semibold" pitchFamily="2" charset="0"/>
              <a:cs typeface="Segoe Sans Display Semibold" pitchFamily="2" charset="0"/>
            </a:endParaRPr>
          </a:p>
        </p:txBody>
      </p:sp>
      <p:grpSp>
        <p:nvGrpSpPr>
          <p:cNvPr id="684" name="Group 683" descr="An infographic of a dashboard showing Microsoft Bing Chat with a purple score bar showing a score of 10, along with its logo and small icons.">
            <a:extLst>
              <a:ext uri="{FF2B5EF4-FFF2-40B4-BE49-F238E27FC236}">
                <a16:creationId xmlns:a16="http://schemas.microsoft.com/office/drawing/2014/main" id="{B350DB9D-CAD6-A98A-CE00-D15B7080D356}"/>
              </a:ext>
            </a:extLst>
          </p:cNvPr>
          <p:cNvGrpSpPr/>
          <p:nvPr/>
        </p:nvGrpSpPr>
        <p:grpSpPr>
          <a:xfrm>
            <a:off x="6511634" y="2665059"/>
            <a:ext cx="4903579" cy="625519"/>
            <a:chOff x="6511634" y="2665059"/>
            <a:chExt cx="4903579" cy="625519"/>
          </a:xfrm>
        </p:grpSpPr>
        <p:pic>
          <p:nvPicPr>
            <p:cNvPr id="205" name="Graphic 204">
              <a:extLst>
                <a:ext uri="{FF2B5EF4-FFF2-40B4-BE49-F238E27FC236}">
                  <a16:creationId xmlns:a16="http://schemas.microsoft.com/office/drawing/2014/main" id="{15092605-A8D9-EE63-2D33-6DAC18A452A5}"/>
                </a:ext>
                <a:ext uri="{C183D7F6-B498-43B3-948B-1728B52AA6E4}">
                  <adec:decorative xmlns:adec="http://schemas.microsoft.com/office/drawing/2017/decorative" val="1"/>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6511634" y="2665059"/>
              <a:ext cx="625519" cy="625519"/>
            </a:xfrm>
            <a:prstGeom prst="rect">
              <a:avLst/>
            </a:prstGeom>
          </p:spPr>
        </p:pic>
        <p:grpSp>
          <p:nvGrpSpPr>
            <p:cNvPr id="218" name="Group 217">
              <a:extLst>
                <a:ext uri="{FF2B5EF4-FFF2-40B4-BE49-F238E27FC236}">
                  <a16:creationId xmlns:a16="http://schemas.microsoft.com/office/drawing/2014/main" id="{3028E211-98D3-EAF5-BB7B-757371E1967F}"/>
                </a:ext>
                <a:ext uri="{C183D7F6-B498-43B3-948B-1728B52AA6E4}">
                  <adec:decorative xmlns:adec="http://schemas.microsoft.com/office/drawing/2017/decorative" val="1"/>
                </a:ext>
              </a:extLst>
            </p:cNvPr>
            <p:cNvGrpSpPr/>
            <p:nvPr/>
          </p:nvGrpSpPr>
          <p:grpSpPr>
            <a:xfrm flipH="1">
              <a:off x="11259228" y="2899826"/>
              <a:ext cx="155985" cy="155986"/>
              <a:chOff x="1411252" y="4855802"/>
              <a:chExt cx="66494" cy="66459"/>
            </a:xfrm>
          </p:grpSpPr>
          <p:sp>
            <p:nvSpPr>
              <p:cNvPr id="219" name="Oval 218">
                <a:extLst>
                  <a:ext uri="{FF2B5EF4-FFF2-40B4-BE49-F238E27FC236}">
                    <a16:creationId xmlns:a16="http://schemas.microsoft.com/office/drawing/2014/main" id="{AC3F41D4-1AB8-6F50-60C5-1B298DD7A652}"/>
                  </a:ext>
                </a:extLst>
              </p:cNvPr>
              <p:cNvSpPr/>
              <p:nvPr/>
            </p:nvSpPr>
            <p:spPr bwMode="auto">
              <a:xfrm>
                <a:off x="1411252" y="4855802"/>
                <a:ext cx="66494" cy="6645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mn-ea"/>
                  <a:cs typeface="Segoe UI" pitchFamily="34" charset="0"/>
                </a:endParaRPr>
              </a:p>
            </p:txBody>
          </p:sp>
          <p:pic>
            <p:nvPicPr>
              <p:cNvPr id="220" name="Graphic 219">
                <a:extLst>
                  <a:ext uri="{FF2B5EF4-FFF2-40B4-BE49-F238E27FC236}">
                    <a16:creationId xmlns:a16="http://schemas.microsoft.com/office/drawing/2014/main" id="{87DF0790-A0C8-DF61-0BFD-6C0CDB76F46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421639" y="4866172"/>
                <a:ext cx="45720" cy="45720"/>
              </a:xfrm>
              <a:prstGeom prst="rect">
                <a:avLst/>
              </a:prstGeom>
            </p:spPr>
          </p:pic>
        </p:grpSp>
        <p:grpSp>
          <p:nvGrpSpPr>
            <p:cNvPr id="221" name="Group 220">
              <a:extLst>
                <a:ext uri="{FF2B5EF4-FFF2-40B4-BE49-F238E27FC236}">
                  <a16:creationId xmlns:a16="http://schemas.microsoft.com/office/drawing/2014/main" id="{9D40FCAD-07E4-5CD8-C76E-12B2D1C8F709}"/>
                </a:ext>
                <a:ext uri="{C183D7F6-B498-43B3-948B-1728B52AA6E4}">
                  <adec:decorative xmlns:adec="http://schemas.microsoft.com/office/drawing/2017/decorative" val="1"/>
                </a:ext>
              </a:extLst>
            </p:cNvPr>
            <p:cNvGrpSpPr/>
            <p:nvPr/>
          </p:nvGrpSpPr>
          <p:grpSpPr>
            <a:xfrm>
              <a:off x="11067844" y="2899839"/>
              <a:ext cx="155985" cy="156021"/>
              <a:chOff x="5550546" y="4797334"/>
              <a:chExt cx="91440" cy="91460"/>
            </a:xfrm>
          </p:grpSpPr>
          <p:sp>
            <p:nvSpPr>
              <p:cNvPr id="222" name="Oval 221">
                <a:extLst>
                  <a:ext uri="{FF2B5EF4-FFF2-40B4-BE49-F238E27FC236}">
                    <a16:creationId xmlns:a16="http://schemas.microsoft.com/office/drawing/2014/main" id="{30691A43-1D02-44C9-281D-286C032856D2}"/>
                  </a:ext>
                </a:extLst>
              </p:cNvPr>
              <p:cNvSpPr/>
              <p:nvPr/>
            </p:nvSpPr>
            <p:spPr bwMode="auto">
              <a:xfrm flipH="1">
                <a:off x="5550546" y="479733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223" name="Graphic 222">
                <a:extLst>
                  <a:ext uri="{FF2B5EF4-FFF2-40B4-BE49-F238E27FC236}">
                    <a16:creationId xmlns:a16="http://schemas.microsoft.com/office/drawing/2014/main" id="{2EF7A703-7B25-22BD-2A30-7D4568A561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cxnSp>
          <p:nvCxnSpPr>
            <p:cNvPr id="211" name="Straight Connector 210">
              <a:extLst>
                <a:ext uri="{FF2B5EF4-FFF2-40B4-BE49-F238E27FC236}">
                  <a16:creationId xmlns:a16="http://schemas.microsoft.com/office/drawing/2014/main" id="{37EA4724-6F75-AF46-35A7-69B346812B3A}"/>
                </a:ext>
                <a:ext uri="{C183D7F6-B498-43B3-948B-1728B52AA6E4}">
                  <adec:decorative xmlns:adec="http://schemas.microsoft.com/office/drawing/2017/decorative" val="1"/>
                </a:ext>
              </a:extLst>
            </p:cNvPr>
            <p:cNvCxnSpPr>
              <a:cxnSpLocks/>
            </p:cNvCxnSpPr>
            <p:nvPr/>
          </p:nvCxnSpPr>
          <p:spPr>
            <a:xfrm>
              <a:off x="9175104" y="2977818"/>
              <a:ext cx="389964" cy="0"/>
            </a:xfrm>
            <a:prstGeom prst="line">
              <a:avLst/>
            </a:prstGeom>
            <a:ln w="63500" cap="rnd">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292E64D5-0C81-E44F-FA8B-50ABAD6208F0}"/>
                </a:ext>
                <a:ext uri="{C183D7F6-B498-43B3-948B-1728B52AA6E4}">
                  <adec:decorative xmlns:adec="http://schemas.microsoft.com/office/drawing/2017/decorative" val="1"/>
                </a:ext>
              </a:extLst>
            </p:cNvPr>
            <p:cNvSpPr txBox="1"/>
            <p:nvPr/>
          </p:nvSpPr>
          <p:spPr>
            <a:xfrm>
              <a:off x="9647874" y="2885485"/>
              <a:ext cx="251011" cy="184666"/>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normalizeH="0" baseline="0" noProof="0">
                  <a:ln>
                    <a:noFill/>
                  </a:ln>
                  <a:solidFill>
                    <a:srgbClr val="000000"/>
                  </a:solidFill>
                  <a:effectLst/>
                  <a:uLnTx/>
                  <a:uFillTx/>
                  <a:latin typeface="+mj-lt"/>
                  <a:ea typeface="+mn-ea"/>
                  <a:cs typeface="+mn-cs"/>
                </a:rPr>
                <a:t>10</a:t>
              </a:r>
            </a:p>
          </p:txBody>
        </p:sp>
        <p:sp>
          <p:nvSpPr>
            <p:cNvPr id="224" name="TextBox 223">
              <a:extLst>
                <a:ext uri="{FF2B5EF4-FFF2-40B4-BE49-F238E27FC236}">
                  <a16:creationId xmlns:a16="http://schemas.microsoft.com/office/drawing/2014/main" id="{1C1BF354-C7AF-87F5-B176-2DBAD3D28235}"/>
                </a:ext>
              </a:extLst>
            </p:cNvPr>
            <p:cNvSpPr txBox="1"/>
            <p:nvPr/>
          </p:nvSpPr>
          <p:spPr>
            <a:xfrm>
              <a:off x="7299762" y="2785458"/>
              <a:ext cx="1877558" cy="384721"/>
            </a:xfrm>
            <a:prstGeom prst="rect">
              <a:avLst/>
            </a:prstGeom>
            <a:noFill/>
          </p:spPr>
          <p:txBody>
            <a:bodyPr wrap="square" lIns="0" tIns="0" rIns="0" bIns="0">
              <a:spAutoFit/>
            </a:bodyPr>
            <a:lstStyle/>
            <a:p>
              <a:pPr marL="0" marR="0" lvl="0" indent="0" defTabSz="914407"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noProof="0">
                  <a:ln>
                    <a:noFill/>
                  </a:ln>
                  <a:solidFill>
                    <a:srgbClr val="000000"/>
                  </a:solidFill>
                  <a:effectLst/>
                  <a:uLnTx/>
                  <a:uFillTx/>
                  <a:latin typeface="Segoe Sans Display Semibold" pitchFamily="2" charset="0"/>
                  <a:cs typeface="Segoe Sans Display Semibold" pitchFamily="2" charset="0"/>
                </a:rPr>
                <a:t>Microsoft Bing Chat</a:t>
              </a:r>
            </a:p>
            <a:p>
              <a:pPr marL="0" marR="0" lvl="0" indent="0" defTabSz="914407"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noProof="0">
                  <a:ln>
                    <a:noFill/>
                  </a:ln>
                  <a:solidFill>
                    <a:srgbClr val="000000"/>
                  </a:solidFill>
                  <a:effectLst/>
                  <a:uLnTx/>
                  <a:uFillTx/>
                  <a:ea typeface="+mn-ea"/>
                  <a:cs typeface="+mn-cs"/>
                </a:rPr>
                <a:t>Generative Al</a:t>
              </a:r>
            </a:p>
          </p:txBody>
        </p:sp>
      </p:grpSp>
      <p:grpSp>
        <p:nvGrpSpPr>
          <p:cNvPr id="685" name="Group 684" descr="An infographic of a dashboard showing Bramework with a orange score bar showing a score of 3, along with its logo and small icons.">
            <a:extLst>
              <a:ext uri="{FF2B5EF4-FFF2-40B4-BE49-F238E27FC236}">
                <a16:creationId xmlns:a16="http://schemas.microsoft.com/office/drawing/2014/main" id="{8AB5617E-631F-2BC7-9B99-12D1FC705050}"/>
              </a:ext>
            </a:extLst>
          </p:cNvPr>
          <p:cNvGrpSpPr/>
          <p:nvPr/>
        </p:nvGrpSpPr>
        <p:grpSpPr>
          <a:xfrm>
            <a:off x="6511634" y="4074765"/>
            <a:ext cx="4903579" cy="580475"/>
            <a:chOff x="6511634" y="4074765"/>
            <a:chExt cx="4903579" cy="580475"/>
          </a:xfrm>
        </p:grpSpPr>
        <p:grpSp>
          <p:nvGrpSpPr>
            <p:cNvPr id="206" name="Group 205">
              <a:extLst>
                <a:ext uri="{FF2B5EF4-FFF2-40B4-BE49-F238E27FC236}">
                  <a16:creationId xmlns:a16="http://schemas.microsoft.com/office/drawing/2014/main" id="{47F1053A-531F-3601-EDF5-30879C9A8E30}"/>
                </a:ext>
                <a:ext uri="{C183D7F6-B498-43B3-948B-1728B52AA6E4}">
                  <adec:decorative xmlns:adec="http://schemas.microsoft.com/office/drawing/2017/decorative" val="1"/>
                </a:ext>
              </a:extLst>
            </p:cNvPr>
            <p:cNvGrpSpPr/>
            <p:nvPr/>
          </p:nvGrpSpPr>
          <p:grpSpPr>
            <a:xfrm>
              <a:off x="6511634" y="4074765"/>
              <a:ext cx="646094" cy="580475"/>
              <a:chOff x="6869668" y="4803016"/>
              <a:chExt cx="208918" cy="187700"/>
            </a:xfrm>
          </p:grpSpPr>
          <p:pic>
            <p:nvPicPr>
              <p:cNvPr id="207" name="Graphic 206">
                <a:extLst>
                  <a:ext uri="{FF2B5EF4-FFF2-40B4-BE49-F238E27FC236}">
                    <a16:creationId xmlns:a16="http://schemas.microsoft.com/office/drawing/2014/main" id="{08E37643-EB36-C6D4-BFD4-866FC88E16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869668" y="4803016"/>
                <a:ext cx="208918" cy="132714"/>
              </a:xfrm>
              <a:prstGeom prst="rect">
                <a:avLst/>
              </a:prstGeom>
            </p:spPr>
          </p:pic>
          <p:grpSp>
            <p:nvGrpSpPr>
              <p:cNvPr id="208" name="Group 207">
                <a:extLst>
                  <a:ext uri="{FF2B5EF4-FFF2-40B4-BE49-F238E27FC236}">
                    <a16:creationId xmlns:a16="http://schemas.microsoft.com/office/drawing/2014/main" id="{6ED39C5E-C147-8842-E3C4-8CCCA1511B5C}"/>
                  </a:ext>
                </a:extLst>
              </p:cNvPr>
              <p:cNvGrpSpPr/>
              <p:nvPr/>
            </p:nvGrpSpPr>
            <p:grpSpPr>
              <a:xfrm>
                <a:off x="6998362" y="4924257"/>
                <a:ext cx="66494" cy="66459"/>
                <a:chOff x="1411252" y="4855802"/>
                <a:chExt cx="66494" cy="66459"/>
              </a:xfrm>
            </p:grpSpPr>
            <p:sp>
              <p:nvSpPr>
                <p:cNvPr id="209" name="Oval 208">
                  <a:extLst>
                    <a:ext uri="{FF2B5EF4-FFF2-40B4-BE49-F238E27FC236}">
                      <a16:creationId xmlns:a16="http://schemas.microsoft.com/office/drawing/2014/main" id="{1C17BAD8-05E8-E417-4B9F-07F3DFF2BD55}"/>
                    </a:ext>
                  </a:extLst>
                </p:cNvPr>
                <p:cNvSpPr/>
                <p:nvPr/>
              </p:nvSpPr>
              <p:spPr bwMode="auto">
                <a:xfrm>
                  <a:off x="1411252" y="4855802"/>
                  <a:ext cx="66494" cy="66459"/>
                </a:xfrm>
                <a:prstGeom prst="ellips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210" name="Graphic 209">
                  <a:extLst>
                    <a:ext uri="{FF2B5EF4-FFF2-40B4-BE49-F238E27FC236}">
                      <a16:creationId xmlns:a16="http://schemas.microsoft.com/office/drawing/2014/main" id="{41139F1F-2987-5425-7F73-5BC4ACD54B0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18900000">
                  <a:off x="1421639" y="4866172"/>
                  <a:ext cx="45720" cy="45720"/>
                </a:xfrm>
                <a:prstGeom prst="rect">
                  <a:avLst/>
                </a:prstGeom>
              </p:spPr>
            </p:pic>
          </p:grpSp>
        </p:grpSp>
        <p:grpSp>
          <p:nvGrpSpPr>
            <p:cNvPr id="215" name="Group 214">
              <a:extLst>
                <a:ext uri="{FF2B5EF4-FFF2-40B4-BE49-F238E27FC236}">
                  <a16:creationId xmlns:a16="http://schemas.microsoft.com/office/drawing/2014/main" id="{BBAA7E2E-F32A-2366-C3F6-F20D2048984D}"/>
                </a:ext>
                <a:ext uri="{C183D7F6-B498-43B3-948B-1728B52AA6E4}">
                  <adec:decorative xmlns:adec="http://schemas.microsoft.com/office/drawing/2017/decorative" val="1"/>
                </a:ext>
              </a:extLst>
            </p:cNvPr>
            <p:cNvGrpSpPr/>
            <p:nvPr/>
          </p:nvGrpSpPr>
          <p:grpSpPr>
            <a:xfrm>
              <a:off x="11067844" y="4287009"/>
              <a:ext cx="155985" cy="155986"/>
              <a:chOff x="5550546" y="4797354"/>
              <a:chExt cx="91440" cy="91440"/>
            </a:xfrm>
          </p:grpSpPr>
          <p:sp>
            <p:nvSpPr>
              <p:cNvPr id="216" name="Oval 215">
                <a:extLst>
                  <a:ext uri="{FF2B5EF4-FFF2-40B4-BE49-F238E27FC236}">
                    <a16:creationId xmlns:a16="http://schemas.microsoft.com/office/drawing/2014/main" id="{C2AD44F9-00CD-A979-8423-8B39E0F99668}"/>
                  </a:ext>
                </a:extLst>
              </p:cNvPr>
              <p:cNvSpPr/>
              <p:nvPr/>
            </p:nvSpPr>
            <p:spPr bwMode="auto">
              <a:xfrm flipH="1">
                <a:off x="5550546" y="4797354"/>
                <a:ext cx="91440" cy="91440"/>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217" name="Graphic 216">
                <a:extLst>
                  <a:ext uri="{FF2B5EF4-FFF2-40B4-BE49-F238E27FC236}">
                    <a16:creationId xmlns:a16="http://schemas.microsoft.com/office/drawing/2014/main" id="{88176195-3EC9-1C00-082F-37DD870E78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50546" y="4797354"/>
                <a:ext cx="91440" cy="91440"/>
              </a:xfrm>
              <a:prstGeom prst="rect">
                <a:avLst/>
              </a:prstGeom>
            </p:spPr>
          </p:pic>
        </p:grpSp>
        <p:sp>
          <p:nvSpPr>
            <p:cNvPr id="226" name="TextBox 225">
              <a:extLst>
                <a:ext uri="{FF2B5EF4-FFF2-40B4-BE49-F238E27FC236}">
                  <a16:creationId xmlns:a16="http://schemas.microsoft.com/office/drawing/2014/main" id="{0DCEDD4E-51AD-AD11-A82B-0B05643A4620}"/>
                </a:ext>
              </a:extLst>
            </p:cNvPr>
            <p:cNvSpPr txBox="1"/>
            <p:nvPr/>
          </p:nvSpPr>
          <p:spPr>
            <a:xfrm>
              <a:off x="7299762" y="4172642"/>
              <a:ext cx="930704" cy="384721"/>
            </a:xfrm>
            <a:prstGeom prst="rect">
              <a:avLst/>
            </a:prstGeom>
            <a:noFill/>
          </p:spPr>
          <p:txBody>
            <a:bodyPr wrap="none" lIns="0" tIns="0" rIns="0" bIns="0">
              <a:spAutoFit/>
            </a:bodyPr>
            <a:lstStyle/>
            <a:p>
              <a:pPr marL="0" marR="0" lvl="0" indent="0" defTabSz="914407"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noProof="0" err="1">
                  <a:ln>
                    <a:noFill/>
                  </a:ln>
                  <a:solidFill>
                    <a:srgbClr val="000000"/>
                  </a:solidFill>
                  <a:effectLst/>
                  <a:uLnTx/>
                  <a:uFillTx/>
                  <a:latin typeface="Segoe Sans Display Semibold" pitchFamily="2" charset="0"/>
                  <a:cs typeface="Segoe Sans Display Semibold" pitchFamily="2" charset="0"/>
                </a:rPr>
                <a:t>Bramework</a:t>
              </a:r>
              <a:endParaRPr kumimoji="0" lang="en-US" sz="1400" b="1" i="0" u="none" strike="noStrike" kern="1200" cap="none" normalizeH="0" baseline="0" noProof="0">
                <a:ln>
                  <a:noFill/>
                </a:ln>
                <a:solidFill>
                  <a:srgbClr val="000000"/>
                </a:solidFill>
                <a:effectLst/>
                <a:uLnTx/>
                <a:uFillTx/>
                <a:latin typeface="Segoe Sans Display Semibold" pitchFamily="2" charset="0"/>
                <a:cs typeface="Segoe Sans Display Semibold" pitchFamily="2" charset="0"/>
              </a:endParaRPr>
            </a:p>
            <a:p>
              <a:pPr marL="0" marR="0" lvl="0" indent="0" defTabSz="914407"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noProof="0">
                  <a:ln>
                    <a:noFill/>
                  </a:ln>
                  <a:effectLst/>
                  <a:uLnTx/>
                  <a:uFillTx/>
                  <a:cs typeface="Segoe Sans Text" pitchFamily="2" charset="0"/>
                </a:rPr>
                <a:t>Generative Al</a:t>
              </a:r>
            </a:p>
          </p:txBody>
        </p:sp>
        <p:grpSp>
          <p:nvGrpSpPr>
            <p:cNvPr id="212" name="Group 211">
              <a:extLst>
                <a:ext uri="{FF2B5EF4-FFF2-40B4-BE49-F238E27FC236}">
                  <a16:creationId xmlns:a16="http://schemas.microsoft.com/office/drawing/2014/main" id="{40406B77-C803-C942-2A5B-0BBF67D7C9C9}"/>
                </a:ext>
                <a:ext uri="{C183D7F6-B498-43B3-948B-1728B52AA6E4}">
                  <adec:decorative xmlns:adec="http://schemas.microsoft.com/office/drawing/2017/decorative" val="1"/>
                </a:ext>
              </a:extLst>
            </p:cNvPr>
            <p:cNvGrpSpPr/>
            <p:nvPr/>
          </p:nvGrpSpPr>
          <p:grpSpPr>
            <a:xfrm>
              <a:off x="9175104" y="4365002"/>
              <a:ext cx="389964" cy="0"/>
              <a:chOff x="9216127" y="4296767"/>
              <a:chExt cx="296803" cy="0"/>
            </a:xfrm>
          </p:grpSpPr>
          <p:cxnSp>
            <p:nvCxnSpPr>
              <p:cNvPr id="213" name="Straight Connector 212">
                <a:extLst>
                  <a:ext uri="{FF2B5EF4-FFF2-40B4-BE49-F238E27FC236}">
                    <a16:creationId xmlns:a16="http://schemas.microsoft.com/office/drawing/2014/main" id="{2539E692-8022-3E46-9726-E48DC4D070F4}"/>
                  </a:ext>
                  <a:ext uri="{C183D7F6-B498-43B3-948B-1728B52AA6E4}">
                    <adec:decorative xmlns:adec="http://schemas.microsoft.com/office/drawing/2017/decorative" val="1"/>
                  </a:ext>
                </a:extLst>
              </p:cNvPr>
              <p:cNvCxnSpPr>
                <a:cxnSpLocks/>
              </p:cNvCxnSpPr>
              <p:nvPr/>
            </p:nvCxnSpPr>
            <p:spPr>
              <a:xfrm>
                <a:off x="9216127" y="4296767"/>
                <a:ext cx="296803" cy="0"/>
              </a:xfrm>
              <a:prstGeom prst="line">
                <a:avLst/>
              </a:prstGeom>
              <a:ln w="63500" cap="rnd">
                <a:solidFill>
                  <a:schemeClr val="bg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8DFD643D-803F-F538-B0D3-00EDFC9897F6}"/>
                  </a:ext>
                  <a:ext uri="{C183D7F6-B498-43B3-948B-1728B52AA6E4}">
                    <adec:decorative xmlns:adec="http://schemas.microsoft.com/office/drawing/2017/decorative" val="1"/>
                  </a:ext>
                </a:extLst>
              </p:cNvPr>
              <p:cNvCxnSpPr>
                <a:cxnSpLocks/>
              </p:cNvCxnSpPr>
              <p:nvPr/>
            </p:nvCxnSpPr>
            <p:spPr>
              <a:xfrm>
                <a:off x="9216127" y="4296767"/>
                <a:ext cx="45720" cy="0"/>
              </a:xfrm>
              <a:prstGeom prst="line">
                <a:avLst/>
              </a:prstGeom>
              <a:ln w="63500" cap="rnd">
                <a:solidFill>
                  <a:srgbClr val="D83B0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227" name="TextBox 226">
              <a:extLst>
                <a:ext uri="{FF2B5EF4-FFF2-40B4-BE49-F238E27FC236}">
                  <a16:creationId xmlns:a16="http://schemas.microsoft.com/office/drawing/2014/main" id="{A89A6966-7180-7745-D701-CA632275ACEA}"/>
                </a:ext>
                <a:ext uri="{C183D7F6-B498-43B3-948B-1728B52AA6E4}">
                  <adec:decorative xmlns:adec="http://schemas.microsoft.com/office/drawing/2017/decorative" val="1"/>
                </a:ext>
              </a:extLst>
            </p:cNvPr>
            <p:cNvSpPr txBox="1"/>
            <p:nvPr/>
          </p:nvSpPr>
          <p:spPr>
            <a:xfrm>
              <a:off x="9647874" y="4272669"/>
              <a:ext cx="84960" cy="184666"/>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normalizeH="0" baseline="0" noProof="0">
                  <a:ln>
                    <a:noFill/>
                  </a:ln>
                  <a:solidFill>
                    <a:srgbClr val="000000"/>
                  </a:solidFill>
                  <a:effectLst/>
                  <a:uLnTx/>
                  <a:uFillTx/>
                  <a:latin typeface="+mj-lt"/>
                  <a:ea typeface="+mn-ea"/>
                  <a:cs typeface="+mn-cs"/>
                </a:rPr>
                <a:t>3</a:t>
              </a:r>
            </a:p>
          </p:txBody>
        </p:sp>
        <p:sp>
          <p:nvSpPr>
            <p:cNvPr id="228" name="Rectangle: Rounded Corners 227">
              <a:extLst>
                <a:ext uri="{FF2B5EF4-FFF2-40B4-BE49-F238E27FC236}">
                  <a16:creationId xmlns:a16="http://schemas.microsoft.com/office/drawing/2014/main" id="{4FE7F2FB-A6CA-A062-C8D3-680B700F1D8D}"/>
                </a:ext>
              </a:extLst>
            </p:cNvPr>
            <p:cNvSpPr/>
            <p:nvPr/>
          </p:nvSpPr>
          <p:spPr bwMode="auto">
            <a:xfrm>
              <a:off x="9828482" y="4248013"/>
              <a:ext cx="1085210" cy="233978"/>
            </a:xfrm>
            <a:prstGeom prst="round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i="0" u="none" strike="noStrike" kern="1200" cap="none" normalizeH="0" baseline="0" noProof="0">
                  <a:ln>
                    <a:noFill/>
                  </a:ln>
                  <a:solidFill>
                    <a:srgbClr val="FFFFFF"/>
                  </a:solidFill>
                  <a:effectLst/>
                  <a:uLnTx/>
                  <a:uFillTx/>
                  <a:latin typeface="+mj-lt"/>
                  <a:ea typeface="+mn-ea"/>
                  <a:cs typeface="+mn-cs"/>
                </a:rPr>
                <a:t>UNSANCTIONED</a:t>
              </a:r>
            </a:p>
          </p:txBody>
        </p:sp>
        <p:grpSp>
          <p:nvGrpSpPr>
            <p:cNvPr id="229" name="Group 228" descr="Stop sign">
              <a:extLst>
                <a:ext uri="{FF2B5EF4-FFF2-40B4-BE49-F238E27FC236}">
                  <a16:creationId xmlns:a16="http://schemas.microsoft.com/office/drawing/2014/main" id="{B182A28E-BE55-9FDC-6D15-18F9AA695648}"/>
                </a:ext>
              </a:extLst>
            </p:cNvPr>
            <p:cNvGrpSpPr/>
            <p:nvPr/>
          </p:nvGrpSpPr>
          <p:grpSpPr>
            <a:xfrm flipH="1">
              <a:off x="11259228" y="4287009"/>
              <a:ext cx="155985" cy="155986"/>
              <a:chOff x="1411252" y="4855802"/>
              <a:chExt cx="66494" cy="66459"/>
            </a:xfrm>
          </p:grpSpPr>
          <p:sp>
            <p:nvSpPr>
              <p:cNvPr id="230" name="Oval 229">
                <a:extLst>
                  <a:ext uri="{FF2B5EF4-FFF2-40B4-BE49-F238E27FC236}">
                    <a16:creationId xmlns:a16="http://schemas.microsoft.com/office/drawing/2014/main" id="{7529BCC8-4CDE-D53E-4838-55704B935D81}"/>
                  </a:ext>
                </a:extLst>
              </p:cNvPr>
              <p:cNvSpPr/>
              <p:nvPr/>
            </p:nvSpPr>
            <p:spPr bwMode="auto">
              <a:xfrm>
                <a:off x="1411252" y="4855802"/>
                <a:ext cx="66494" cy="66459"/>
              </a:xfrm>
              <a:prstGeom prst="ellipse">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marL="0" marR="0" lvl="0" indent="0" algn="l" defTabSz="914289"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normalizeH="0" baseline="0" noProof="0">
                  <a:ln>
                    <a:noFill/>
                  </a:ln>
                  <a:solidFill>
                    <a:srgbClr val="FFFFFF"/>
                  </a:solidFill>
                  <a:effectLst/>
                  <a:uLnTx/>
                  <a:uFillTx/>
                  <a:latin typeface="Segoe UI"/>
                  <a:ea typeface="Segoe UI" pitchFamily="34" charset="0"/>
                  <a:cs typeface="Segoe UI" pitchFamily="34" charset="0"/>
                </a:endParaRPr>
              </a:p>
            </p:txBody>
          </p:sp>
          <p:pic>
            <p:nvPicPr>
              <p:cNvPr id="231" name="Graphic 230">
                <a:extLst>
                  <a:ext uri="{FF2B5EF4-FFF2-40B4-BE49-F238E27FC236}">
                    <a16:creationId xmlns:a16="http://schemas.microsoft.com/office/drawing/2014/main" id="{74605BD7-2E66-A7FB-2CA2-F385DE82CBB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18900000">
                <a:off x="1421639" y="4866172"/>
                <a:ext cx="45720" cy="45720"/>
              </a:xfrm>
              <a:prstGeom prst="rect">
                <a:avLst/>
              </a:prstGeom>
            </p:spPr>
          </p:pic>
        </p:grpSp>
      </p:grpSp>
      <p:sp>
        <p:nvSpPr>
          <p:cNvPr id="351" name="Rectangle: Rounded Corners 350">
            <a:extLst>
              <a:ext uri="{FF2B5EF4-FFF2-40B4-BE49-F238E27FC236}">
                <a16:creationId xmlns:a16="http://schemas.microsoft.com/office/drawing/2014/main" id="{4EF78586-03ED-C40A-D8BD-464EB71E2E3A}"/>
              </a:ext>
            </a:extLst>
          </p:cNvPr>
          <p:cNvSpPr>
            <a:spLocks/>
          </p:cNvSpPr>
          <p:nvPr/>
        </p:nvSpPr>
        <p:spPr bwMode="auto">
          <a:xfrm rot="10800000" flipH="1" flipV="1">
            <a:off x="6284913" y="5204458"/>
            <a:ext cx="5237160" cy="976314"/>
          </a:xfrm>
          <a:prstGeom prst="roundRect">
            <a:avLst>
              <a:gd name="adj" fmla="val 56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defTabSz="932472" rtl="0" eaLnBrk="1" fontAlgn="base" latinLnBrk="0" hangingPunct="1">
              <a:lnSpc>
                <a:spcPct val="100000"/>
              </a:lnSpc>
              <a:spcBef>
                <a:spcPts val="1200"/>
              </a:spcBef>
              <a:spcAft>
                <a:spcPct val="0"/>
              </a:spcAft>
              <a:buClrTx/>
              <a:buSzTx/>
              <a:tabLst/>
              <a:defRPr/>
            </a:pPr>
            <a:r>
              <a:rPr kumimoji="0" lang="en-US" sz="1400" b="0" i="0" u="none" strike="noStrike" kern="1200" cap="none" normalizeH="0" baseline="0" noProof="0">
                <a:ln>
                  <a:noFill/>
                </a:ln>
                <a:effectLst/>
                <a:uLnTx/>
                <a:uFillTx/>
                <a:ea typeface="+mj-ea"/>
                <a:cs typeface="Segoe UI" panose="020B0502040204020203" pitchFamily="34" charset="0"/>
              </a:rPr>
              <a:t>Evaluate</a:t>
            </a:r>
            <a:r>
              <a:rPr kumimoji="0" lang="en-US" sz="1400" b="0" i="0" u="none" strike="noStrike" kern="1200" cap="none" normalizeH="0" noProof="0">
                <a:ln>
                  <a:noFill/>
                </a:ln>
                <a:effectLst/>
                <a:uLnTx/>
                <a:uFillTx/>
                <a:ea typeface="+mj-ea"/>
                <a:cs typeface="Segoe UI" panose="020B0502040204020203" pitchFamily="34" charset="0"/>
              </a:rPr>
              <a:t> risk factors, identify high-risk apps, and decide which to block with ready-to-use risk assessments across security, legal, and compliance categories with overall app risk ranking</a:t>
            </a:r>
            <a:br>
              <a:rPr kumimoji="0" lang="en-US" sz="1400" b="0" i="0" u="none" strike="noStrike" kern="1200" cap="none" normalizeH="0" noProof="0">
                <a:ln>
                  <a:noFill/>
                </a:ln>
                <a:effectLst/>
                <a:uLnTx/>
                <a:uFillTx/>
                <a:ea typeface="+mj-ea"/>
                <a:cs typeface="Segoe UI" panose="020B0502040204020203" pitchFamily="34" charset="0"/>
              </a:rPr>
            </a:br>
            <a:r>
              <a:rPr kumimoji="0" lang="en-US" sz="1400" b="0" i="0" u="none" strike="noStrike" kern="1200" cap="none" normalizeH="0" noProof="0">
                <a:ln>
                  <a:noFill/>
                </a:ln>
                <a:effectLst/>
                <a:uLnTx/>
                <a:uFillTx/>
                <a:ea typeface="+mj-ea"/>
                <a:cs typeface="Segoe UI" panose="020B0502040204020203" pitchFamily="34" charset="0"/>
              </a:rPr>
              <a:t>from 0–10.</a:t>
            </a:r>
            <a:endParaRPr kumimoji="0" lang="en-US" sz="1400" b="0" i="0" u="none" strike="noStrike" kern="1200" cap="none" normalizeH="0" baseline="0" noProof="0">
              <a:ln>
                <a:noFill/>
              </a:ln>
              <a:effectLst/>
              <a:uLnTx/>
              <a:uFillTx/>
              <a:ea typeface="+mj-ea"/>
              <a:cs typeface="Segoe UI" panose="020B0502040204020203" pitchFamily="34" charset="0"/>
            </a:endParaRPr>
          </a:p>
        </p:txBody>
      </p:sp>
    </p:spTree>
    <p:extLst>
      <p:ext uri="{BB962C8B-B14F-4D97-AF65-F5344CB8AC3E}">
        <p14:creationId xmlns:p14="http://schemas.microsoft.com/office/powerpoint/2010/main" val="114871575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DB642-4989-0D4A-DB75-6D0AFBC71E35}"/>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ED5CFFA-F0D1-3750-EEF3-41ADA5831B30}"/>
              </a:ext>
              <a:ext uri="{C183D7F6-B498-43B3-948B-1728B52AA6E4}">
                <adec:decorative xmlns:adec="http://schemas.microsoft.com/office/drawing/2017/decorative" val="1"/>
              </a:ext>
            </a:extLst>
          </p:cNvPr>
          <p:cNvSpPr>
            <a:spLocks/>
          </p:cNvSpPr>
          <p:nvPr/>
        </p:nvSpPr>
        <p:spPr bwMode="auto">
          <a:xfrm>
            <a:off x="588963" y="1722484"/>
            <a:ext cx="2085700" cy="279046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5" name="Rectangle: Rounded Corners 4">
            <a:extLst>
              <a:ext uri="{FF2B5EF4-FFF2-40B4-BE49-F238E27FC236}">
                <a16:creationId xmlns:a16="http://schemas.microsoft.com/office/drawing/2014/main" id="{F33CA726-0A90-3685-D636-CE6891998771}"/>
              </a:ext>
              <a:ext uri="{C183D7F6-B498-43B3-948B-1728B52AA6E4}">
                <adec:decorative xmlns:adec="http://schemas.microsoft.com/office/drawing/2017/decorative" val="1"/>
              </a:ext>
            </a:extLst>
          </p:cNvPr>
          <p:cNvSpPr>
            <a:spLocks/>
          </p:cNvSpPr>
          <p:nvPr/>
        </p:nvSpPr>
        <p:spPr bwMode="auto">
          <a:xfrm>
            <a:off x="2821851" y="1722484"/>
            <a:ext cx="2085700" cy="279046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7" name="Rectangle: Rounded Corners 6">
            <a:extLst>
              <a:ext uri="{FF2B5EF4-FFF2-40B4-BE49-F238E27FC236}">
                <a16:creationId xmlns:a16="http://schemas.microsoft.com/office/drawing/2014/main" id="{01043696-ABCB-4A9B-7A0C-0332E6506184}"/>
              </a:ext>
              <a:ext uri="{C183D7F6-B498-43B3-948B-1728B52AA6E4}">
                <adec:decorative xmlns:adec="http://schemas.microsoft.com/office/drawing/2017/decorative" val="1"/>
              </a:ext>
            </a:extLst>
          </p:cNvPr>
          <p:cNvSpPr>
            <a:spLocks/>
          </p:cNvSpPr>
          <p:nvPr/>
        </p:nvSpPr>
        <p:spPr bwMode="auto">
          <a:xfrm>
            <a:off x="5054739" y="1722484"/>
            <a:ext cx="2085700" cy="279046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9" name="Rectangle: Rounded Corners 8">
            <a:extLst>
              <a:ext uri="{FF2B5EF4-FFF2-40B4-BE49-F238E27FC236}">
                <a16:creationId xmlns:a16="http://schemas.microsoft.com/office/drawing/2014/main" id="{26467389-9014-026E-0F00-2640DBB1DA6D}"/>
              </a:ext>
              <a:ext uri="{C183D7F6-B498-43B3-948B-1728B52AA6E4}">
                <adec:decorative xmlns:adec="http://schemas.microsoft.com/office/drawing/2017/decorative" val="1"/>
              </a:ext>
            </a:extLst>
          </p:cNvPr>
          <p:cNvSpPr>
            <a:spLocks/>
          </p:cNvSpPr>
          <p:nvPr/>
        </p:nvSpPr>
        <p:spPr bwMode="auto">
          <a:xfrm>
            <a:off x="7287627" y="1722484"/>
            <a:ext cx="2085700" cy="279046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1" name="Rectangle: Rounded Corners 10">
            <a:extLst>
              <a:ext uri="{FF2B5EF4-FFF2-40B4-BE49-F238E27FC236}">
                <a16:creationId xmlns:a16="http://schemas.microsoft.com/office/drawing/2014/main" id="{E389DBB8-2E12-C42F-3E25-FE0D749813E1}"/>
              </a:ext>
              <a:ext uri="{C183D7F6-B498-43B3-948B-1728B52AA6E4}">
                <adec:decorative xmlns:adec="http://schemas.microsoft.com/office/drawing/2017/decorative" val="1"/>
              </a:ext>
            </a:extLst>
          </p:cNvPr>
          <p:cNvSpPr>
            <a:spLocks/>
          </p:cNvSpPr>
          <p:nvPr/>
        </p:nvSpPr>
        <p:spPr bwMode="auto">
          <a:xfrm>
            <a:off x="9520513" y="1722484"/>
            <a:ext cx="2085700" cy="279046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5145" name="Rectangle 5144">
            <a:extLst>
              <a:ext uri="{FF2B5EF4-FFF2-40B4-BE49-F238E27FC236}">
                <a16:creationId xmlns:a16="http://schemas.microsoft.com/office/drawing/2014/main" id="{5B25405C-181B-DB88-9926-E0180FF8119F}"/>
              </a:ext>
              <a:ext uri="{C183D7F6-B498-43B3-948B-1728B52AA6E4}">
                <adec:decorative xmlns:adec="http://schemas.microsoft.com/office/drawing/2017/decorative" val="1"/>
              </a:ext>
            </a:extLst>
          </p:cNvPr>
          <p:cNvSpPr>
            <a:spLocks/>
          </p:cNvSpPr>
          <p:nvPr/>
        </p:nvSpPr>
        <p:spPr bwMode="auto">
          <a:xfrm>
            <a:off x="2821851" y="1855470"/>
            <a:ext cx="2085700" cy="561976"/>
          </a:xfrm>
          <a:prstGeom prst="rect">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146" name="Rectangle 5145">
            <a:extLst>
              <a:ext uri="{FF2B5EF4-FFF2-40B4-BE49-F238E27FC236}">
                <a16:creationId xmlns:a16="http://schemas.microsoft.com/office/drawing/2014/main" id="{DC4D5BA6-6A0C-BE8B-8D57-638C869E07EC}"/>
              </a:ext>
              <a:ext uri="{C183D7F6-B498-43B3-948B-1728B52AA6E4}">
                <adec:decorative xmlns:adec="http://schemas.microsoft.com/office/drawing/2017/decorative" val="1"/>
              </a:ext>
            </a:extLst>
          </p:cNvPr>
          <p:cNvSpPr>
            <a:spLocks/>
          </p:cNvSpPr>
          <p:nvPr/>
        </p:nvSpPr>
        <p:spPr bwMode="auto">
          <a:xfrm>
            <a:off x="5054739" y="1855470"/>
            <a:ext cx="2085700" cy="561976"/>
          </a:xfrm>
          <a:prstGeom prst="rect">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147" name="Rectangle 5146">
            <a:extLst>
              <a:ext uri="{FF2B5EF4-FFF2-40B4-BE49-F238E27FC236}">
                <a16:creationId xmlns:a16="http://schemas.microsoft.com/office/drawing/2014/main" id="{D7230F4D-6800-BED7-2D85-ADFB15EE2EBD}"/>
              </a:ext>
              <a:ext uri="{C183D7F6-B498-43B3-948B-1728B52AA6E4}">
                <adec:decorative xmlns:adec="http://schemas.microsoft.com/office/drawing/2017/decorative" val="1"/>
              </a:ext>
            </a:extLst>
          </p:cNvPr>
          <p:cNvSpPr>
            <a:spLocks/>
          </p:cNvSpPr>
          <p:nvPr/>
        </p:nvSpPr>
        <p:spPr bwMode="auto">
          <a:xfrm>
            <a:off x="7287627" y="1855470"/>
            <a:ext cx="2085700" cy="561976"/>
          </a:xfrm>
          <a:prstGeom prst="rect">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148" name="Rectangle 5147">
            <a:extLst>
              <a:ext uri="{FF2B5EF4-FFF2-40B4-BE49-F238E27FC236}">
                <a16:creationId xmlns:a16="http://schemas.microsoft.com/office/drawing/2014/main" id="{5EBE938A-4F3E-2AEC-A537-9D484768B578}"/>
              </a:ext>
              <a:ext uri="{C183D7F6-B498-43B3-948B-1728B52AA6E4}">
                <adec:decorative xmlns:adec="http://schemas.microsoft.com/office/drawing/2017/decorative" val="1"/>
              </a:ext>
            </a:extLst>
          </p:cNvPr>
          <p:cNvSpPr>
            <a:spLocks/>
          </p:cNvSpPr>
          <p:nvPr/>
        </p:nvSpPr>
        <p:spPr bwMode="auto">
          <a:xfrm>
            <a:off x="9520513" y="1855470"/>
            <a:ext cx="2085700" cy="561976"/>
          </a:xfrm>
          <a:prstGeom prst="rect">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143" name="Rectangle 5142">
            <a:extLst>
              <a:ext uri="{FF2B5EF4-FFF2-40B4-BE49-F238E27FC236}">
                <a16:creationId xmlns:a16="http://schemas.microsoft.com/office/drawing/2014/main" id="{029C2F4F-07BF-86F5-7143-C427DC5992F3}"/>
              </a:ext>
              <a:ext uri="{C183D7F6-B498-43B3-948B-1728B52AA6E4}">
                <adec:decorative xmlns:adec="http://schemas.microsoft.com/office/drawing/2017/decorative" val="1"/>
              </a:ext>
            </a:extLst>
          </p:cNvPr>
          <p:cNvSpPr>
            <a:spLocks/>
          </p:cNvSpPr>
          <p:nvPr/>
        </p:nvSpPr>
        <p:spPr bwMode="auto">
          <a:xfrm>
            <a:off x="588963" y="1855470"/>
            <a:ext cx="2085700" cy="561976"/>
          </a:xfrm>
          <a:prstGeom prst="rect">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155" name="Freeform: Shape 5154">
            <a:extLst>
              <a:ext uri="{FF2B5EF4-FFF2-40B4-BE49-F238E27FC236}">
                <a16:creationId xmlns:a16="http://schemas.microsoft.com/office/drawing/2014/main" id="{24CD2659-081F-8BFC-9891-2D05ABD6187B}"/>
              </a:ext>
              <a:ext uri="{C183D7F6-B498-43B3-948B-1728B52AA6E4}">
                <adec:decorative xmlns:adec="http://schemas.microsoft.com/office/drawing/2017/decorative" val="1"/>
              </a:ext>
            </a:extLst>
          </p:cNvPr>
          <p:cNvSpPr>
            <a:spLocks/>
          </p:cNvSpPr>
          <p:nvPr/>
        </p:nvSpPr>
        <p:spPr bwMode="auto">
          <a:xfrm>
            <a:off x="1212721" y="1684250"/>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1A9D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156" name="Freeform: Shape 5155">
            <a:extLst>
              <a:ext uri="{FF2B5EF4-FFF2-40B4-BE49-F238E27FC236}">
                <a16:creationId xmlns:a16="http://schemas.microsoft.com/office/drawing/2014/main" id="{9CD14C9D-548C-4982-CD36-72E33158723F}"/>
              </a:ext>
              <a:ext uri="{C183D7F6-B498-43B3-948B-1728B52AA6E4}">
                <adec:decorative xmlns:adec="http://schemas.microsoft.com/office/drawing/2017/decorative" val="1"/>
              </a:ext>
            </a:extLst>
          </p:cNvPr>
          <p:cNvSpPr>
            <a:spLocks/>
          </p:cNvSpPr>
          <p:nvPr/>
        </p:nvSpPr>
        <p:spPr bwMode="auto">
          <a:xfrm>
            <a:off x="3445608" y="1684250"/>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9CAF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5157" name="Freeform: Shape 5156">
            <a:extLst>
              <a:ext uri="{FF2B5EF4-FFF2-40B4-BE49-F238E27FC236}">
                <a16:creationId xmlns:a16="http://schemas.microsoft.com/office/drawing/2014/main" id="{FAEA08BB-5C82-C3EE-C58E-315915532FB1}"/>
              </a:ext>
              <a:ext uri="{C183D7F6-B498-43B3-948B-1728B52AA6E4}">
                <adec:decorative xmlns:adec="http://schemas.microsoft.com/office/drawing/2017/decorative" val="1"/>
              </a:ext>
            </a:extLst>
          </p:cNvPr>
          <p:cNvSpPr>
            <a:spLocks/>
          </p:cNvSpPr>
          <p:nvPr/>
        </p:nvSpPr>
        <p:spPr bwMode="auto">
          <a:xfrm>
            <a:off x="5678496" y="1684250"/>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C379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5158" name="Freeform: Shape 5157">
            <a:extLst>
              <a:ext uri="{FF2B5EF4-FFF2-40B4-BE49-F238E27FC236}">
                <a16:creationId xmlns:a16="http://schemas.microsoft.com/office/drawing/2014/main" id="{F0BEFDDA-538D-6DD6-6151-8CA5EC4B3801}"/>
              </a:ext>
              <a:ext uri="{C183D7F6-B498-43B3-948B-1728B52AA6E4}">
                <adec:decorative xmlns:adec="http://schemas.microsoft.com/office/drawing/2017/decorative" val="1"/>
              </a:ext>
            </a:extLst>
          </p:cNvPr>
          <p:cNvSpPr>
            <a:spLocks/>
          </p:cNvSpPr>
          <p:nvPr/>
        </p:nvSpPr>
        <p:spPr bwMode="auto">
          <a:xfrm>
            <a:off x="7911385" y="1684250"/>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D55DB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5159" name="Freeform: Shape 5158">
            <a:extLst>
              <a:ext uri="{FF2B5EF4-FFF2-40B4-BE49-F238E27FC236}">
                <a16:creationId xmlns:a16="http://schemas.microsoft.com/office/drawing/2014/main" id="{E828C90E-C635-415B-FF19-35A86CA7FFDA}"/>
              </a:ext>
              <a:ext uri="{C183D7F6-B498-43B3-948B-1728B52AA6E4}">
                <adec:decorative xmlns:adec="http://schemas.microsoft.com/office/drawing/2017/decorative" val="1"/>
              </a:ext>
            </a:extLst>
          </p:cNvPr>
          <p:cNvSpPr>
            <a:spLocks/>
          </p:cNvSpPr>
          <p:nvPr/>
        </p:nvSpPr>
        <p:spPr bwMode="auto">
          <a:xfrm>
            <a:off x="10144270" y="1684250"/>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FC9F9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62" name="Rectangle 61">
            <a:extLst>
              <a:ext uri="{FF2B5EF4-FFF2-40B4-BE49-F238E27FC236}">
                <a16:creationId xmlns:a16="http://schemas.microsoft.com/office/drawing/2014/main" id="{F396E38F-4F23-3B1F-EB01-E42EED95F77F}"/>
              </a:ext>
              <a:ext uri="{C183D7F6-B498-43B3-948B-1728B52AA6E4}">
                <adec:decorative xmlns:adec="http://schemas.microsoft.com/office/drawing/2017/decorative" val="1"/>
              </a:ext>
            </a:extLst>
          </p:cNvPr>
          <p:cNvSpPr>
            <a:spLocks/>
          </p:cNvSpPr>
          <p:nvPr/>
        </p:nvSpPr>
        <p:spPr bwMode="auto">
          <a:xfrm>
            <a:off x="0" y="4743371"/>
            <a:ext cx="12192000" cy="1422016"/>
          </a:xfrm>
          <a:prstGeom prst="rect">
            <a:avLst/>
          </a:prstGeom>
          <a:solidFill>
            <a:srgbClr val="FFFFFF">
              <a:alpha val="49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err="1">
              <a:solidFill>
                <a:schemeClr val="tx1"/>
              </a:solidFill>
            </a:endParaRPr>
          </a:p>
        </p:txBody>
      </p:sp>
      <p:sp>
        <p:nvSpPr>
          <p:cNvPr id="5136" name="Freeform: Shape 5135">
            <a:extLst>
              <a:ext uri="{FF2B5EF4-FFF2-40B4-BE49-F238E27FC236}">
                <a16:creationId xmlns:a16="http://schemas.microsoft.com/office/drawing/2014/main" id="{0A51193B-6479-73DF-00B4-DFDD88945F5A}"/>
              </a:ext>
              <a:ext uri="{C183D7F6-B498-43B3-948B-1728B52AA6E4}">
                <adec:decorative xmlns:adec="http://schemas.microsoft.com/office/drawing/2017/decorative" val="1"/>
              </a:ext>
            </a:extLst>
          </p:cNvPr>
          <p:cNvSpPr>
            <a:spLocks/>
          </p:cNvSpPr>
          <p:nvPr/>
        </p:nvSpPr>
        <p:spPr bwMode="auto">
          <a:xfrm>
            <a:off x="588964" y="4673311"/>
            <a:ext cx="3580975" cy="1562137"/>
          </a:xfrm>
          <a:custGeom>
            <a:avLst/>
            <a:gdLst>
              <a:gd name="connsiteX0" fmla="*/ 839268 w 3580975"/>
              <a:gd name="connsiteY0" fmla="*/ 106962 h 1562137"/>
              <a:gd name="connsiteX1" fmla="*/ 839268 w 3580975"/>
              <a:gd name="connsiteY1" fmla="*/ 106963 h 1562137"/>
              <a:gd name="connsiteX2" fmla="*/ 108707 w 3580975"/>
              <a:gd name="connsiteY2" fmla="*/ 106963 h 1562137"/>
              <a:gd name="connsiteX3" fmla="*/ 108707 w 3580975"/>
              <a:gd name="connsiteY3" fmla="*/ 1455175 h 1562137"/>
              <a:gd name="connsiteX4" fmla="*/ 839268 w 3580975"/>
              <a:gd name="connsiteY4" fmla="*/ 1455175 h 1562137"/>
              <a:gd name="connsiteX5" fmla="*/ 1347787 w 3580975"/>
              <a:gd name="connsiteY5" fmla="*/ 1455175 h 1562137"/>
              <a:gd name="connsiteX6" fmla="*/ 1524317 w 3580975"/>
              <a:gd name="connsiteY6" fmla="*/ 1455175 h 1562137"/>
              <a:gd name="connsiteX7" fmla="*/ 2285269 w 3580975"/>
              <a:gd name="connsiteY7" fmla="*/ 1455175 h 1562137"/>
              <a:gd name="connsiteX8" fmla="*/ 2401887 w 3580975"/>
              <a:gd name="connsiteY8" fmla="*/ 1455175 h 1562137"/>
              <a:gd name="connsiteX9" fmla="*/ 2741707 w 3580975"/>
              <a:gd name="connsiteY9" fmla="*/ 1455175 h 1562137"/>
              <a:gd name="connsiteX10" fmla="*/ 3483887 w 3580975"/>
              <a:gd name="connsiteY10" fmla="*/ 1455175 h 1562137"/>
              <a:gd name="connsiteX11" fmla="*/ 3483887 w 3580975"/>
              <a:gd name="connsiteY11" fmla="*/ 106963 h 1562137"/>
              <a:gd name="connsiteX12" fmla="*/ 2741707 w 3580975"/>
              <a:gd name="connsiteY12" fmla="*/ 106963 h 1562137"/>
              <a:gd name="connsiteX13" fmla="*/ 2741707 w 3580975"/>
              <a:gd name="connsiteY13" fmla="*/ 106962 h 1562137"/>
              <a:gd name="connsiteX14" fmla="*/ 2401887 w 3580975"/>
              <a:gd name="connsiteY14" fmla="*/ 106962 h 1562137"/>
              <a:gd name="connsiteX15" fmla="*/ 2285269 w 3580975"/>
              <a:gd name="connsiteY15" fmla="*/ 106962 h 1562137"/>
              <a:gd name="connsiteX16" fmla="*/ 1524317 w 3580975"/>
              <a:gd name="connsiteY16" fmla="*/ 106962 h 1562137"/>
              <a:gd name="connsiteX17" fmla="*/ 1347787 w 3580975"/>
              <a:gd name="connsiteY17" fmla="*/ 106962 h 1562137"/>
              <a:gd name="connsiteX18" fmla="*/ 88135 w 3580975"/>
              <a:gd name="connsiteY18" fmla="*/ 0 h 1562137"/>
              <a:gd name="connsiteX19" fmla="*/ 839267 w 3580975"/>
              <a:gd name="connsiteY19" fmla="*/ 0 h 1562137"/>
              <a:gd name="connsiteX20" fmla="*/ 839268 w 3580975"/>
              <a:gd name="connsiteY20" fmla="*/ 0 h 1562137"/>
              <a:gd name="connsiteX21" fmla="*/ 1347787 w 3580975"/>
              <a:gd name="connsiteY21" fmla="*/ 0 h 1562137"/>
              <a:gd name="connsiteX22" fmla="*/ 1524317 w 3580975"/>
              <a:gd name="connsiteY22" fmla="*/ 0 h 1562137"/>
              <a:gd name="connsiteX23" fmla="*/ 2285269 w 3580975"/>
              <a:gd name="connsiteY23" fmla="*/ 0 h 1562137"/>
              <a:gd name="connsiteX24" fmla="*/ 2401887 w 3580975"/>
              <a:gd name="connsiteY24" fmla="*/ 0 h 1562137"/>
              <a:gd name="connsiteX25" fmla="*/ 2741707 w 3580975"/>
              <a:gd name="connsiteY25" fmla="*/ 0 h 1562137"/>
              <a:gd name="connsiteX26" fmla="*/ 2899388 w 3580975"/>
              <a:gd name="connsiteY26" fmla="*/ 0 h 1562137"/>
              <a:gd name="connsiteX27" fmla="*/ 3504458 w 3580975"/>
              <a:gd name="connsiteY27" fmla="*/ 0 h 1562137"/>
              <a:gd name="connsiteX28" fmla="*/ 3580975 w 3580975"/>
              <a:gd name="connsiteY28" fmla="*/ 84887 h 1562137"/>
              <a:gd name="connsiteX29" fmla="*/ 3580975 w 3580975"/>
              <a:gd name="connsiteY29" fmla="*/ 1477251 h 1562137"/>
              <a:gd name="connsiteX30" fmla="*/ 3504458 w 3580975"/>
              <a:gd name="connsiteY30" fmla="*/ 1562137 h 1562137"/>
              <a:gd name="connsiteX31" fmla="*/ 2899388 w 3580975"/>
              <a:gd name="connsiteY31" fmla="*/ 1562137 h 1562137"/>
              <a:gd name="connsiteX32" fmla="*/ 2741707 w 3580975"/>
              <a:gd name="connsiteY32" fmla="*/ 1562137 h 1562137"/>
              <a:gd name="connsiteX33" fmla="*/ 2401887 w 3580975"/>
              <a:gd name="connsiteY33" fmla="*/ 1562137 h 1562137"/>
              <a:gd name="connsiteX34" fmla="*/ 2285269 w 3580975"/>
              <a:gd name="connsiteY34" fmla="*/ 1562137 h 1562137"/>
              <a:gd name="connsiteX35" fmla="*/ 1524317 w 3580975"/>
              <a:gd name="connsiteY35" fmla="*/ 1562137 h 1562137"/>
              <a:gd name="connsiteX36" fmla="*/ 1347787 w 3580975"/>
              <a:gd name="connsiteY36" fmla="*/ 1562137 h 1562137"/>
              <a:gd name="connsiteX37" fmla="*/ 839268 w 3580975"/>
              <a:gd name="connsiteY37" fmla="*/ 1562137 h 1562137"/>
              <a:gd name="connsiteX38" fmla="*/ 839267 w 3580975"/>
              <a:gd name="connsiteY38" fmla="*/ 1562137 h 1562137"/>
              <a:gd name="connsiteX39" fmla="*/ 88135 w 3580975"/>
              <a:gd name="connsiteY39" fmla="*/ 1562137 h 1562137"/>
              <a:gd name="connsiteX40" fmla="*/ 11618 w 3580975"/>
              <a:gd name="connsiteY40" fmla="*/ 1477251 h 1562137"/>
              <a:gd name="connsiteX41" fmla="*/ 11618 w 3580975"/>
              <a:gd name="connsiteY41" fmla="*/ 341456 h 1562137"/>
              <a:gd name="connsiteX42" fmla="*/ 3692 w 3580975"/>
              <a:gd name="connsiteY42" fmla="*/ 337814 h 1562137"/>
              <a:gd name="connsiteX43" fmla="*/ 0 w 3580975"/>
              <a:gd name="connsiteY43" fmla="*/ 327926 h 1562137"/>
              <a:gd name="connsiteX44" fmla="*/ 0 w 3580975"/>
              <a:gd name="connsiteY44" fmla="*/ 161997 h 1562137"/>
              <a:gd name="connsiteX45" fmla="*/ 3692 w 3580975"/>
              <a:gd name="connsiteY45" fmla="*/ 152111 h 1562137"/>
              <a:gd name="connsiteX46" fmla="*/ 11618 w 3580975"/>
              <a:gd name="connsiteY46" fmla="*/ 148468 h 1562137"/>
              <a:gd name="connsiteX47" fmla="*/ 11618 w 3580975"/>
              <a:gd name="connsiteY47" fmla="*/ 84887 h 1562137"/>
              <a:gd name="connsiteX48" fmla="*/ 88135 w 3580975"/>
              <a:gd name="connsiteY48" fmla="*/ 0 h 15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80975" h="1562137">
                <a:moveTo>
                  <a:pt x="839268" y="106962"/>
                </a:moveTo>
                <a:lnTo>
                  <a:pt x="839268" y="106963"/>
                </a:lnTo>
                <a:lnTo>
                  <a:pt x="108707" y="106963"/>
                </a:lnTo>
                <a:lnTo>
                  <a:pt x="108707" y="1455175"/>
                </a:lnTo>
                <a:lnTo>
                  <a:pt x="839268" y="1455175"/>
                </a:lnTo>
                <a:lnTo>
                  <a:pt x="1347787" y="1455175"/>
                </a:lnTo>
                <a:lnTo>
                  <a:pt x="1524317" y="1455175"/>
                </a:lnTo>
                <a:lnTo>
                  <a:pt x="2285269" y="1455175"/>
                </a:lnTo>
                <a:lnTo>
                  <a:pt x="2401887" y="1455175"/>
                </a:lnTo>
                <a:lnTo>
                  <a:pt x="2741707" y="1455175"/>
                </a:lnTo>
                <a:lnTo>
                  <a:pt x="3483887" y="1455175"/>
                </a:lnTo>
                <a:lnTo>
                  <a:pt x="3483887" y="106963"/>
                </a:lnTo>
                <a:lnTo>
                  <a:pt x="2741707" y="106963"/>
                </a:lnTo>
                <a:lnTo>
                  <a:pt x="2741707" y="106962"/>
                </a:lnTo>
                <a:lnTo>
                  <a:pt x="2401887" y="106962"/>
                </a:lnTo>
                <a:lnTo>
                  <a:pt x="2285269" y="106962"/>
                </a:lnTo>
                <a:lnTo>
                  <a:pt x="1524317" y="106962"/>
                </a:lnTo>
                <a:lnTo>
                  <a:pt x="1347787" y="106962"/>
                </a:lnTo>
                <a:close/>
                <a:moveTo>
                  <a:pt x="88135" y="0"/>
                </a:moveTo>
                <a:lnTo>
                  <a:pt x="839267" y="0"/>
                </a:lnTo>
                <a:lnTo>
                  <a:pt x="839268" y="0"/>
                </a:lnTo>
                <a:lnTo>
                  <a:pt x="1347787" y="0"/>
                </a:lnTo>
                <a:lnTo>
                  <a:pt x="1524317" y="0"/>
                </a:lnTo>
                <a:lnTo>
                  <a:pt x="2285269" y="0"/>
                </a:lnTo>
                <a:lnTo>
                  <a:pt x="2401887" y="0"/>
                </a:lnTo>
                <a:lnTo>
                  <a:pt x="2741707" y="0"/>
                </a:lnTo>
                <a:lnTo>
                  <a:pt x="2899388" y="0"/>
                </a:lnTo>
                <a:lnTo>
                  <a:pt x="3504458" y="0"/>
                </a:lnTo>
                <a:cubicBezTo>
                  <a:pt x="3546717" y="0"/>
                  <a:pt x="3580975" y="38005"/>
                  <a:pt x="3580975" y="84887"/>
                </a:cubicBezTo>
                <a:lnTo>
                  <a:pt x="3580975" y="1477251"/>
                </a:lnTo>
                <a:cubicBezTo>
                  <a:pt x="3580975" y="1524133"/>
                  <a:pt x="3546717" y="1562137"/>
                  <a:pt x="3504458" y="1562137"/>
                </a:cubicBezTo>
                <a:lnTo>
                  <a:pt x="2899388" y="1562137"/>
                </a:lnTo>
                <a:lnTo>
                  <a:pt x="2741707" y="1562137"/>
                </a:lnTo>
                <a:lnTo>
                  <a:pt x="2401887" y="1562137"/>
                </a:lnTo>
                <a:lnTo>
                  <a:pt x="2285269" y="1562137"/>
                </a:lnTo>
                <a:lnTo>
                  <a:pt x="1524317" y="1562137"/>
                </a:lnTo>
                <a:lnTo>
                  <a:pt x="1347787" y="1562137"/>
                </a:lnTo>
                <a:lnTo>
                  <a:pt x="839268" y="1562137"/>
                </a:lnTo>
                <a:lnTo>
                  <a:pt x="839267" y="1562137"/>
                </a:lnTo>
                <a:lnTo>
                  <a:pt x="88135" y="1562137"/>
                </a:lnTo>
                <a:cubicBezTo>
                  <a:pt x="45876" y="1562137"/>
                  <a:pt x="11618" y="1524133"/>
                  <a:pt x="11618" y="1477251"/>
                </a:cubicBezTo>
                <a:lnTo>
                  <a:pt x="11618" y="341456"/>
                </a:lnTo>
                <a:lnTo>
                  <a:pt x="3692" y="337814"/>
                </a:lnTo>
                <a:cubicBezTo>
                  <a:pt x="1411" y="335283"/>
                  <a:pt x="0" y="331788"/>
                  <a:pt x="0" y="327926"/>
                </a:cubicBezTo>
                <a:lnTo>
                  <a:pt x="0" y="161997"/>
                </a:lnTo>
                <a:cubicBezTo>
                  <a:pt x="0" y="158137"/>
                  <a:pt x="1411" y="154640"/>
                  <a:pt x="3692" y="152111"/>
                </a:cubicBezTo>
                <a:lnTo>
                  <a:pt x="11618" y="148468"/>
                </a:lnTo>
                <a:lnTo>
                  <a:pt x="11618" y="84887"/>
                </a:lnTo>
                <a:cubicBezTo>
                  <a:pt x="11618" y="38005"/>
                  <a:pt x="45876" y="0"/>
                  <a:pt x="88135" y="0"/>
                </a:cubicBezTo>
                <a:close/>
              </a:path>
            </a:pathLst>
          </a:custGeom>
          <a:solidFill>
            <a:schemeClr val="tx1"/>
          </a:solidFill>
          <a:ln>
            <a:noFill/>
          </a:ln>
          <a:effectLst>
            <a:outerShdw blurRad="139700" dist="50800" dir="2700000" algn="tl" rotWithShape="0">
              <a:srgbClr val="454142">
                <a:alpha val="18000"/>
              </a:srgbClr>
            </a:outerShdw>
          </a:effectLst>
        </p:spPr>
        <p:txBody>
          <a:bodyPr rot="0" spcFirstLastPara="0" vertOverflow="overflow" horzOverflow="overflow" vert="horz" wrap="square" lIns="274320" tIns="182880" rIns="274320" bIns="18288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Bef>
                <a:spcPts val="1000"/>
              </a:spcBef>
            </a:pPr>
            <a:endParaRPr lang="en-US">
              <a:solidFill>
                <a:schemeClr val="tx1"/>
              </a:solidFill>
            </a:endParaRPr>
          </a:p>
        </p:txBody>
      </p:sp>
      <p:sp>
        <p:nvSpPr>
          <p:cNvPr id="5137" name="Freeform: Shape 5136">
            <a:extLst>
              <a:ext uri="{FF2B5EF4-FFF2-40B4-BE49-F238E27FC236}">
                <a16:creationId xmlns:a16="http://schemas.microsoft.com/office/drawing/2014/main" id="{0403BEC8-0DB6-5C4D-A5F6-92F6955D9CB2}"/>
              </a:ext>
              <a:ext uri="{C183D7F6-B498-43B3-948B-1728B52AA6E4}">
                <adec:decorative xmlns:adec="http://schemas.microsoft.com/office/drawing/2017/decorative" val="1"/>
              </a:ext>
            </a:extLst>
          </p:cNvPr>
          <p:cNvSpPr>
            <a:spLocks/>
          </p:cNvSpPr>
          <p:nvPr/>
        </p:nvSpPr>
        <p:spPr bwMode="auto">
          <a:xfrm>
            <a:off x="4307101" y="4673311"/>
            <a:ext cx="3580975" cy="1562137"/>
          </a:xfrm>
          <a:custGeom>
            <a:avLst/>
            <a:gdLst>
              <a:gd name="connsiteX0" fmla="*/ 839268 w 3580975"/>
              <a:gd name="connsiteY0" fmla="*/ 106962 h 1562137"/>
              <a:gd name="connsiteX1" fmla="*/ 839268 w 3580975"/>
              <a:gd name="connsiteY1" fmla="*/ 106963 h 1562137"/>
              <a:gd name="connsiteX2" fmla="*/ 108707 w 3580975"/>
              <a:gd name="connsiteY2" fmla="*/ 106963 h 1562137"/>
              <a:gd name="connsiteX3" fmla="*/ 108707 w 3580975"/>
              <a:gd name="connsiteY3" fmla="*/ 1455175 h 1562137"/>
              <a:gd name="connsiteX4" fmla="*/ 839268 w 3580975"/>
              <a:gd name="connsiteY4" fmla="*/ 1455175 h 1562137"/>
              <a:gd name="connsiteX5" fmla="*/ 1347787 w 3580975"/>
              <a:gd name="connsiteY5" fmla="*/ 1455175 h 1562137"/>
              <a:gd name="connsiteX6" fmla="*/ 1524317 w 3580975"/>
              <a:gd name="connsiteY6" fmla="*/ 1455175 h 1562137"/>
              <a:gd name="connsiteX7" fmla="*/ 2285269 w 3580975"/>
              <a:gd name="connsiteY7" fmla="*/ 1455175 h 1562137"/>
              <a:gd name="connsiteX8" fmla="*/ 2401887 w 3580975"/>
              <a:gd name="connsiteY8" fmla="*/ 1455175 h 1562137"/>
              <a:gd name="connsiteX9" fmla="*/ 2741707 w 3580975"/>
              <a:gd name="connsiteY9" fmla="*/ 1455175 h 1562137"/>
              <a:gd name="connsiteX10" fmla="*/ 3483887 w 3580975"/>
              <a:gd name="connsiteY10" fmla="*/ 1455175 h 1562137"/>
              <a:gd name="connsiteX11" fmla="*/ 3483887 w 3580975"/>
              <a:gd name="connsiteY11" fmla="*/ 106963 h 1562137"/>
              <a:gd name="connsiteX12" fmla="*/ 2741707 w 3580975"/>
              <a:gd name="connsiteY12" fmla="*/ 106963 h 1562137"/>
              <a:gd name="connsiteX13" fmla="*/ 2741707 w 3580975"/>
              <a:gd name="connsiteY13" fmla="*/ 106962 h 1562137"/>
              <a:gd name="connsiteX14" fmla="*/ 2401887 w 3580975"/>
              <a:gd name="connsiteY14" fmla="*/ 106962 h 1562137"/>
              <a:gd name="connsiteX15" fmla="*/ 2285269 w 3580975"/>
              <a:gd name="connsiteY15" fmla="*/ 106962 h 1562137"/>
              <a:gd name="connsiteX16" fmla="*/ 1524317 w 3580975"/>
              <a:gd name="connsiteY16" fmla="*/ 106962 h 1562137"/>
              <a:gd name="connsiteX17" fmla="*/ 1347787 w 3580975"/>
              <a:gd name="connsiteY17" fmla="*/ 106962 h 1562137"/>
              <a:gd name="connsiteX18" fmla="*/ 88135 w 3580975"/>
              <a:gd name="connsiteY18" fmla="*/ 0 h 1562137"/>
              <a:gd name="connsiteX19" fmla="*/ 839267 w 3580975"/>
              <a:gd name="connsiteY19" fmla="*/ 0 h 1562137"/>
              <a:gd name="connsiteX20" fmla="*/ 839268 w 3580975"/>
              <a:gd name="connsiteY20" fmla="*/ 0 h 1562137"/>
              <a:gd name="connsiteX21" fmla="*/ 1347787 w 3580975"/>
              <a:gd name="connsiteY21" fmla="*/ 0 h 1562137"/>
              <a:gd name="connsiteX22" fmla="*/ 1524317 w 3580975"/>
              <a:gd name="connsiteY22" fmla="*/ 0 h 1562137"/>
              <a:gd name="connsiteX23" fmla="*/ 2285269 w 3580975"/>
              <a:gd name="connsiteY23" fmla="*/ 0 h 1562137"/>
              <a:gd name="connsiteX24" fmla="*/ 2401887 w 3580975"/>
              <a:gd name="connsiteY24" fmla="*/ 0 h 1562137"/>
              <a:gd name="connsiteX25" fmla="*/ 2741707 w 3580975"/>
              <a:gd name="connsiteY25" fmla="*/ 0 h 1562137"/>
              <a:gd name="connsiteX26" fmla="*/ 2899388 w 3580975"/>
              <a:gd name="connsiteY26" fmla="*/ 0 h 1562137"/>
              <a:gd name="connsiteX27" fmla="*/ 3504458 w 3580975"/>
              <a:gd name="connsiteY27" fmla="*/ 0 h 1562137"/>
              <a:gd name="connsiteX28" fmla="*/ 3580975 w 3580975"/>
              <a:gd name="connsiteY28" fmla="*/ 84887 h 1562137"/>
              <a:gd name="connsiteX29" fmla="*/ 3580975 w 3580975"/>
              <a:gd name="connsiteY29" fmla="*/ 1477251 h 1562137"/>
              <a:gd name="connsiteX30" fmla="*/ 3504458 w 3580975"/>
              <a:gd name="connsiteY30" fmla="*/ 1562137 h 1562137"/>
              <a:gd name="connsiteX31" fmla="*/ 2899388 w 3580975"/>
              <a:gd name="connsiteY31" fmla="*/ 1562137 h 1562137"/>
              <a:gd name="connsiteX32" fmla="*/ 2741707 w 3580975"/>
              <a:gd name="connsiteY32" fmla="*/ 1562137 h 1562137"/>
              <a:gd name="connsiteX33" fmla="*/ 2401887 w 3580975"/>
              <a:gd name="connsiteY33" fmla="*/ 1562137 h 1562137"/>
              <a:gd name="connsiteX34" fmla="*/ 2285269 w 3580975"/>
              <a:gd name="connsiteY34" fmla="*/ 1562137 h 1562137"/>
              <a:gd name="connsiteX35" fmla="*/ 1524317 w 3580975"/>
              <a:gd name="connsiteY35" fmla="*/ 1562137 h 1562137"/>
              <a:gd name="connsiteX36" fmla="*/ 1347787 w 3580975"/>
              <a:gd name="connsiteY36" fmla="*/ 1562137 h 1562137"/>
              <a:gd name="connsiteX37" fmla="*/ 839268 w 3580975"/>
              <a:gd name="connsiteY37" fmla="*/ 1562137 h 1562137"/>
              <a:gd name="connsiteX38" fmla="*/ 839267 w 3580975"/>
              <a:gd name="connsiteY38" fmla="*/ 1562137 h 1562137"/>
              <a:gd name="connsiteX39" fmla="*/ 88135 w 3580975"/>
              <a:gd name="connsiteY39" fmla="*/ 1562137 h 1562137"/>
              <a:gd name="connsiteX40" fmla="*/ 11618 w 3580975"/>
              <a:gd name="connsiteY40" fmla="*/ 1477251 h 1562137"/>
              <a:gd name="connsiteX41" fmla="*/ 11618 w 3580975"/>
              <a:gd name="connsiteY41" fmla="*/ 341456 h 1562137"/>
              <a:gd name="connsiteX42" fmla="*/ 3692 w 3580975"/>
              <a:gd name="connsiteY42" fmla="*/ 337814 h 1562137"/>
              <a:gd name="connsiteX43" fmla="*/ 0 w 3580975"/>
              <a:gd name="connsiteY43" fmla="*/ 327926 h 1562137"/>
              <a:gd name="connsiteX44" fmla="*/ 0 w 3580975"/>
              <a:gd name="connsiteY44" fmla="*/ 161997 h 1562137"/>
              <a:gd name="connsiteX45" fmla="*/ 3692 w 3580975"/>
              <a:gd name="connsiteY45" fmla="*/ 152111 h 1562137"/>
              <a:gd name="connsiteX46" fmla="*/ 11618 w 3580975"/>
              <a:gd name="connsiteY46" fmla="*/ 148468 h 1562137"/>
              <a:gd name="connsiteX47" fmla="*/ 11618 w 3580975"/>
              <a:gd name="connsiteY47" fmla="*/ 84887 h 1562137"/>
              <a:gd name="connsiteX48" fmla="*/ 88135 w 3580975"/>
              <a:gd name="connsiteY48" fmla="*/ 0 h 15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80975" h="1562137">
                <a:moveTo>
                  <a:pt x="839268" y="106962"/>
                </a:moveTo>
                <a:lnTo>
                  <a:pt x="839268" y="106963"/>
                </a:lnTo>
                <a:lnTo>
                  <a:pt x="108707" y="106963"/>
                </a:lnTo>
                <a:lnTo>
                  <a:pt x="108707" y="1455175"/>
                </a:lnTo>
                <a:lnTo>
                  <a:pt x="839268" y="1455175"/>
                </a:lnTo>
                <a:lnTo>
                  <a:pt x="1347787" y="1455175"/>
                </a:lnTo>
                <a:lnTo>
                  <a:pt x="1524317" y="1455175"/>
                </a:lnTo>
                <a:lnTo>
                  <a:pt x="2285269" y="1455175"/>
                </a:lnTo>
                <a:lnTo>
                  <a:pt x="2401887" y="1455175"/>
                </a:lnTo>
                <a:lnTo>
                  <a:pt x="2741707" y="1455175"/>
                </a:lnTo>
                <a:lnTo>
                  <a:pt x="3483887" y="1455175"/>
                </a:lnTo>
                <a:lnTo>
                  <a:pt x="3483887" y="106963"/>
                </a:lnTo>
                <a:lnTo>
                  <a:pt x="2741707" y="106963"/>
                </a:lnTo>
                <a:lnTo>
                  <a:pt x="2741707" y="106962"/>
                </a:lnTo>
                <a:lnTo>
                  <a:pt x="2401887" y="106962"/>
                </a:lnTo>
                <a:lnTo>
                  <a:pt x="2285269" y="106962"/>
                </a:lnTo>
                <a:lnTo>
                  <a:pt x="1524317" y="106962"/>
                </a:lnTo>
                <a:lnTo>
                  <a:pt x="1347787" y="106962"/>
                </a:lnTo>
                <a:close/>
                <a:moveTo>
                  <a:pt x="88135" y="0"/>
                </a:moveTo>
                <a:lnTo>
                  <a:pt x="839267" y="0"/>
                </a:lnTo>
                <a:lnTo>
                  <a:pt x="839268" y="0"/>
                </a:lnTo>
                <a:lnTo>
                  <a:pt x="1347787" y="0"/>
                </a:lnTo>
                <a:lnTo>
                  <a:pt x="1524317" y="0"/>
                </a:lnTo>
                <a:lnTo>
                  <a:pt x="2285269" y="0"/>
                </a:lnTo>
                <a:lnTo>
                  <a:pt x="2401887" y="0"/>
                </a:lnTo>
                <a:lnTo>
                  <a:pt x="2741707" y="0"/>
                </a:lnTo>
                <a:lnTo>
                  <a:pt x="2899388" y="0"/>
                </a:lnTo>
                <a:lnTo>
                  <a:pt x="3504458" y="0"/>
                </a:lnTo>
                <a:cubicBezTo>
                  <a:pt x="3546717" y="0"/>
                  <a:pt x="3580975" y="38005"/>
                  <a:pt x="3580975" y="84887"/>
                </a:cubicBezTo>
                <a:lnTo>
                  <a:pt x="3580975" y="1477251"/>
                </a:lnTo>
                <a:cubicBezTo>
                  <a:pt x="3580975" y="1524133"/>
                  <a:pt x="3546717" y="1562137"/>
                  <a:pt x="3504458" y="1562137"/>
                </a:cubicBezTo>
                <a:lnTo>
                  <a:pt x="2899388" y="1562137"/>
                </a:lnTo>
                <a:lnTo>
                  <a:pt x="2741707" y="1562137"/>
                </a:lnTo>
                <a:lnTo>
                  <a:pt x="2401887" y="1562137"/>
                </a:lnTo>
                <a:lnTo>
                  <a:pt x="2285269" y="1562137"/>
                </a:lnTo>
                <a:lnTo>
                  <a:pt x="1524317" y="1562137"/>
                </a:lnTo>
                <a:lnTo>
                  <a:pt x="1347787" y="1562137"/>
                </a:lnTo>
                <a:lnTo>
                  <a:pt x="839268" y="1562137"/>
                </a:lnTo>
                <a:lnTo>
                  <a:pt x="839267" y="1562137"/>
                </a:lnTo>
                <a:lnTo>
                  <a:pt x="88135" y="1562137"/>
                </a:lnTo>
                <a:cubicBezTo>
                  <a:pt x="45876" y="1562137"/>
                  <a:pt x="11618" y="1524133"/>
                  <a:pt x="11618" y="1477251"/>
                </a:cubicBezTo>
                <a:lnTo>
                  <a:pt x="11618" y="341456"/>
                </a:lnTo>
                <a:lnTo>
                  <a:pt x="3692" y="337814"/>
                </a:lnTo>
                <a:cubicBezTo>
                  <a:pt x="1411" y="335283"/>
                  <a:pt x="0" y="331788"/>
                  <a:pt x="0" y="327926"/>
                </a:cubicBezTo>
                <a:lnTo>
                  <a:pt x="0" y="161997"/>
                </a:lnTo>
                <a:cubicBezTo>
                  <a:pt x="0" y="158137"/>
                  <a:pt x="1411" y="154640"/>
                  <a:pt x="3692" y="152111"/>
                </a:cubicBezTo>
                <a:lnTo>
                  <a:pt x="11618" y="148468"/>
                </a:lnTo>
                <a:lnTo>
                  <a:pt x="11618" y="84887"/>
                </a:lnTo>
                <a:cubicBezTo>
                  <a:pt x="11618" y="38005"/>
                  <a:pt x="45876" y="0"/>
                  <a:pt x="88135" y="0"/>
                </a:cubicBezTo>
                <a:close/>
              </a:path>
            </a:pathLst>
          </a:custGeom>
          <a:solidFill>
            <a:schemeClr val="tx1"/>
          </a:solidFill>
          <a:ln>
            <a:noFill/>
          </a:ln>
          <a:effectLst>
            <a:outerShdw blurRad="139700" dist="50800" dir="2700000" algn="tl" rotWithShape="0">
              <a:srgbClr val="454142">
                <a:alpha val="18000"/>
              </a:srgbClr>
            </a:outerShdw>
          </a:effectLst>
        </p:spPr>
        <p:txBody>
          <a:bodyPr rot="0" spcFirstLastPara="0" vertOverflow="overflow" horzOverflow="overflow" vert="horz" wrap="square" lIns="274320" tIns="182880" rIns="274320" bIns="18288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Bef>
                <a:spcPts val="1000"/>
              </a:spcBef>
            </a:pPr>
            <a:endParaRPr lang="en-US">
              <a:solidFill>
                <a:schemeClr val="tx1"/>
              </a:solidFill>
            </a:endParaRPr>
          </a:p>
        </p:txBody>
      </p:sp>
      <p:sp>
        <p:nvSpPr>
          <p:cNvPr id="5138" name="Freeform: Shape 5137">
            <a:extLst>
              <a:ext uri="{FF2B5EF4-FFF2-40B4-BE49-F238E27FC236}">
                <a16:creationId xmlns:a16="http://schemas.microsoft.com/office/drawing/2014/main" id="{2AF7EE91-68AB-1887-D28E-BCAC2A84971F}"/>
              </a:ext>
              <a:ext uri="{C183D7F6-B498-43B3-948B-1728B52AA6E4}">
                <adec:decorative xmlns:adec="http://schemas.microsoft.com/office/drawing/2017/decorative" val="1"/>
              </a:ext>
            </a:extLst>
          </p:cNvPr>
          <p:cNvSpPr>
            <a:spLocks/>
          </p:cNvSpPr>
          <p:nvPr/>
        </p:nvSpPr>
        <p:spPr bwMode="auto">
          <a:xfrm>
            <a:off x="8025239" y="4673311"/>
            <a:ext cx="3580975" cy="1562137"/>
          </a:xfrm>
          <a:custGeom>
            <a:avLst/>
            <a:gdLst>
              <a:gd name="connsiteX0" fmla="*/ 839268 w 3580975"/>
              <a:gd name="connsiteY0" fmla="*/ 106962 h 1562137"/>
              <a:gd name="connsiteX1" fmla="*/ 839268 w 3580975"/>
              <a:gd name="connsiteY1" fmla="*/ 106963 h 1562137"/>
              <a:gd name="connsiteX2" fmla="*/ 108707 w 3580975"/>
              <a:gd name="connsiteY2" fmla="*/ 106963 h 1562137"/>
              <a:gd name="connsiteX3" fmla="*/ 108707 w 3580975"/>
              <a:gd name="connsiteY3" fmla="*/ 1455175 h 1562137"/>
              <a:gd name="connsiteX4" fmla="*/ 839268 w 3580975"/>
              <a:gd name="connsiteY4" fmla="*/ 1455175 h 1562137"/>
              <a:gd name="connsiteX5" fmla="*/ 1347787 w 3580975"/>
              <a:gd name="connsiteY5" fmla="*/ 1455175 h 1562137"/>
              <a:gd name="connsiteX6" fmla="*/ 1524317 w 3580975"/>
              <a:gd name="connsiteY6" fmla="*/ 1455175 h 1562137"/>
              <a:gd name="connsiteX7" fmla="*/ 2285269 w 3580975"/>
              <a:gd name="connsiteY7" fmla="*/ 1455175 h 1562137"/>
              <a:gd name="connsiteX8" fmla="*/ 2401887 w 3580975"/>
              <a:gd name="connsiteY8" fmla="*/ 1455175 h 1562137"/>
              <a:gd name="connsiteX9" fmla="*/ 2741707 w 3580975"/>
              <a:gd name="connsiteY9" fmla="*/ 1455175 h 1562137"/>
              <a:gd name="connsiteX10" fmla="*/ 3483887 w 3580975"/>
              <a:gd name="connsiteY10" fmla="*/ 1455175 h 1562137"/>
              <a:gd name="connsiteX11" fmla="*/ 3483887 w 3580975"/>
              <a:gd name="connsiteY11" fmla="*/ 106963 h 1562137"/>
              <a:gd name="connsiteX12" fmla="*/ 2741707 w 3580975"/>
              <a:gd name="connsiteY12" fmla="*/ 106963 h 1562137"/>
              <a:gd name="connsiteX13" fmla="*/ 2741707 w 3580975"/>
              <a:gd name="connsiteY13" fmla="*/ 106962 h 1562137"/>
              <a:gd name="connsiteX14" fmla="*/ 2401887 w 3580975"/>
              <a:gd name="connsiteY14" fmla="*/ 106962 h 1562137"/>
              <a:gd name="connsiteX15" fmla="*/ 2285269 w 3580975"/>
              <a:gd name="connsiteY15" fmla="*/ 106962 h 1562137"/>
              <a:gd name="connsiteX16" fmla="*/ 1524317 w 3580975"/>
              <a:gd name="connsiteY16" fmla="*/ 106962 h 1562137"/>
              <a:gd name="connsiteX17" fmla="*/ 1347787 w 3580975"/>
              <a:gd name="connsiteY17" fmla="*/ 106962 h 1562137"/>
              <a:gd name="connsiteX18" fmla="*/ 88135 w 3580975"/>
              <a:gd name="connsiteY18" fmla="*/ 0 h 1562137"/>
              <a:gd name="connsiteX19" fmla="*/ 839267 w 3580975"/>
              <a:gd name="connsiteY19" fmla="*/ 0 h 1562137"/>
              <a:gd name="connsiteX20" fmla="*/ 839268 w 3580975"/>
              <a:gd name="connsiteY20" fmla="*/ 0 h 1562137"/>
              <a:gd name="connsiteX21" fmla="*/ 1347787 w 3580975"/>
              <a:gd name="connsiteY21" fmla="*/ 0 h 1562137"/>
              <a:gd name="connsiteX22" fmla="*/ 1524317 w 3580975"/>
              <a:gd name="connsiteY22" fmla="*/ 0 h 1562137"/>
              <a:gd name="connsiteX23" fmla="*/ 2285269 w 3580975"/>
              <a:gd name="connsiteY23" fmla="*/ 0 h 1562137"/>
              <a:gd name="connsiteX24" fmla="*/ 2401887 w 3580975"/>
              <a:gd name="connsiteY24" fmla="*/ 0 h 1562137"/>
              <a:gd name="connsiteX25" fmla="*/ 2741707 w 3580975"/>
              <a:gd name="connsiteY25" fmla="*/ 0 h 1562137"/>
              <a:gd name="connsiteX26" fmla="*/ 2899388 w 3580975"/>
              <a:gd name="connsiteY26" fmla="*/ 0 h 1562137"/>
              <a:gd name="connsiteX27" fmla="*/ 3504458 w 3580975"/>
              <a:gd name="connsiteY27" fmla="*/ 0 h 1562137"/>
              <a:gd name="connsiteX28" fmla="*/ 3580975 w 3580975"/>
              <a:gd name="connsiteY28" fmla="*/ 84887 h 1562137"/>
              <a:gd name="connsiteX29" fmla="*/ 3580975 w 3580975"/>
              <a:gd name="connsiteY29" fmla="*/ 1477251 h 1562137"/>
              <a:gd name="connsiteX30" fmla="*/ 3504458 w 3580975"/>
              <a:gd name="connsiteY30" fmla="*/ 1562137 h 1562137"/>
              <a:gd name="connsiteX31" fmla="*/ 2899388 w 3580975"/>
              <a:gd name="connsiteY31" fmla="*/ 1562137 h 1562137"/>
              <a:gd name="connsiteX32" fmla="*/ 2741707 w 3580975"/>
              <a:gd name="connsiteY32" fmla="*/ 1562137 h 1562137"/>
              <a:gd name="connsiteX33" fmla="*/ 2401887 w 3580975"/>
              <a:gd name="connsiteY33" fmla="*/ 1562137 h 1562137"/>
              <a:gd name="connsiteX34" fmla="*/ 2285269 w 3580975"/>
              <a:gd name="connsiteY34" fmla="*/ 1562137 h 1562137"/>
              <a:gd name="connsiteX35" fmla="*/ 1524317 w 3580975"/>
              <a:gd name="connsiteY35" fmla="*/ 1562137 h 1562137"/>
              <a:gd name="connsiteX36" fmla="*/ 1347787 w 3580975"/>
              <a:gd name="connsiteY36" fmla="*/ 1562137 h 1562137"/>
              <a:gd name="connsiteX37" fmla="*/ 839268 w 3580975"/>
              <a:gd name="connsiteY37" fmla="*/ 1562137 h 1562137"/>
              <a:gd name="connsiteX38" fmla="*/ 839267 w 3580975"/>
              <a:gd name="connsiteY38" fmla="*/ 1562137 h 1562137"/>
              <a:gd name="connsiteX39" fmla="*/ 88135 w 3580975"/>
              <a:gd name="connsiteY39" fmla="*/ 1562137 h 1562137"/>
              <a:gd name="connsiteX40" fmla="*/ 11618 w 3580975"/>
              <a:gd name="connsiteY40" fmla="*/ 1477251 h 1562137"/>
              <a:gd name="connsiteX41" fmla="*/ 11618 w 3580975"/>
              <a:gd name="connsiteY41" fmla="*/ 341456 h 1562137"/>
              <a:gd name="connsiteX42" fmla="*/ 3692 w 3580975"/>
              <a:gd name="connsiteY42" fmla="*/ 337814 h 1562137"/>
              <a:gd name="connsiteX43" fmla="*/ 0 w 3580975"/>
              <a:gd name="connsiteY43" fmla="*/ 327926 h 1562137"/>
              <a:gd name="connsiteX44" fmla="*/ 0 w 3580975"/>
              <a:gd name="connsiteY44" fmla="*/ 161997 h 1562137"/>
              <a:gd name="connsiteX45" fmla="*/ 3692 w 3580975"/>
              <a:gd name="connsiteY45" fmla="*/ 152111 h 1562137"/>
              <a:gd name="connsiteX46" fmla="*/ 11618 w 3580975"/>
              <a:gd name="connsiteY46" fmla="*/ 148468 h 1562137"/>
              <a:gd name="connsiteX47" fmla="*/ 11618 w 3580975"/>
              <a:gd name="connsiteY47" fmla="*/ 84887 h 1562137"/>
              <a:gd name="connsiteX48" fmla="*/ 88135 w 3580975"/>
              <a:gd name="connsiteY48" fmla="*/ 0 h 15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80975" h="1562137">
                <a:moveTo>
                  <a:pt x="839268" y="106962"/>
                </a:moveTo>
                <a:lnTo>
                  <a:pt x="839268" y="106963"/>
                </a:lnTo>
                <a:lnTo>
                  <a:pt x="108707" y="106963"/>
                </a:lnTo>
                <a:lnTo>
                  <a:pt x="108707" y="1455175"/>
                </a:lnTo>
                <a:lnTo>
                  <a:pt x="839268" y="1455175"/>
                </a:lnTo>
                <a:lnTo>
                  <a:pt x="1347787" y="1455175"/>
                </a:lnTo>
                <a:lnTo>
                  <a:pt x="1524317" y="1455175"/>
                </a:lnTo>
                <a:lnTo>
                  <a:pt x="2285269" y="1455175"/>
                </a:lnTo>
                <a:lnTo>
                  <a:pt x="2401887" y="1455175"/>
                </a:lnTo>
                <a:lnTo>
                  <a:pt x="2741707" y="1455175"/>
                </a:lnTo>
                <a:lnTo>
                  <a:pt x="3483887" y="1455175"/>
                </a:lnTo>
                <a:lnTo>
                  <a:pt x="3483887" y="106963"/>
                </a:lnTo>
                <a:lnTo>
                  <a:pt x="2741707" y="106963"/>
                </a:lnTo>
                <a:lnTo>
                  <a:pt x="2741707" y="106962"/>
                </a:lnTo>
                <a:lnTo>
                  <a:pt x="2401887" y="106962"/>
                </a:lnTo>
                <a:lnTo>
                  <a:pt x="2285269" y="106962"/>
                </a:lnTo>
                <a:lnTo>
                  <a:pt x="1524317" y="106962"/>
                </a:lnTo>
                <a:lnTo>
                  <a:pt x="1347787" y="106962"/>
                </a:lnTo>
                <a:close/>
                <a:moveTo>
                  <a:pt x="88135" y="0"/>
                </a:moveTo>
                <a:lnTo>
                  <a:pt x="839267" y="0"/>
                </a:lnTo>
                <a:lnTo>
                  <a:pt x="839268" y="0"/>
                </a:lnTo>
                <a:lnTo>
                  <a:pt x="1347787" y="0"/>
                </a:lnTo>
                <a:lnTo>
                  <a:pt x="1524317" y="0"/>
                </a:lnTo>
                <a:lnTo>
                  <a:pt x="2285269" y="0"/>
                </a:lnTo>
                <a:lnTo>
                  <a:pt x="2401887" y="0"/>
                </a:lnTo>
                <a:lnTo>
                  <a:pt x="2741707" y="0"/>
                </a:lnTo>
                <a:lnTo>
                  <a:pt x="2899388" y="0"/>
                </a:lnTo>
                <a:lnTo>
                  <a:pt x="3504458" y="0"/>
                </a:lnTo>
                <a:cubicBezTo>
                  <a:pt x="3546717" y="0"/>
                  <a:pt x="3580975" y="38005"/>
                  <a:pt x="3580975" y="84887"/>
                </a:cubicBezTo>
                <a:lnTo>
                  <a:pt x="3580975" y="1477251"/>
                </a:lnTo>
                <a:cubicBezTo>
                  <a:pt x="3580975" y="1524133"/>
                  <a:pt x="3546717" y="1562137"/>
                  <a:pt x="3504458" y="1562137"/>
                </a:cubicBezTo>
                <a:lnTo>
                  <a:pt x="2899388" y="1562137"/>
                </a:lnTo>
                <a:lnTo>
                  <a:pt x="2741707" y="1562137"/>
                </a:lnTo>
                <a:lnTo>
                  <a:pt x="2401887" y="1562137"/>
                </a:lnTo>
                <a:lnTo>
                  <a:pt x="2285269" y="1562137"/>
                </a:lnTo>
                <a:lnTo>
                  <a:pt x="1524317" y="1562137"/>
                </a:lnTo>
                <a:lnTo>
                  <a:pt x="1347787" y="1562137"/>
                </a:lnTo>
                <a:lnTo>
                  <a:pt x="839268" y="1562137"/>
                </a:lnTo>
                <a:lnTo>
                  <a:pt x="839267" y="1562137"/>
                </a:lnTo>
                <a:lnTo>
                  <a:pt x="88135" y="1562137"/>
                </a:lnTo>
                <a:cubicBezTo>
                  <a:pt x="45876" y="1562137"/>
                  <a:pt x="11618" y="1524133"/>
                  <a:pt x="11618" y="1477251"/>
                </a:cubicBezTo>
                <a:lnTo>
                  <a:pt x="11618" y="341456"/>
                </a:lnTo>
                <a:lnTo>
                  <a:pt x="3692" y="337814"/>
                </a:lnTo>
                <a:cubicBezTo>
                  <a:pt x="1411" y="335283"/>
                  <a:pt x="0" y="331788"/>
                  <a:pt x="0" y="327926"/>
                </a:cubicBezTo>
                <a:lnTo>
                  <a:pt x="0" y="161997"/>
                </a:lnTo>
                <a:cubicBezTo>
                  <a:pt x="0" y="158137"/>
                  <a:pt x="1411" y="154640"/>
                  <a:pt x="3692" y="152111"/>
                </a:cubicBezTo>
                <a:lnTo>
                  <a:pt x="11618" y="148468"/>
                </a:lnTo>
                <a:lnTo>
                  <a:pt x="11618" y="84887"/>
                </a:lnTo>
                <a:cubicBezTo>
                  <a:pt x="11618" y="38005"/>
                  <a:pt x="45876" y="0"/>
                  <a:pt x="88135" y="0"/>
                </a:cubicBezTo>
                <a:close/>
              </a:path>
            </a:pathLst>
          </a:custGeom>
          <a:solidFill>
            <a:schemeClr val="tx1"/>
          </a:solidFill>
          <a:ln>
            <a:noFill/>
          </a:ln>
          <a:effectLst>
            <a:outerShdw blurRad="139700" dist="50800" dir="2700000" algn="tl" rotWithShape="0">
              <a:srgbClr val="454142">
                <a:alpha val="18000"/>
              </a:srgbClr>
            </a:outerShdw>
          </a:effectLst>
        </p:spPr>
        <p:txBody>
          <a:bodyPr rot="0" spcFirstLastPara="0" vertOverflow="overflow" horzOverflow="overflow" vert="horz" wrap="square" lIns="274320" tIns="182880" rIns="274320" bIns="18288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Bef>
                <a:spcPts val="1000"/>
              </a:spcBef>
            </a:pPr>
            <a:endParaRPr lang="en-US">
              <a:solidFill>
                <a:schemeClr val="tx1"/>
              </a:solidFill>
            </a:endParaRPr>
          </a:p>
        </p:txBody>
      </p:sp>
      <p:sp>
        <p:nvSpPr>
          <p:cNvPr id="2" name="Title 1">
            <a:extLst>
              <a:ext uri="{FF2B5EF4-FFF2-40B4-BE49-F238E27FC236}">
                <a16:creationId xmlns:a16="http://schemas.microsoft.com/office/drawing/2014/main" id="{A70832AB-05A5-87C0-6CB5-6AF870A6A519}"/>
              </a:ext>
            </a:extLst>
          </p:cNvPr>
          <p:cNvSpPr>
            <a:spLocks noGrp="1"/>
          </p:cNvSpPr>
          <p:nvPr>
            <p:ph type="title"/>
          </p:nvPr>
        </p:nvSpPr>
        <p:spPr>
          <a:xfrm>
            <a:off x="588263" y="457200"/>
            <a:ext cx="11018520" cy="492443"/>
          </a:xfrm>
        </p:spPr>
        <p:txBody>
          <a:bodyPr/>
          <a:lstStyle/>
          <a:p>
            <a:r>
              <a:rPr lang="en-US"/>
              <a:t>A snapshot: Protect your devices and stay secure with Microsoft Defender for Endpoint P1</a:t>
            </a:r>
          </a:p>
        </p:txBody>
      </p:sp>
      <p:sp>
        <p:nvSpPr>
          <p:cNvPr id="17" name="Rectangle 16">
            <a:extLst>
              <a:ext uri="{FF2B5EF4-FFF2-40B4-BE49-F238E27FC236}">
                <a16:creationId xmlns:a16="http://schemas.microsoft.com/office/drawing/2014/main" id="{9A3981BA-B33B-7D18-406C-A3F7B9BE2892}"/>
              </a:ext>
            </a:extLst>
          </p:cNvPr>
          <p:cNvSpPr>
            <a:spLocks/>
          </p:cNvSpPr>
          <p:nvPr/>
        </p:nvSpPr>
        <p:spPr bwMode="auto">
          <a:xfrm>
            <a:off x="701537" y="1890236"/>
            <a:ext cx="1860552" cy="49244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lvl="0" algn="ctr">
              <a:spcBef>
                <a:spcPct val="0"/>
              </a:spcBef>
              <a:defRPr/>
            </a:pPr>
            <a:r>
              <a:rPr lang="en-US" sz="1600">
                <a:solidFill>
                  <a:schemeClr val="tx1"/>
                </a:solidFill>
                <a:latin typeface="Segoe Sans Display Semibold" pitchFamily="2" charset="0"/>
                <a:cs typeface="Segoe Sans Display Semibold" pitchFamily="2" charset="0"/>
              </a:rPr>
              <a:t>Attack surface reduction</a:t>
            </a:r>
          </a:p>
        </p:txBody>
      </p:sp>
      <p:sp>
        <p:nvSpPr>
          <p:cNvPr id="22" name="Rectangle 21">
            <a:extLst>
              <a:ext uri="{FF2B5EF4-FFF2-40B4-BE49-F238E27FC236}">
                <a16:creationId xmlns:a16="http://schemas.microsoft.com/office/drawing/2014/main" id="{6FC120A7-C82A-C1B3-0E61-3C8E40A1CEC6}"/>
              </a:ext>
            </a:extLst>
          </p:cNvPr>
          <p:cNvSpPr>
            <a:spLocks/>
          </p:cNvSpPr>
          <p:nvPr/>
        </p:nvSpPr>
        <p:spPr bwMode="auto">
          <a:xfrm>
            <a:off x="688294" y="2508298"/>
            <a:ext cx="1887038" cy="150810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R="0" algn="ctr" fontAlgn="auto">
              <a:spcBef>
                <a:spcPct val="0"/>
              </a:spcBef>
              <a:spcAft>
                <a:spcPts val="1200"/>
              </a:spcAft>
              <a:buClrTx/>
              <a:buSzTx/>
              <a:tabLst/>
              <a:defRPr/>
            </a:pPr>
            <a:r>
              <a:rPr lang="en-US" sz="1400">
                <a:solidFill>
                  <a:schemeClr val="tx1"/>
                </a:solidFill>
              </a:rPr>
              <a:t>Minimize vulnerabilities by hardening devices, preventing zero-day attacks, and offering granular control over endpoint access and behaviors.</a:t>
            </a:r>
          </a:p>
        </p:txBody>
      </p:sp>
      <p:sp>
        <p:nvSpPr>
          <p:cNvPr id="18" name="Rectangle 17">
            <a:extLst>
              <a:ext uri="{FF2B5EF4-FFF2-40B4-BE49-F238E27FC236}">
                <a16:creationId xmlns:a16="http://schemas.microsoft.com/office/drawing/2014/main" id="{6780E4DE-F5A8-2109-893D-6A98330257CA}"/>
              </a:ext>
            </a:extLst>
          </p:cNvPr>
          <p:cNvSpPr>
            <a:spLocks/>
          </p:cNvSpPr>
          <p:nvPr/>
        </p:nvSpPr>
        <p:spPr bwMode="auto">
          <a:xfrm>
            <a:off x="2934425" y="1890236"/>
            <a:ext cx="1860552" cy="49244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lvl="0" algn="ctr">
              <a:spcBef>
                <a:spcPct val="0"/>
              </a:spcBef>
              <a:defRPr/>
            </a:pPr>
            <a:r>
              <a:rPr lang="en-US" sz="1600">
                <a:solidFill>
                  <a:schemeClr val="tx1"/>
                </a:solidFill>
                <a:latin typeface="Segoe Sans Display Semibold" pitchFamily="2" charset="0"/>
                <a:cs typeface="Segoe Sans Display Semibold" pitchFamily="2" charset="0"/>
              </a:rPr>
              <a:t>Next-generation protection </a:t>
            </a:r>
          </a:p>
        </p:txBody>
      </p:sp>
      <p:sp>
        <p:nvSpPr>
          <p:cNvPr id="23" name="Rectangle 22">
            <a:extLst>
              <a:ext uri="{FF2B5EF4-FFF2-40B4-BE49-F238E27FC236}">
                <a16:creationId xmlns:a16="http://schemas.microsoft.com/office/drawing/2014/main" id="{D8B04BE2-EABE-8ECD-C4B2-3D241FA6D7B6}"/>
              </a:ext>
            </a:extLst>
          </p:cNvPr>
          <p:cNvSpPr>
            <a:spLocks/>
          </p:cNvSpPr>
          <p:nvPr/>
        </p:nvSpPr>
        <p:spPr bwMode="auto">
          <a:xfrm>
            <a:off x="2921182" y="2508298"/>
            <a:ext cx="1887038" cy="17235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R="0" algn="ctr" fontAlgn="auto">
              <a:spcBef>
                <a:spcPct val="0"/>
              </a:spcBef>
              <a:spcAft>
                <a:spcPts val="1200"/>
              </a:spcAft>
              <a:buClrTx/>
              <a:buSzTx/>
              <a:tabLst/>
              <a:defRPr/>
            </a:pPr>
            <a:r>
              <a:rPr lang="en-US" sz="1400">
                <a:solidFill>
                  <a:schemeClr val="tx1"/>
                </a:solidFill>
              </a:rPr>
              <a:t>Protect against malware and other threats with robust antimalware and antivirus capabilities with behavior-based, real-time, cloud-delivered detection </a:t>
            </a:r>
            <a:br>
              <a:rPr lang="en-US" sz="1400">
                <a:solidFill>
                  <a:schemeClr val="tx1"/>
                </a:solidFill>
              </a:rPr>
            </a:br>
            <a:r>
              <a:rPr lang="en-US" sz="1400">
                <a:solidFill>
                  <a:schemeClr val="tx1"/>
                </a:solidFill>
              </a:rPr>
              <a:t>and blocking.</a:t>
            </a:r>
          </a:p>
        </p:txBody>
      </p:sp>
      <p:sp>
        <p:nvSpPr>
          <p:cNvPr id="19" name="Rectangle 18">
            <a:extLst>
              <a:ext uri="{FF2B5EF4-FFF2-40B4-BE49-F238E27FC236}">
                <a16:creationId xmlns:a16="http://schemas.microsoft.com/office/drawing/2014/main" id="{E8F8FCCE-110C-00A3-E064-6E552B8DD195}"/>
              </a:ext>
            </a:extLst>
          </p:cNvPr>
          <p:cNvSpPr>
            <a:spLocks/>
          </p:cNvSpPr>
          <p:nvPr/>
        </p:nvSpPr>
        <p:spPr bwMode="auto">
          <a:xfrm>
            <a:off x="5167313" y="1890236"/>
            <a:ext cx="1860552" cy="49244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lvl="0" algn="ctr">
              <a:spcBef>
                <a:spcPct val="0"/>
              </a:spcBef>
              <a:defRPr/>
            </a:pPr>
            <a:r>
              <a:rPr lang="en-US" sz="1600">
                <a:solidFill>
                  <a:schemeClr val="tx1"/>
                </a:solidFill>
                <a:latin typeface="Segoe Sans Display Semibold" pitchFamily="2" charset="0"/>
                <a:cs typeface="Segoe Sans Display Semibold" pitchFamily="2" charset="0"/>
              </a:rPr>
              <a:t>Manual response actions</a:t>
            </a:r>
          </a:p>
        </p:txBody>
      </p:sp>
      <p:sp>
        <p:nvSpPr>
          <p:cNvPr id="24" name="Rectangle 23">
            <a:extLst>
              <a:ext uri="{FF2B5EF4-FFF2-40B4-BE49-F238E27FC236}">
                <a16:creationId xmlns:a16="http://schemas.microsoft.com/office/drawing/2014/main" id="{35ADF5AF-058E-9CE7-D787-CD90FEF30E67}"/>
              </a:ext>
            </a:extLst>
          </p:cNvPr>
          <p:cNvSpPr>
            <a:spLocks/>
          </p:cNvSpPr>
          <p:nvPr/>
        </p:nvSpPr>
        <p:spPr bwMode="auto">
          <a:xfrm>
            <a:off x="5154070" y="2508298"/>
            <a:ext cx="1887038" cy="107721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R="0" algn="ctr" fontAlgn="auto">
              <a:spcBef>
                <a:spcPct val="0"/>
              </a:spcBef>
              <a:spcAft>
                <a:spcPts val="1200"/>
              </a:spcAft>
              <a:buClrTx/>
              <a:buSzTx/>
              <a:tabLst/>
              <a:defRPr/>
            </a:pPr>
            <a:r>
              <a:rPr lang="en-US" sz="1400">
                <a:solidFill>
                  <a:schemeClr val="tx1"/>
                </a:solidFill>
              </a:rPr>
              <a:t>Isolate compromised devices, block malicious files, and remediate threats quickly to mitigate risks.</a:t>
            </a:r>
          </a:p>
        </p:txBody>
      </p:sp>
      <p:sp>
        <p:nvSpPr>
          <p:cNvPr id="20" name="Rectangle 19">
            <a:extLst>
              <a:ext uri="{FF2B5EF4-FFF2-40B4-BE49-F238E27FC236}">
                <a16:creationId xmlns:a16="http://schemas.microsoft.com/office/drawing/2014/main" id="{35856875-138F-CA28-54C5-5D7C6EFF16BF}"/>
              </a:ext>
            </a:extLst>
          </p:cNvPr>
          <p:cNvSpPr>
            <a:spLocks/>
          </p:cNvSpPr>
          <p:nvPr/>
        </p:nvSpPr>
        <p:spPr bwMode="auto">
          <a:xfrm>
            <a:off x="7400202" y="1890236"/>
            <a:ext cx="1860552" cy="49244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lvl="0" algn="ctr">
              <a:spcBef>
                <a:spcPct val="0"/>
              </a:spcBef>
              <a:defRPr/>
            </a:pPr>
            <a:r>
              <a:rPr lang="en-US" sz="1600">
                <a:solidFill>
                  <a:schemeClr val="tx1"/>
                </a:solidFill>
                <a:latin typeface="Segoe Sans Display Semibold" pitchFamily="2" charset="0"/>
                <a:cs typeface="Segoe Sans Display Semibold" pitchFamily="2" charset="0"/>
              </a:rPr>
              <a:t>Centralized management</a:t>
            </a:r>
          </a:p>
        </p:txBody>
      </p:sp>
      <p:sp>
        <p:nvSpPr>
          <p:cNvPr id="25" name="Rectangle 24">
            <a:extLst>
              <a:ext uri="{FF2B5EF4-FFF2-40B4-BE49-F238E27FC236}">
                <a16:creationId xmlns:a16="http://schemas.microsoft.com/office/drawing/2014/main" id="{4FA7F955-BE08-5B93-3BDE-C545BDF49752}"/>
              </a:ext>
            </a:extLst>
          </p:cNvPr>
          <p:cNvSpPr>
            <a:spLocks/>
          </p:cNvSpPr>
          <p:nvPr/>
        </p:nvSpPr>
        <p:spPr bwMode="auto">
          <a:xfrm>
            <a:off x="7386958" y="2508298"/>
            <a:ext cx="1887038" cy="129266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R="0" algn="ctr" fontAlgn="auto">
              <a:spcBef>
                <a:spcPct val="0"/>
              </a:spcBef>
              <a:spcAft>
                <a:spcPts val="1200"/>
              </a:spcAft>
              <a:buClrTx/>
              <a:buSzTx/>
              <a:tabLst/>
              <a:defRPr/>
            </a:pPr>
            <a:r>
              <a:rPr lang="en-US" sz="1400">
                <a:solidFill>
                  <a:schemeClr val="tx1"/>
                </a:solidFill>
              </a:rPr>
              <a:t>Easily view, monitor, and respond to security incidents from the Microsoft Defender portal and integration with Microsoft Intune.</a:t>
            </a:r>
          </a:p>
        </p:txBody>
      </p:sp>
      <p:sp>
        <p:nvSpPr>
          <p:cNvPr id="21" name="Rectangle 20">
            <a:extLst>
              <a:ext uri="{FF2B5EF4-FFF2-40B4-BE49-F238E27FC236}">
                <a16:creationId xmlns:a16="http://schemas.microsoft.com/office/drawing/2014/main" id="{7FF4BCBE-BC26-2991-2130-AEECCF5B3137}"/>
              </a:ext>
            </a:extLst>
          </p:cNvPr>
          <p:cNvSpPr>
            <a:spLocks/>
          </p:cNvSpPr>
          <p:nvPr/>
        </p:nvSpPr>
        <p:spPr bwMode="auto">
          <a:xfrm>
            <a:off x="9633087" y="1890236"/>
            <a:ext cx="1860552" cy="49244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lvl="0" algn="ctr">
              <a:spcBef>
                <a:spcPct val="0"/>
              </a:spcBef>
              <a:defRPr/>
            </a:pPr>
            <a:r>
              <a:rPr lang="en-US" sz="1600">
                <a:solidFill>
                  <a:schemeClr val="tx1"/>
                </a:solidFill>
                <a:latin typeface="Segoe Sans Display Semibold" pitchFamily="2" charset="0"/>
                <a:cs typeface="Segoe Sans Display Semibold" pitchFamily="2" charset="0"/>
              </a:rPr>
              <a:t>Seamless integration</a:t>
            </a:r>
          </a:p>
        </p:txBody>
      </p:sp>
      <p:sp>
        <p:nvSpPr>
          <p:cNvPr id="26" name="Rectangle 25">
            <a:extLst>
              <a:ext uri="{FF2B5EF4-FFF2-40B4-BE49-F238E27FC236}">
                <a16:creationId xmlns:a16="http://schemas.microsoft.com/office/drawing/2014/main" id="{0F0391C6-DBD0-326E-8B50-CAEF01CBCDA0}"/>
              </a:ext>
            </a:extLst>
          </p:cNvPr>
          <p:cNvSpPr>
            <a:spLocks/>
          </p:cNvSpPr>
          <p:nvPr/>
        </p:nvSpPr>
        <p:spPr bwMode="auto">
          <a:xfrm>
            <a:off x="9619844" y="2508298"/>
            <a:ext cx="1887038" cy="193899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R="0" algn="ctr" fontAlgn="auto">
              <a:spcBef>
                <a:spcPct val="0"/>
              </a:spcBef>
              <a:spcAft>
                <a:spcPts val="1200"/>
              </a:spcAft>
              <a:buClrTx/>
              <a:buSzTx/>
              <a:tabLst/>
              <a:defRPr/>
            </a:pPr>
            <a:r>
              <a:rPr lang="en-US" sz="1400">
                <a:solidFill>
                  <a:schemeClr val="tx1"/>
                </a:solidFill>
              </a:rPr>
              <a:t>Protect a variety of platforms including Windows, macOS, iOS, and Android devices, providing unified security experience across endpoints to enhance security posture.</a:t>
            </a:r>
          </a:p>
        </p:txBody>
      </p:sp>
      <p:pic>
        <p:nvPicPr>
          <p:cNvPr id="51" name="Picture 50" descr="Screenshot of Microsoft 365 Defender dashboard previewing Threat Protection under Reports tab">
            <a:extLst>
              <a:ext uri="{FF2B5EF4-FFF2-40B4-BE49-F238E27FC236}">
                <a16:creationId xmlns:a16="http://schemas.microsoft.com/office/drawing/2014/main" id="{2AE7739A-B463-4CC1-5F9B-C891F84D139D}"/>
              </a:ext>
            </a:extLst>
          </p:cNvPr>
          <p:cNvPicPr>
            <a:picLocks noChangeAspect="1"/>
          </p:cNvPicPr>
          <p:nvPr/>
        </p:nvPicPr>
        <p:blipFill rotWithShape="1">
          <a:blip r:embed="rId3"/>
          <a:srcRect t="1029" b="12109"/>
          <a:stretch/>
        </p:blipFill>
        <p:spPr>
          <a:xfrm>
            <a:off x="659977" y="4743371"/>
            <a:ext cx="3438948" cy="1422016"/>
          </a:xfrm>
          <a:prstGeom prst="roundRect">
            <a:avLst>
              <a:gd name="adj" fmla="val 3214"/>
            </a:avLst>
          </a:prstGeom>
          <a:solidFill>
            <a:srgbClr val="F5F5F5"/>
          </a:solidFill>
          <a:effectLst/>
        </p:spPr>
      </p:pic>
      <p:pic>
        <p:nvPicPr>
          <p:cNvPr id="5122" name="Picture 2" descr="Screenshot of Microsoft 365 Defender dashboard previewing 3 active incidents under Active incidents of Home tab">
            <a:extLst>
              <a:ext uri="{FF2B5EF4-FFF2-40B4-BE49-F238E27FC236}">
                <a16:creationId xmlns:a16="http://schemas.microsoft.com/office/drawing/2014/main" id="{85E12BA7-16BB-F9C0-0A9F-41173FBE76AC}"/>
              </a:ext>
            </a:extLst>
          </p:cNvPr>
          <p:cNvPicPr>
            <a:picLocks noChangeArrowheads="1"/>
          </p:cNvPicPr>
          <p:nvPr/>
        </p:nvPicPr>
        <p:blipFill rotWithShape="1">
          <a:blip r:embed="rId4" cstate="print">
            <a:extLst>
              <a:ext uri="{28A0092B-C50C-407E-A947-70E740481C1C}">
                <a14:useLocalDpi xmlns:a14="http://schemas.microsoft.com/office/drawing/2010/main" val="0"/>
              </a:ext>
            </a:extLst>
          </a:blip>
          <a:srcRect t="176" b="12909"/>
          <a:stretch/>
        </p:blipFill>
        <p:spPr bwMode="auto">
          <a:xfrm>
            <a:off x="4378115" y="4743371"/>
            <a:ext cx="3438948" cy="1422016"/>
          </a:xfrm>
          <a:prstGeom prst="roundRect">
            <a:avLst>
              <a:gd name="adj" fmla="val 3214"/>
            </a:avLst>
          </a:prstGeom>
          <a:solidFill>
            <a:srgbClr val="F5F5F5"/>
          </a:solidFill>
          <a:effectLst/>
        </p:spPr>
      </p:pic>
      <p:pic>
        <p:nvPicPr>
          <p:cNvPr id="5124" name="Picture 4" descr="Screenshot of Microsoft 365 Defender dashboard previewing Device inventory under Reports tab">
            <a:extLst>
              <a:ext uri="{FF2B5EF4-FFF2-40B4-BE49-F238E27FC236}">
                <a16:creationId xmlns:a16="http://schemas.microsoft.com/office/drawing/2014/main" id="{C5BF3F48-13EE-BBFB-E279-15F7ABF2AE5F}"/>
              </a:ext>
            </a:extLst>
          </p:cNvPr>
          <p:cNvPicPr>
            <a:picLocks noChangeArrowheads="1"/>
          </p:cNvPicPr>
          <p:nvPr/>
        </p:nvPicPr>
        <p:blipFill rotWithShape="1">
          <a:blip r:embed="rId5" cstate="print">
            <a:extLst>
              <a:ext uri="{28A0092B-C50C-407E-A947-70E740481C1C}">
                <a14:useLocalDpi xmlns:a14="http://schemas.microsoft.com/office/drawing/2010/main" val="0"/>
              </a:ext>
            </a:extLst>
          </a:blip>
          <a:srcRect b="13084"/>
          <a:stretch/>
        </p:blipFill>
        <p:spPr bwMode="auto">
          <a:xfrm>
            <a:off x="8096252" y="4743371"/>
            <a:ext cx="3438948" cy="1422016"/>
          </a:xfrm>
          <a:prstGeom prst="roundRect">
            <a:avLst>
              <a:gd name="adj" fmla="val 3214"/>
            </a:avLst>
          </a:prstGeom>
          <a:effectLst/>
          <a:extLst>
            <a:ext uri="{909E8E84-426E-40DD-AFC4-6F175D3DCCD1}">
              <a14:hiddenFill xmlns:a14="http://schemas.microsoft.com/office/drawing/2010/main">
                <a:solidFill>
                  <a:srgbClr val="FFFFFF"/>
                </a:solidFill>
              </a14:hiddenFill>
            </a:ext>
          </a:extLst>
        </p:spPr>
      </p:pic>
      <p:sp>
        <p:nvSpPr>
          <p:cNvPr id="5160" name="TextBox 5159">
            <a:hlinkClick r:id="rId6"/>
            <a:extLst>
              <a:ext uri="{FF2B5EF4-FFF2-40B4-BE49-F238E27FC236}">
                <a16:creationId xmlns:a16="http://schemas.microsoft.com/office/drawing/2014/main" id="{9A0F58D8-5003-6A5C-6157-BD31572B48E6}"/>
              </a:ext>
            </a:extLst>
          </p:cNvPr>
          <p:cNvSpPr txBox="1">
            <a:spLocks/>
          </p:cNvSpPr>
          <p:nvPr/>
        </p:nvSpPr>
        <p:spPr>
          <a:xfrm>
            <a:off x="588963" y="6418348"/>
            <a:ext cx="11018521" cy="143950"/>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pPr>
              <a:spcBef>
                <a:spcPts val="1200"/>
              </a:spcBef>
            </a:pPr>
            <a:r>
              <a:rPr lang="en-US"/>
              <a:t>Source: </a:t>
            </a:r>
            <a:r>
              <a:rPr lang="en-US">
                <a:solidFill>
                  <a:srgbClr val="0078D4"/>
                </a:solidFill>
                <a:hlinkClick r:id="rId7">
                  <a:extLst>
                    <a:ext uri="{A12FA001-AC4F-418D-AE19-62706E023703}">
                      <ahyp:hlinkClr xmlns:ahyp="http://schemas.microsoft.com/office/drawing/2018/hyperlinkcolor" val="tx"/>
                    </a:ext>
                  </a:extLst>
                </a:hlinkClick>
              </a:rPr>
              <a:t>Overview of Microsoft Defender for Endpoint Plan 1</a:t>
            </a:r>
            <a:r>
              <a:rPr lang="en-US">
                <a:solidFill>
                  <a:srgbClr val="0078D4"/>
                </a:solidFill>
              </a:rPr>
              <a:t>, </a:t>
            </a:r>
            <a:r>
              <a:rPr lang="en-US">
                <a:solidFill>
                  <a:srgbClr val="0078D4"/>
                </a:solidFill>
                <a:hlinkClick r:id="rId8">
                  <a:extLst>
                    <a:ext uri="{A12FA001-AC4F-418D-AE19-62706E023703}">
                      <ahyp:hlinkClr xmlns:ahyp="http://schemas.microsoft.com/office/drawing/2018/hyperlinkcolor" val="tx"/>
                    </a:ext>
                  </a:extLst>
                </a:hlinkClick>
              </a:rPr>
              <a:t>Get started with Microsoft Defender for Endpoint Plan 1 – Microsoft Defender for Endpoint | Microsoft Learn</a:t>
            </a:r>
            <a:endParaRPr lang="en-US">
              <a:solidFill>
                <a:srgbClr val="0078D4"/>
              </a:solidFill>
            </a:endParaRPr>
          </a:p>
        </p:txBody>
      </p:sp>
    </p:spTree>
    <p:extLst>
      <p:ext uri="{BB962C8B-B14F-4D97-AF65-F5344CB8AC3E}">
        <p14:creationId xmlns:p14="http://schemas.microsoft.com/office/powerpoint/2010/main" val="25923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45"/>
                                        </p:tgtEl>
                                        <p:attrNameLst>
                                          <p:attrName>style.visibility</p:attrName>
                                        </p:attrNameLst>
                                      </p:cBhvr>
                                      <p:to>
                                        <p:strVal val="visible"/>
                                      </p:to>
                                    </p:set>
                                    <p:animEffect transition="in" filter="fade">
                                      <p:cBhvr>
                                        <p:cTn id="22" dur="500"/>
                                        <p:tgtEl>
                                          <p:spTgt spid="51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146"/>
                                        </p:tgtEl>
                                        <p:attrNameLst>
                                          <p:attrName>style.visibility</p:attrName>
                                        </p:attrNameLst>
                                      </p:cBhvr>
                                      <p:to>
                                        <p:strVal val="visible"/>
                                      </p:to>
                                    </p:set>
                                    <p:animEffect transition="in" filter="fade">
                                      <p:cBhvr>
                                        <p:cTn id="25" dur="500"/>
                                        <p:tgtEl>
                                          <p:spTgt spid="514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47"/>
                                        </p:tgtEl>
                                        <p:attrNameLst>
                                          <p:attrName>style.visibility</p:attrName>
                                        </p:attrNameLst>
                                      </p:cBhvr>
                                      <p:to>
                                        <p:strVal val="visible"/>
                                      </p:to>
                                    </p:set>
                                    <p:animEffect transition="in" filter="fade">
                                      <p:cBhvr>
                                        <p:cTn id="28" dur="500"/>
                                        <p:tgtEl>
                                          <p:spTgt spid="514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48"/>
                                        </p:tgtEl>
                                        <p:attrNameLst>
                                          <p:attrName>style.visibility</p:attrName>
                                        </p:attrNameLst>
                                      </p:cBhvr>
                                      <p:to>
                                        <p:strVal val="visible"/>
                                      </p:to>
                                    </p:set>
                                    <p:animEffect transition="in" filter="fade">
                                      <p:cBhvr>
                                        <p:cTn id="31" dur="500"/>
                                        <p:tgtEl>
                                          <p:spTgt spid="51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43"/>
                                        </p:tgtEl>
                                        <p:attrNameLst>
                                          <p:attrName>style.visibility</p:attrName>
                                        </p:attrNameLst>
                                      </p:cBhvr>
                                      <p:to>
                                        <p:strVal val="visible"/>
                                      </p:to>
                                    </p:set>
                                    <p:animEffect transition="in" filter="fade">
                                      <p:cBhvr>
                                        <p:cTn id="34" dur="500"/>
                                        <p:tgtEl>
                                          <p:spTgt spid="514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155"/>
                                        </p:tgtEl>
                                        <p:attrNameLst>
                                          <p:attrName>style.visibility</p:attrName>
                                        </p:attrNameLst>
                                      </p:cBhvr>
                                      <p:to>
                                        <p:strVal val="visible"/>
                                      </p:to>
                                    </p:set>
                                    <p:animEffect transition="in" filter="fade">
                                      <p:cBhvr>
                                        <p:cTn id="37" dur="500"/>
                                        <p:tgtEl>
                                          <p:spTgt spid="515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56"/>
                                        </p:tgtEl>
                                        <p:attrNameLst>
                                          <p:attrName>style.visibility</p:attrName>
                                        </p:attrNameLst>
                                      </p:cBhvr>
                                      <p:to>
                                        <p:strVal val="visible"/>
                                      </p:to>
                                    </p:set>
                                    <p:animEffect transition="in" filter="fade">
                                      <p:cBhvr>
                                        <p:cTn id="40" dur="500"/>
                                        <p:tgtEl>
                                          <p:spTgt spid="515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157"/>
                                        </p:tgtEl>
                                        <p:attrNameLst>
                                          <p:attrName>style.visibility</p:attrName>
                                        </p:attrNameLst>
                                      </p:cBhvr>
                                      <p:to>
                                        <p:strVal val="visible"/>
                                      </p:to>
                                    </p:set>
                                    <p:animEffect transition="in" filter="fade">
                                      <p:cBhvr>
                                        <p:cTn id="43" dur="500"/>
                                        <p:tgtEl>
                                          <p:spTgt spid="515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158"/>
                                        </p:tgtEl>
                                        <p:attrNameLst>
                                          <p:attrName>style.visibility</p:attrName>
                                        </p:attrNameLst>
                                      </p:cBhvr>
                                      <p:to>
                                        <p:strVal val="visible"/>
                                      </p:to>
                                    </p:set>
                                    <p:animEffect transition="in" filter="fade">
                                      <p:cBhvr>
                                        <p:cTn id="46" dur="500"/>
                                        <p:tgtEl>
                                          <p:spTgt spid="51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59"/>
                                        </p:tgtEl>
                                        <p:attrNameLst>
                                          <p:attrName>style.visibility</p:attrName>
                                        </p:attrNameLst>
                                      </p:cBhvr>
                                      <p:to>
                                        <p:strVal val="visible"/>
                                      </p:to>
                                    </p:set>
                                    <p:animEffect transition="in" filter="fade">
                                      <p:cBhvr>
                                        <p:cTn id="49" dur="500"/>
                                        <p:tgtEl>
                                          <p:spTgt spid="515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9" grpId="0" animBg="1"/>
      <p:bldP spid="11" grpId="0" animBg="1"/>
      <p:bldP spid="5145" grpId="0" animBg="1"/>
      <p:bldP spid="5146" grpId="0" animBg="1"/>
      <p:bldP spid="5147" grpId="0" animBg="1"/>
      <p:bldP spid="5148" grpId="0" animBg="1"/>
      <p:bldP spid="5143" grpId="0" animBg="1"/>
      <p:bldP spid="5155" grpId="0" animBg="1"/>
      <p:bldP spid="5156" grpId="0" animBg="1"/>
      <p:bldP spid="5157" grpId="0" animBg="1"/>
      <p:bldP spid="5158" grpId="0" animBg="1"/>
      <p:bldP spid="5159" grpId="0" animBg="1"/>
      <p:bldP spid="17" grpId="0"/>
      <p:bldP spid="22" grpId="0"/>
      <p:bldP spid="18" grpId="0"/>
      <p:bldP spid="23" grpId="0"/>
      <p:bldP spid="19" grpId="0"/>
      <p:bldP spid="24" grpId="0"/>
      <p:bldP spid="20" grpId="0"/>
      <p:bldP spid="25" grpId="0"/>
      <p:bldP spid="21"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1D0578E-C11E-63E5-8160-3560F668EFD2}"/>
              </a:ext>
              <a:ext uri="{C183D7F6-B498-43B3-948B-1728B52AA6E4}">
                <adec:decorative xmlns:adec="http://schemas.microsoft.com/office/drawing/2017/decorative" val="1"/>
              </a:ext>
            </a:extLst>
          </p:cNvPr>
          <p:cNvSpPr>
            <a:spLocks/>
          </p:cNvSpPr>
          <p:nvPr/>
        </p:nvSpPr>
        <p:spPr bwMode="auto">
          <a:xfrm>
            <a:off x="585784" y="1595184"/>
            <a:ext cx="2085700" cy="413941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2" name="Rectangle 11">
            <a:extLst>
              <a:ext uri="{FF2B5EF4-FFF2-40B4-BE49-F238E27FC236}">
                <a16:creationId xmlns:a16="http://schemas.microsoft.com/office/drawing/2014/main" id="{E9CD8918-4B25-6593-632A-4DA5003D2BF5}"/>
              </a:ext>
              <a:ext uri="{C183D7F6-B498-43B3-948B-1728B52AA6E4}">
                <adec:decorative xmlns:adec="http://schemas.microsoft.com/office/drawing/2017/decorative" val="1"/>
              </a:ext>
            </a:extLst>
          </p:cNvPr>
          <p:cNvSpPr>
            <a:spLocks/>
          </p:cNvSpPr>
          <p:nvPr/>
        </p:nvSpPr>
        <p:spPr bwMode="auto">
          <a:xfrm>
            <a:off x="585787" y="1754415"/>
            <a:ext cx="2088875" cy="605028"/>
          </a:xfrm>
          <a:prstGeom prst="rect">
            <a:avLst/>
          </a:prstGeom>
          <a:solidFill>
            <a:srgbClr val="FFF8F3">
              <a:alpha val="98000"/>
            </a:srgbClr>
          </a:solidFill>
          <a:ln w="9525">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47" name="Content Placeholder 2">
            <a:extLst>
              <a:ext uri="{FF2B5EF4-FFF2-40B4-BE49-F238E27FC236}">
                <a16:creationId xmlns:a16="http://schemas.microsoft.com/office/drawing/2014/main" id="{96096AE2-B741-93AF-2035-7752B987A4C2}"/>
              </a:ext>
              <a:ext uri="{C183D7F6-B498-43B3-948B-1728B52AA6E4}">
                <adec:decorative xmlns:adec="http://schemas.microsoft.com/office/drawing/2017/decorative" val="1"/>
              </a:ext>
            </a:extLst>
          </p:cNvPr>
          <p:cNvSpPr txBox="1">
            <a:spLocks/>
          </p:cNvSpPr>
          <p:nvPr/>
        </p:nvSpPr>
        <p:spPr>
          <a:xfrm>
            <a:off x="701538" y="4936783"/>
            <a:ext cx="1860552" cy="664065"/>
          </a:xfrm>
          <a:prstGeom prst="roundRect">
            <a:avLst>
              <a:gd name="adj" fmla="val 9797"/>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p>
        </p:txBody>
      </p:sp>
      <p:grpSp>
        <p:nvGrpSpPr>
          <p:cNvPr id="164" name="Group 163">
            <a:extLst>
              <a:ext uri="{FF2B5EF4-FFF2-40B4-BE49-F238E27FC236}">
                <a16:creationId xmlns:a16="http://schemas.microsoft.com/office/drawing/2014/main" id="{D3B65CFA-AD77-E34C-68CD-451B6A826EBF}"/>
              </a:ext>
              <a:ext uri="{C183D7F6-B498-43B3-948B-1728B52AA6E4}">
                <adec:decorative xmlns:adec="http://schemas.microsoft.com/office/drawing/2017/decorative" val="1"/>
              </a:ext>
            </a:extLst>
          </p:cNvPr>
          <p:cNvGrpSpPr>
            <a:grpSpLocks/>
          </p:cNvGrpSpPr>
          <p:nvPr/>
        </p:nvGrpSpPr>
        <p:grpSpPr>
          <a:xfrm>
            <a:off x="793742" y="5093833"/>
            <a:ext cx="349966" cy="349964"/>
            <a:chOff x="968725" y="3283203"/>
            <a:chExt cx="275875" cy="275875"/>
          </a:xfrm>
        </p:grpSpPr>
        <p:sp>
          <p:nvSpPr>
            <p:cNvPr id="165" name="Oval 164">
              <a:extLst>
                <a:ext uri="{FF2B5EF4-FFF2-40B4-BE49-F238E27FC236}">
                  <a16:creationId xmlns:a16="http://schemas.microsoft.com/office/drawing/2014/main" id="{EBA3BF60-8A18-1205-19EA-18E78D4D211E}"/>
                </a:ext>
                <a:ext uri="{C183D7F6-B498-43B3-948B-1728B52AA6E4}">
                  <adec:decorative xmlns:adec="http://schemas.microsoft.com/office/drawing/2017/decorative" val="1"/>
                </a:ext>
              </a:extLst>
            </p:cNvPr>
            <p:cNvSpPr/>
            <p:nvPr/>
          </p:nvSpPr>
          <p:spPr bwMode="auto">
            <a:xfrm>
              <a:off x="968725" y="3283203"/>
              <a:ext cx="275875" cy="275875"/>
            </a:xfrm>
            <a:prstGeom prst="ellipse">
              <a:avLst/>
            </a:prstGeom>
            <a:solidFill>
              <a:schemeClr val="accent3">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sp>
          <p:nvSpPr>
            <p:cNvPr id="166" name="Card">
              <a:extLst>
                <a:ext uri="{FF2B5EF4-FFF2-40B4-BE49-F238E27FC236}">
                  <a16:creationId xmlns:a16="http://schemas.microsoft.com/office/drawing/2014/main" id="{F40D1768-D3D5-693F-003B-A84BB0DFD676}"/>
                </a:ext>
                <a:ext uri="{C183D7F6-B498-43B3-948B-1728B52AA6E4}">
                  <adec:decorative xmlns:adec="http://schemas.microsoft.com/office/drawing/2017/decorative" val="1"/>
                </a:ext>
              </a:extLst>
            </p:cNvPr>
            <p:cNvSpPr>
              <a:spLocks noChangeAspect="1" noEditPoints="1"/>
            </p:cNvSpPr>
            <p:nvPr/>
          </p:nvSpPr>
          <p:spPr bwMode="auto">
            <a:xfrm>
              <a:off x="1029239" y="3364325"/>
              <a:ext cx="154847" cy="113630"/>
            </a:xfrm>
            <a:custGeom>
              <a:avLst/>
              <a:gdLst>
                <a:gd name="T0" fmla="*/ 2121 w 3742"/>
                <a:gd name="T1" fmla="*/ 998 h 2744"/>
                <a:gd name="T2" fmla="*/ 3368 w 3742"/>
                <a:gd name="T3" fmla="*/ 998 h 2744"/>
                <a:gd name="T4" fmla="*/ 2121 w 3742"/>
                <a:gd name="T5" fmla="*/ 1746 h 2744"/>
                <a:gd name="T6" fmla="*/ 2869 w 3742"/>
                <a:gd name="T7" fmla="*/ 1746 h 2744"/>
                <a:gd name="T8" fmla="*/ 3742 w 3742"/>
                <a:gd name="T9" fmla="*/ 0 h 2744"/>
                <a:gd name="T10" fmla="*/ 0 w 3742"/>
                <a:gd name="T11" fmla="*/ 0 h 2744"/>
                <a:gd name="T12" fmla="*/ 0 w 3742"/>
                <a:gd name="T13" fmla="*/ 2744 h 2744"/>
                <a:gd name="T14" fmla="*/ 3742 w 3742"/>
                <a:gd name="T15" fmla="*/ 2744 h 2744"/>
                <a:gd name="T16" fmla="*/ 3742 w 3742"/>
                <a:gd name="T17" fmla="*/ 0 h 2744"/>
                <a:gd name="T18" fmla="*/ 1123 w 3742"/>
                <a:gd name="T19" fmla="*/ 748 h 2744"/>
                <a:gd name="T20" fmla="*/ 748 w 3742"/>
                <a:gd name="T21" fmla="*/ 1123 h 2744"/>
                <a:gd name="T22" fmla="*/ 1123 w 3742"/>
                <a:gd name="T23" fmla="*/ 1497 h 2744"/>
                <a:gd name="T24" fmla="*/ 1497 w 3742"/>
                <a:gd name="T25" fmla="*/ 1123 h 2744"/>
                <a:gd name="T26" fmla="*/ 1123 w 3742"/>
                <a:gd name="T27" fmla="*/ 748 h 2744"/>
                <a:gd name="T28" fmla="*/ 1746 w 3742"/>
                <a:gd name="T29" fmla="*/ 2121 h 2744"/>
                <a:gd name="T30" fmla="*/ 1123 w 3742"/>
                <a:gd name="T31" fmla="*/ 1497 h 2744"/>
                <a:gd name="T32" fmla="*/ 499 w 3742"/>
                <a:gd name="T33" fmla="*/ 2121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2" h="2744">
                  <a:moveTo>
                    <a:pt x="2121" y="998"/>
                  </a:moveTo>
                  <a:cubicBezTo>
                    <a:pt x="3368" y="998"/>
                    <a:pt x="3368" y="998"/>
                    <a:pt x="3368" y="998"/>
                  </a:cubicBezTo>
                  <a:moveTo>
                    <a:pt x="2121" y="1746"/>
                  </a:moveTo>
                  <a:cubicBezTo>
                    <a:pt x="2869" y="1746"/>
                    <a:pt x="2869" y="1746"/>
                    <a:pt x="2869" y="1746"/>
                  </a:cubicBezTo>
                  <a:moveTo>
                    <a:pt x="3742" y="0"/>
                  </a:moveTo>
                  <a:cubicBezTo>
                    <a:pt x="0" y="0"/>
                    <a:pt x="0" y="0"/>
                    <a:pt x="0" y="0"/>
                  </a:cubicBezTo>
                  <a:cubicBezTo>
                    <a:pt x="0" y="2744"/>
                    <a:pt x="0" y="2744"/>
                    <a:pt x="0" y="2744"/>
                  </a:cubicBezTo>
                  <a:cubicBezTo>
                    <a:pt x="3742" y="2744"/>
                    <a:pt x="3742" y="2744"/>
                    <a:pt x="3742" y="2744"/>
                  </a:cubicBezTo>
                  <a:lnTo>
                    <a:pt x="3742" y="0"/>
                  </a:lnTo>
                  <a:close/>
                  <a:moveTo>
                    <a:pt x="1123" y="748"/>
                  </a:moveTo>
                  <a:cubicBezTo>
                    <a:pt x="916" y="748"/>
                    <a:pt x="748" y="916"/>
                    <a:pt x="748" y="1123"/>
                  </a:cubicBezTo>
                  <a:cubicBezTo>
                    <a:pt x="748" y="1329"/>
                    <a:pt x="916" y="1497"/>
                    <a:pt x="1123" y="1497"/>
                  </a:cubicBezTo>
                  <a:cubicBezTo>
                    <a:pt x="1329" y="1497"/>
                    <a:pt x="1497" y="1329"/>
                    <a:pt x="1497" y="1123"/>
                  </a:cubicBezTo>
                  <a:cubicBezTo>
                    <a:pt x="1497" y="916"/>
                    <a:pt x="1329" y="748"/>
                    <a:pt x="1123" y="748"/>
                  </a:cubicBezTo>
                  <a:close/>
                  <a:moveTo>
                    <a:pt x="1746" y="2121"/>
                  </a:moveTo>
                  <a:cubicBezTo>
                    <a:pt x="1746" y="1776"/>
                    <a:pt x="1467" y="1497"/>
                    <a:pt x="1123" y="1497"/>
                  </a:cubicBezTo>
                  <a:cubicBezTo>
                    <a:pt x="778" y="1497"/>
                    <a:pt x="499" y="1776"/>
                    <a:pt x="499" y="2121"/>
                  </a:cubicBezTo>
                </a:path>
              </a:pathLst>
            </a:custGeom>
            <a:noFill/>
            <a:ln w="9525" cap="sq">
              <a:solidFill>
                <a:schemeClr val="accent3"/>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170" name="Rectangle: Rounded Corners 169">
            <a:extLst>
              <a:ext uri="{FF2B5EF4-FFF2-40B4-BE49-F238E27FC236}">
                <a16:creationId xmlns:a16="http://schemas.microsoft.com/office/drawing/2014/main" id="{A42DC5EB-FAB5-E7CB-2686-52889C2D9C08}"/>
              </a:ext>
              <a:ext uri="{C183D7F6-B498-43B3-948B-1728B52AA6E4}">
                <adec:decorative xmlns:adec="http://schemas.microsoft.com/office/drawing/2017/decorative" val="1"/>
              </a:ext>
            </a:extLst>
          </p:cNvPr>
          <p:cNvSpPr>
            <a:spLocks/>
          </p:cNvSpPr>
          <p:nvPr/>
        </p:nvSpPr>
        <p:spPr bwMode="auto">
          <a:xfrm>
            <a:off x="2818672" y="1595184"/>
            <a:ext cx="2085700" cy="413941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71" name="Rectangle 170">
            <a:extLst>
              <a:ext uri="{FF2B5EF4-FFF2-40B4-BE49-F238E27FC236}">
                <a16:creationId xmlns:a16="http://schemas.microsoft.com/office/drawing/2014/main" id="{57F21231-61BB-BAF1-51CD-2FA618BB6D09}"/>
              </a:ext>
              <a:ext uri="{C183D7F6-B498-43B3-948B-1728B52AA6E4}">
                <adec:decorative xmlns:adec="http://schemas.microsoft.com/office/drawing/2017/decorative" val="1"/>
              </a:ext>
            </a:extLst>
          </p:cNvPr>
          <p:cNvSpPr>
            <a:spLocks/>
          </p:cNvSpPr>
          <p:nvPr/>
        </p:nvSpPr>
        <p:spPr bwMode="auto">
          <a:xfrm>
            <a:off x="2818675" y="1754415"/>
            <a:ext cx="2088875" cy="605028"/>
          </a:xfrm>
          <a:prstGeom prst="rect">
            <a:avLst/>
          </a:prstGeom>
          <a:solidFill>
            <a:srgbClr val="FFF8F3">
              <a:alpha val="84000"/>
            </a:srgbClr>
          </a:solidFill>
          <a:ln w="9525">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174" name="Content Placeholder 2">
            <a:extLst>
              <a:ext uri="{FF2B5EF4-FFF2-40B4-BE49-F238E27FC236}">
                <a16:creationId xmlns:a16="http://schemas.microsoft.com/office/drawing/2014/main" id="{CA00400B-C5E6-BB45-1D78-1C1C3D42E8BF}"/>
              </a:ext>
              <a:ext uri="{C183D7F6-B498-43B3-948B-1728B52AA6E4}">
                <adec:decorative xmlns:adec="http://schemas.microsoft.com/office/drawing/2017/decorative" val="1"/>
              </a:ext>
            </a:extLst>
          </p:cNvPr>
          <p:cNvSpPr txBox="1">
            <a:spLocks/>
          </p:cNvSpPr>
          <p:nvPr/>
        </p:nvSpPr>
        <p:spPr>
          <a:xfrm>
            <a:off x="2934426" y="4936783"/>
            <a:ext cx="1860552" cy="664065"/>
          </a:xfrm>
          <a:prstGeom prst="roundRect">
            <a:avLst>
              <a:gd name="adj" fmla="val 9797"/>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p>
        </p:txBody>
      </p:sp>
      <p:grpSp>
        <p:nvGrpSpPr>
          <p:cNvPr id="213" name="Group 212">
            <a:extLst>
              <a:ext uri="{FF2B5EF4-FFF2-40B4-BE49-F238E27FC236}">
                <a16:creationId xmlns:a16="http://schemas.microsoft.com/office/drawing/2014/main" id="{1800529F-3784-ACF8-19B5-2E002076DDF5}"/>
              </a:ext>
              <a:ext uri="{C183D7F6-B498-43B3-948B-1728B52AA6E4}">
                <adec:decorative xmlns:adec="http://schemas.microsoft.com/office/drawing/2017/decorative" val="1"/>
              </a:ext>
            </a:extLst>
          </p:cNvPr>
          <p:cNvGrpSpPr>
            <a:grpSpLocks/>
          </p:cNvGrpSpPr>
          <p:nvPr/>
        </p:nvGrpSpPr>
        <p:grpSpPr>
          <a:xfrm>
            <a:off x="3026629" y="5093832"/>
            <a:ext cx="349966" cy="349964"/>
            <a:chOff x="968725" y="5545991"/>
            <a:chExt cx="275875" cy="275875"/>
          </a:xfrm>
        </p:grpSpPr>
        <p:sp>
          <p:nvSpPr>
            <p:cNvPr id="214" name="Oval 213">
              <a:extLst>
                <a:ext uri="{FF2B5EF4-FFF2-40B4-BE49-F238E27FC236}">
                  <a16:creationId xmlns:a16="http://schemas.microsoft.com/office/drawing/2014/main" id="{0AC89A80-4935-D67E-39D4-F01BB351708D}"/>
                </a:ext>
                <a:ext uri="{C183D7F6-B498-43B3-948B-1728B52AA6E4}">
                  <adec:decorative xmlns:adec="http://schemas.microsoft.com/office/drawing/2017/decorative" val="1"/>
                </a:ext>
              </a:extLst>
            </p:cNvPr>
            <p:cNvSpPr/>
            <p:nvPr/>
          </p:nvSpPr>
          <p:spPr bwMode="auto">
            <a:xfrm>
              <a:off x="968725" y="5545991"/>
              <a:ext cx="275875" cy="275875"/>
            </a:xfrm>
            <a:prstGeom prst="ellipse">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Segoe Sans Display Semibold" pitchFamily="2" charset="0"/>
                <a:ea typeface="Segoe UI" pitchFamily="34" charset="0"/>
                <a:cs typeface="Segoe Sans Display Semibold" pitchFamily="2" charset="0"/>
              </a:endParaRPr>
            </a:p>
          </p:txBody>
        </p:sp>
        <p:sp>
          <p:nvSpPr>
            <p:cNvPr id="215" name="UniversalApp_E8CC" title="Icon of a cellphone in front of a tablet">
              <a:extLst>
                <a:ext uri="{FF2B5EF4-FFF2-40B4-BE49-F238E27FC236}">
                  <a16:creationId xmlns:a16="http://schemas.microsoft.com/office/drawing/2014/main" id="{B898D819-684A-776B-0C6F-B77A86BB6105}"/>
                </a:ext>
              </a:extLst>
            </p:cNvPr>
            <p:cNvSpPr>
              <a:spLocks noChangeAspect="1" noEditPoints="1"/>
            </p:cNvSpPr>
            <p:nvPr/>
          </p:nvSpPr>
          <p:spPr bwMode="auto">
            <a:xfrm>
              <a:off x="1020937" y="5621022"/>
              <a:ext cx="171450" cy="125813"/>
            </a:xfrm>
            <a:custGeom>
              <a:avLst/>
              <a:gdLst>
                <a:gd name="T0" fmla="*/ 1250 w 3750"/>
                <a:gd name="T1" fmla="*/ 2750 h 2750"/>
                <a:gd name="T2" fmla="*/ 0 w 3750"/>
                <a:gd name="T3" fmla="*/ 2750 h 2750"/>
                <a:gd name="T4" fmla="*/ 0 w 3750"/>
                <a:gd name="T5" fmla="*/ 750 h 2750"/>
                <a:gd name="T6" fmla="*/ 1250 w 3750"/>
                <a:gd name="T7" fmla="*/ 750 h 2750"/>
                <a:gd name="T8" fmla="*/ 1250 w 3750"/>
                <a:gd name="T9" fmla="*/ 2750 h 2750"/>
                <a:gd name="T10" fmla="*/ 375 w 3750"/>
                <a:gd name="T11" fmla="*/ 2250 h 2750"/>
                <a:gd name="T12" fmla="*/ 875 w 3750"/>
                <a:gd name="T13" fmla="*/ 2250 h 2750"/>
                <a:gd name="T14" fmla="*/ 1875 w 3750"/>
                <a:gd name="T15" fmla="*/ 1750 h 2750"/>
                <a:gd name="T16" fmla="*/ 2375 w 3750"/>
                <a:gd name="T17" fmla="*/ 1750 h 2750"/>
                <a:gd name="T18" fmla="*/ 1250 w 3750"/>
                <a:gd name="T19" fmla="*/ 2250 h 2750"/>
                <a:gd name="T20" fmla="*/ 3625 w 3750"/>
                <a:gd name="T21" fmla="*/ 2250 h 2750"/>
                <a:gd name="T22" fmla="*/ 3750 w 3750"/>
                <a:gd name="T23" fmla="*/ 2125 h 2750"/>
                <a:gd name="T24" fmla="*/ 3750 w 3750"/>
                <a:gd name="T25" fmla="*/ 125 h 2750"/>
                <a:gd name="T26" fmla="*/ 3625 w 3750"/>
                <a:gd name="T27" fmla="*/ 0 h 2750"/>
                <a:gd name="T28" fmla="*/ 625 w 3750"/>
                <a:gd name="T29" fmla="*/ 0 h 2750"/>
                <a:gd name="T30" fmla="*/ 500 w 3750"/>
                <a:gd name="T31" fmla="*/ 125 h 2750"/>
                <a:gd name="T32" fmla="*/ 500 w 3750"/>
                <a:gd name="T33" fmla="*/ 75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50" h="2750">
                  <a:moveTo>
                    <a:pt x="1250" y="2750"/>
                  </a:moveTo>
                  <a:cubicBezTo>
                    <a:pt x="0" y="2750"/>
                    <a:pt x="0" y="2750"/>
                    <a:pt x="0" y="2750"/>
                  </a:cubicBezTo>
                  <a:cubicBezTo>
                    <a:pt x="0" y="750"/>
                    <a:pt x="0" y="750"/>
                    <a:pt x="0" y="750"/>
                  </a:cubicBezTo>
                  <a:cubicBezTo>
                    <a:pt x="1250" y="750"/>
                    <a:pt x="1250" y="750"/>
                    <a:pt x="1250" y="750"/>
                  </a:cubicBezTo>
                  <a:lnTo>
                    <a:pt x="1250" y="2750"/>
                  </a:lnTo>
                  <a:close/>
                  <a:moveTo>
                    <a:pt x="375" y="2250"/>
                  </a:moveTo>
                  <a:cubicBezTo>
                    <a:pt x="875" y="2250"/>
                    <a:pt x="875" y="2250"/>
                    <a:pt x="875" y="2250"/>
                  </a:cubicBezTo>
                  <a:moveTo>
                    <a:pt x="1875" y="1750"/>
                  </a:moveTo>
                  <a:cubicBezTo>
                    <a:pt x="2375" y="1750"/>
                    <a:pt x="2375" y="1750"/>
                    <a:pt x="2375" y="1750"/>
                  </a:cubicBezTo>
                  <a:moveTo>
                    <a:pt x="1250" y="2250"/>
                  </a:moveTo>
                  <a:cubicBezTo>
                    <a:pt x="3625" y="2250"/>
                    <a:pt x="3625" y="2250"/>
                    <a:pt x="3625" y="2250"/>
                  </a:cubicBezTo>
                  <a:cubicBezTo>
                    <a:pt x="3694" y="2250"/>
                    <a:pt x="3750" y="2194"/>
                    <a:pt x="3750" y="2125"/>
                  </a:cubicBezTo>
                  <a:cubicBezTo>
                    <a:pt x="3750" y="125"/>
                    <a:pt x="3750" y="125"/>
                    <a:pt x="3750" y="125"/>
                  </a:cubicBezTo>
                  <a:cubicBezTo>
                    <a:pt x="3750" y="56"/>
                    <a:pt x="3694" y="0"/>
                    <a:pt x="3625" y="0"/>
                  </a:cubicBezTo>
                  <a:cubicBezTo>
                    <a:pt x="625" y="0"/>
                    <a:pt x="625" y="0"/>
                    <a:pt x="625" y="0"/>
                  </a:cubicBezTo>
                  <a:cubicBezTo>
                    <a:pt x="556" y="0"/>
                    <a:pt x="500" y="56"/>
                    <a:pt x="500" y="125"/>
                  </a:cubicBezTo>
                  <a:cubicBezTo>
                    <a:pt x="500" y="750"/>
                    <a:pt x="500" y="750"/>
                    <a:pt x="500" y="750"/>
                  </a:cubicBezTo>
                </a:path>
              </a:pathLst>
            </a:custGeom>
            <a:noFill/>
            <a:ln w="9525" cap="sq">
              <a:solidFill>
                <a:schemeClr val="accent2"/>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defRPr/>
              </a:pPr>
              <a:endParaRPr lang="en-US" sz="1200" kern="0">
                <a:solidFill>
                  <a:srgbClr val="737373">
                    <a:lumMod val="50000"/>
                  </a:srgbClr>
                </a:solidFill>
                <a:latin typeface="Segoe UI"/>
                <a:cs typeface="Segoe UI" panose="020B0502040204020203" pitchFamily="34" charset="0"/>
              </a:endParaRPr>
            </a:p>
          </p:txBody>
        </p:sp>
      </p:grpSp>
      <p:sp>
        <p:nvSpPr>
          <p:cNvPr id="181" name="Rectangle: Rounded Corners 180">
            <a:extLst>
              <a:ext uri="{FF2B5EF4-FFF2-40B4-BE49-F238E27FC236}">
                <a16:creationId xmlns:a16="http://schemas.microsoft.com/office/drawing/2014/main" id="{480DBACD-A62C-CEEF-D655-8F8CA0CD2DB9}"/>
              </a:ext>
              <a:ext uri="{C183D7F6-B498-43B3-948B-1728B52AA6E4}">
                <adec:decorative xmlns:adec="http://schemas.microsoft.com/office/drawing/2017/decorative" val="1"/>
              </a:ext>
            </a:extLst>
          </p:cNvPr>
          <p:cNvSpPr>
            <a:spLocks/>
          </p:cNvSpPr>
          <p:nvPr/>
        </p:nvSpPr>
        <p:spPr bwMode="auto">
          <a:xfrm>
            <a:off x="5051560" y="1595184"/>
            <a:ext cx="2085700" cy="413941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82" name="Rectangle 181">
            <a:extLst>
              <a:ext uri="{FF2B5EF4-FFF2-40B4-BE49-F238E27FC236}">
                <a16:creationId xmlns:a16="http://schemas.microsoft.com/office/drawing/2014/main" id="{DAEA253F-16BC-B5F2-487E-389176697A1F}"/>
              </a:ext>
              <a:ext uri="{C183D7F6-B498-43B3-948B-1728B52AA6E4}">
                <adec:decorative xmlns:adec="http://schemas.microsoft.com/office/drawing/2017/decorative" val="1"/>
              </a:ext>
            </a:extLst>
          </p:cNvPr>
          <p:cNvSpPr>
            <a:spLocks/>
          </p:cNvSpPr>
          <p:nvPr/>
        </p:nvSpPr>
        <p:spPr bwMode="auto">
          <a:xfrm>
            <a:off x="5051563" y="1754415"/>
            <a:ext cx="2088875" cy="605028"/>
          </a:xfrm>
          <a:prstGeom prst="rect">
            <a:avLst/>
          </a:prstGeom>
          <a:solidFill>
            <a:srgbClr val="FFF8F3">
              <a:alpha val="84000"/>
            </a:srgbClr>
          </a:solidFill>
          <a:ln w="9525">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185" name="Content Placeholder 2">
            <a:extLst>
              <a:ext uri="{FF2B5EF4-FFF2-40B4-BE49-F238E27FC236}">
                <a16:creationId xmlns:a16="http://schemas.microsoft.com/office/drawing/2014/main" id="{6A4C4C8F-3642-2CF6-6A29-4CEFFF876710}"/>
              </a:ext>
              <a:ext uri="{C183D7F6-B498-43B3-948B-1728B52AA6E4}">
                <adec:decorative xmlns:adec="http://schemas.microsoft.com/office/drawing/2017/decorative" val="1"/>
              </a:ext>
            </a:extLst>
          </p:cNvPr>
          <p:cNvSpPr txBox="1">
            <a:spLocks/>
          </p:cNvSpPr>
          <p:nvPr/>
        </p:nvSpPr>
        <p:spPr>
          <a:xfrm>
            <a:off x="5167314" y="4936783"/>
            <a:ext cx="1860552" cy="664065"/>
          </a:xfrm>
          <a:prstGeom prst="roundRect">
            <a:avLst>
              <a:gd name="adj" fmla="val 9797"/>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p>
        </p:txBody>
      </p:sp>
      <p:grpSp>
        <p:nvGrpSpPr>
          <p:cNvPr id="216" name="Group 215">
            <a:extLst>
              <a:ext uri="{FF2B5EF4-FFF2-40B4-BE49-F238E27FC236}">
                <a16:creationId xmlns:a16="http://schemas.microsoft.com/office/drawing/2014/main" id="{6F2E2A2D-3044-D3CE-4CBC-260374C3DFB3}"/>
              </a:ext>
              <a:ext uri="{C183D7F6-B498-43B3-948B-1728B52AA6E4}">
                <adec:decorative xmlns:adec="http://schemas.microsoft.com/office/drawing/2017/decorative" val="1"/>
              </a:ext>
            </a:extLst>
          </p:cNvPr>
          <p:cNvGrpSpPr>
            <a:grpSpLocks/>
          </p:cNvGrpSpPr>
          <p:nvPr/>
        </p:nvGrpSpPr>
        <p:grpSpPr>
          <a:xfrm>
            <a:off x="5259518" y="5093833"/>
            <a:ext cx="349966" cy="349964"/>
            <a:chOff x="968725" y="5545991"/>
            <a:chExt cx="275875" cy="275875"/>
          </a:xfrm>
        </p:grpSpPr>
        <p:sp>
          <p:nvSpPr>
            <p:cNvPr id="217" name="Oval 216">
              <a:extLst>
                <a:ext uri="{FF2B5EF4-FFF2-40B4-BE49-F238E27FC236}">
                  <a16:creationId xmlns:a16="http://schemas.microsoft.com/office/drawing/2014/main" id="{15560C60-DE6B-5D53-53EB-B851C856C02F}"/>
                </a:ext>
                <a:ext uri="{C183D7F6-B498-43B3-948B-1728B52AA6E4}">
                  <adec:decorative xmlns:adec="http://schemas.microsoft.com/office/drawing/2017/decorative" val="1"/>
                </a:ext>
              </a:extLst>
            </p:cNvPr>
            <p:cNvSpPr/>
            <p:nvPr/>
          </p:nvSpPr>
          <p:spPr bwMode="auto">
            <a:xfrm>
              <a:off x="968725" y="5545991"/>
              <a:ext cx="275875" cy="275875"/>
            </a:xfrm>
            <a:prstGeom prst="ellipse">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Segoe Sans Display Semibold" pitchFamily="2" charset="0"/>
                <a:ea typeface="Segoe UI" pitchFamily="34" charset="0"/>
                <a:cs typeface="Segoe Sans Display Semibold" pitchFamily="2" charset="0"/>
              </a:endParaRPr>
            </a:p>
          </p:txBody>
        </p:sp>
        <p:sp>
          <p:nvSpPr>
            <p:cNvPr id="218" name="UniversalApp_E8CC" title="Icon of a cellphone in front of a tablet">
              <a:extLst>
                <a:ext uri="{FF2B5EF4-FFF2-40B4-BE49-F238E27FC236}">
                  <a16:creationId xmlns:a16="http://schemas.microsoft.com/office/drawing/2014/main" id="{02F0B629-6078-4DC5-31C9-3F818A2FEB5A}"/>
                </a:ext>
              </a:extLst>
            </p:cNvPr>
            <p:cNvSpPr>
              <a:spLocks noChangeAspect="1" noEditPoints="1"/>
            </p:cNvSpPr>
            <p:nvPr/>
          </p:nvSpPr>
          <p:spPr bwMode="auto">
            <a:xfrm>
              <a:off x="1020937" y="5621022"/>
              <a:ext cx="171450" cy="125813"/>
            </a:xfrm>
            <a:custGeom>
              <a:avLst/>
              <a:gdLst>
                <a:gd name="T0" fmla="*/ 1250 w 3750"/>
                <a:gd name="T1" fmla="*/ 2750 h 2750"/>
                <a:gd name="T2" fmla="*/ 0 w 3750"/>
                <a:gd name="T3" fmla="*/ 2750 h 2750"/>
                <a:gd name="T4" fmla="*/ 0 w 3750"/>
                <a:gd name="T5" fmla="*/ 750 h 2750"/>
                <a:gd name="T6" fmla="*/ 1250 w 3750"/>
                <a:gd name="T7" fmla="*/ 750 h 2750"/>
                <a:gd name="T8" fmla="*/ 1250 w 3750"/>
                <a:gd name="T9" fmla="*/ 2750 h 2750"/>
                <a:gd name="T10" fmla="*/ 375 w 3750"/>
                <a:gd name="T11" fmla="*/ 2250 h 2750"/>
                <a:gd name="T12" fmla="*/ 875 w 3750"/>
                <a:gd name="T13" fmla="*/ 2250 h 2750"/>
                <a:gd name="T14" fmla="*/ 1875 w 3750"/>
                <a:gd name="T15" fmla="*/ 1750 h 2750"/>
                <a:gd name="T16" fmla="*/ 2375 w 3750"/>
                <a:gd name="T17" fmla="*/ 1750 h 2750"/>
                <a:gd name="T18" fmla="*/ 1250 w 3750"/>
                <a:gd name="T19" fmla="*/ 2250 h 2750"/>
                <a:gd name="T20" fmla="*/ 3625 w 3750"/>
                <a:gd name="T21" fmla="*/ 2250 h 2750"/>
                <a:gd name="T22" fmla="*/ 3750 w 3750"/>
                <a:gd name="T23" fmla="*/ 2125 h 2750"/>
                <a:gd name="T24" fmla="*/ 3750 w 3750"/>
                <a:gd name="T25" fmla="*/ 125 h 2750"/>
                <a:gd name="T26" fmla="*/ 3625 w 3750"/>
                <a:gd name="T27" fmla="*/ 0 h 2750"/>
                <a:gd name="T28" fmla="*/ 625 w 3750"/>
                <a:gd name="T29" fmla="*/ 0 h 2750"/>
                <a:gd name="T30" fmla="*/ 500 w 3750"/>
                <a:gd name="T31" fmla="*/ 125 h 2750"/>
                <a:gd name="T32" fmla="*/ 500 w 3750"/>
                <a:gd name="T33" fmla="*/ 75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50" h="2750">
                  <a:moveTo>
                    <a:pt x="1250" y="2750"/>
                  </a:moveTo>
                  <a:cubicBezTo>
                    <a:pt x="0" y="2750"/>
                    <a:pt x="0" y="2750"/>
                    <a:pt x="0" y="2750"/>
                  </a:cubicBezTo>
                  <a:cubicBezTo>
                    <a:pt x="0" y="750"/>
                    <a:pt x="0" y="750"/>
                    <a:pt x="0" y="750"/>
                  </a:cubicBezTo>
                  <a:cubicBezTo>
                    <a:pt x="1250" y="750"/>
                    <a:pt x="1250" y="750"/>
                    <a:pt x="1250" y="750"/>
                  </a:cubicBezTo>
                  <a:lnTo>
                    <a:pt x="1250" y="2750"/>
                  </a:lnTo>
                  <a:close/>
                  <a:moveTo>
                    <a:pt x="375" y="2250"/>
                  </a:moveTo>
                  <a:cubicBezTo>
                    <a:pt x="875" y="2250"/>
                    <a:pt x="875" y="2250"/>
                    <a:pt x="875" y="2250"/>
                  </a:cubicBezTo>
                  <a:moveTo>
                    <a:pt x="1875" y="1750"/>
                  </a:moveTo>
                  <a:cubicBezTo>
                    <a:pt x="2375" y="1750"/>
                    <a:pt x="2375" y="1750"/>
                    <a:pt x="2375" y="1750"/>
                  </a:cubicBezTo>
                  <a:moveTo>
                    <a:pt x="1250" y="2250"/>
                  </a:moveTo>
                  <a:cubicBezTo>
                    <a:pt x="3625" y="2250"/>
                    <a:pt x="3625" y="2250"/>
                    <a:pt x="3625" y="2250"/>
                  </a:cubicBezTo>
                  <a:cubicBezTo>
                    <a:pt x="3694" y="2250"/>
                    <a:pt x="3750" y="2194"/>
                    <a:pt x="3750" y="2125"/>
                  </a:cubicBezTo>
                  <a:cubicBezTo>
                    <a:pt x="3750" y="125"/>
                    <a:pt x="3750" y="125"/>
                    <a:pt x="3750" y="125"/>
                  </a:cubicBezTo>
                  <a:cubicBezTo>
                    <a:pt x="3750" y="56"/>
                    <a:pt x="3694" y="0"/>
                    <a:pt x="3625" y="0"/>
                  </a:cubicBezTo>
                  <a:cubicBezTo>
                    <a:pt x="625" y="0"/>
                    <a:pt x="625" y="0"/>
                    <a:pt x="625" y="0"/>
                  </a:cubicBezTo>
                  <a:cubicBezTo>
                    <a:pt x="556" y="0"/>
                    <a:pt x="500" y="56"/>
                    <a:pt x="500" y="125"/>
                  </a:cubicBezTo>
                  <a:cubicBezTo>
                    <a:pt x="500" y="750"/>
                    <a:pt x="500" y="750"/>
                    <a:pt x="500" y="750"/>
                  </a:cubicBezTo>
                </a:path>
              </a:pathLst>
            </a:custGeom>
            <a:noFill/>
            <a:ln w="9525" cap="sq">
              <a:solidFill>
                <a:schemeClr val="accent2"/>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defRPr/>
              </a:pPr>
              <a:endParaRPr lang="en-US" sz="1200" kern="0">
                <a:solidFill>
                  <a:srgbClr val="737373">
                    <a:lumMod val="50000"/>
                  </a:srgbClr>
                </a:solidFill>
                <a:latin typeface="Segoe UI"/>
                <a:cs typeface="Segoe UI" panose="020B0502040204020203" pitchFamily="34" charset="0"/>
              </a:endParaRPr>
            </a:p>
          </p:txBody>
        </p:sp>
      </p:grpSp>
      <p:sp>
        <p:nvSpPr>
          <p:cNvPr id="192" name="Rectangle: Rounded Corners 191">
            <a:extLst>
              <a:ext uri="{FF2B5EF4-FFF2-40B4-BE49-F238E27FC236}">
                <a16:creationId xmlns:a16="http://schemas.microsoft.com/office/drawing/2014/main" id="{3B817833-6CE9-77D9-9D38-1C8CE60754E6}"/>
              </a:ext>
              <a:ext uri="{C183D7F6-B498-43B3-948B-1728B52AA6E4}">
                <adec:decorative xmlns:adec="http://schemas.microsoft.com/office/drawing/2017/decorative" val="1"/>
              </a:ext>
            </a:extLst>
          </p:cNvPr>
          <p:cNvSpPr>
            <a:spLocks/>
          </p:cNvSpPr>
          <p:nvPr/>
        </p:nvSpPr>
        <p:spPr bwMode="auto">
          <a:xfrm>
            <a:off x="7284448" y="1595184"/>
            <a:ext cx="2085700" cy="413941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93" name="Rectangle 192">
            <a:extLst>
              <a:ext uri="{FF2B5EF4-FFF2-40B4-BE49-F238E27FC236}">
                <a16:creationId xmlns:a16="http://schemas.microsoft.com/office/drawing/2014/main" id="{7B9C05C3-1474-7E66-BD71-7CB12600E76A}"/>
              </a:ext>
              <a:ext uri="{C183D7F6-B498-43B3-948B-1728B52AA6E4}">
                <adec:decorative xmlns:adec="http://schemas.microsoft.com/office/drawing/2017/decorative" val="1"/>
              </a:ext>
            </a:extLst>
          </p:cNvPr>
          <p:cNvSpPr>
            <a:spLocks/>
          </p:cNvSpPr>
          <p:nvPr/>
        </p:nvSpPr>
        <p:spPr bwMode="auto">
          <a:xfrm>
            <a:off x="7284451" y="1754415"/>
            <a:ext cx="2088875" cy="605028"/>
          </a:xfrm>
          <a:prstGeom prst="rect">
            <a:avLst/>
          </a:prstGeom>
          <a:solidFill>
            <a:srgbClr val="FFF8F3">
              <a:alpha val="84000"/>
            </a:srgbClr>
          </a:solidFill>
          <a:ln w="9525">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196" name="Content Placeholder 2">
            <a:extLst>
              <a:ext uri="{FF2B5EF4-FFF2-40B4-BE49-F238E27FC236}">
                <a16:creationId xmlns:a16="http://schemas.microsoft.com/office/drawing/2014/main" id="{5AF2E436-5FC3-7C29-A92E-5F23D7CFC204}"/>
              </a:ext>
              <a:ext uri="{C183D7F6-B498-43B3-948B-1728B52AA6E4}">
                <adec:decorative xmlns:adec="http://schemas.microsoft.com/office/drawing/2017/decorative" val="1"/>
              </a:ext>
            </a:extLst>
          </p:cNvPr>
          <p:cNvSpPr txBox="1">
            <a:spLocks/>
          </p:cNvSpPr>
          <p:nvPr/>
        </p:nvSpPr>
        <p:spPr>
          <a:xfrm>
            <a:off x="7400202" y="4936783"/>
            <a:ext cx="1860552" cy="664065"/>
          </a:xfrm>
          <a:prstGeom prst="roundRect">
            <a:avLst>
              <a:gd name="adj" fmla="val 9797"/>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p>
        </p:txBody>
      </p:sp>
      <p:grpSp>
        <p:nvGrpSpPr>
          <p:cNvPr id="220" name="Group 219">
            <a:extLst>
              <a:ext uri="{FF2B5EF4-FFF2-40B4-BE49-F238E27FC236}">
                <a16:creationId xmlns:a16="http://schemas.microsoft.com/office/drawing/2014/main" id="{85560689-8025-68BB-41B0-52E3C04EAD66}"/>
              </a:ext>
              <a:ext uri="{C183D7F6-B498-43B3-948B-1728B52AA6E4}">
                <adec:decorative xmlns:adec="http://schemas.microsoft.com/office/drawing/2017/decorative" val="1"/>
              </a:ext>
            </a:extLst>
          </p:cNvPr>
          <p:cNvGrpSpPr>
            <a:grpSpLocks/>
          </p:cNvGrpSpPr>
          <p:nvPr/>
        </p:nvGrpSpPr>
        <p:grpSpPr>
          <a:xfrm>
            <a:off x="7492405" y="5093832"/>
            <a:ext cx="349966" cy="349964"/>
            <a:chOff x="8947489" y="-2878428"/>
            <a:chExt cx="275875" cy="275875"/>
          </a:xfrm>
        </p:grpSpPr>
        <p:sp>
          <p:nvSpPr>
            <p:cNvPr id="221" name="Oval 220">
              <a:extLst>
                <a:ext uri="{FF2B5EF4-FFF2-40B4-BE49-F238E27FC236}">
                  <a16:creationId xmlns:a16="http://schemas.microsoft.com/office/drawing/2014/main" id="{BA5203A9-1473-A11B-4DB9-644CBEC22D40}"/>
                </a:ext>
                <a:ext uri="{C183D7F6-B498-43B3-948B-1728B52AA6E4}">
                  <adec:decorative xmlns:adec="http://schemas.microsoft.com/office/drawing/2017/decorative" val="1"/>
                </a:ext>
              </a:extLst>
            </p:cNvPr>
            <p:cNvSpPr/>
            <p:nvPr/>
          </p:nvSpPr>
          <p:spPr bwMode="auto">
            <a:xfrm>
              <a:off x="8947489" y="-2878428"/>
              <a:ext cx="275875" cy="275875"/>
            </a:xfrm>
            <a:prstGeom prst="ellipse">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sp>
          <p:nvSpPr>
            <p:cNvPr id="222" name="Eye" title="Icon of an eyeball">
              <a:extLst>
                <a:ext uri="{FF2B5EF4-FFF2-40B4-BE49-F238E27FC236}">
                  <a16:creationId xmlns:a16="http://schemas.microsoft.com/office/drawing/2014/main" id="{B9ED6230-89E9-57FF-1A45-CC4FA74BB840}"/>
                </a:ext>
              </a:extLst>
            </p:cNvPr>
            <p:cNvSpPr>
              <a:spLocks noChangeAspect="1" noEditPoints="1"/>
            </p:cNvSpPr>
            <p:nvPr/>
          </p:nvSpPr>
          <p:spPr bwMode="auto">
            <a:xfrm>
              <a:off x="8977186" y="-2800252"/>
              <a:ext cx="216480" cy="119522"/>
            </a:xfrm>
            <a:custGeom>
              <a:avLst/>
              <a:gdLst>
                <a:gd name="T0" fmla="*/ 3 w 346"/>
                <a:gd name="T1" fmla="*/ 91 h 190"/>
                <a:gd name="T2" fmla="*/ 173 w 346"/>
                <a:gd name="T3" fmla="*/ 0 h 190"/>
                <a:gd name="T4" fmla="*/ 346 w 346"/>
                <a:gd name="T5" fmla="*/ 95 h 190"/>
                <a:gd name="T6" fmla="*/ 173 w 346"/>
                <a:gd name="T7" fmla="*/ 190 h 190"/>
                <a:gd name="T8" fmla="*/ 6 w 346"/>
                <a:gd name="T9" fmla="*/ 102 h 190"/>
                <a:gd name="T10" fmla="*/ 0 w 346"/>
                <a:gd name="T11" fmla="*/ 95 h 190"/>
                <a:gd name="T12" fmla="*/ 3 w 346"/>
                <a:gd name="T13" fmla="*/ 91 h 190"/>
                <a:gd name="T14" fmla="*/ 173 w 346"/>
                <a:gd name="T15" fmla="*/ 0 h 190"/>
                <a:gd name="T16" fmla="*/ 73 w 346"/>
                <a:gd name="T17" fmla="*/ 95 h 190"/>
                <a:gd name="T18" fmla="*/ 173 w 346"/>
                <a:gd name="T19" fmla="*/ 190 h 190"/>
                <a:gd name="T20" fmla="*/ 273 w 346"/>
                <a:gd name="T21" fmla="*/ 95 h 190"/>
                <a:gd name="T22" fmla="*/ 173 w 346"/>
                <a:gd name="T23" fmla="*/ 0 h 190"/>
                <a:gd name="T24" fmla="*/ 173 w 346"/>
                <a:gd name="T25" fmla="*/ 56 h 190"/>
                <a:gd name="T26" fmla="*/ 134 w 346"/>
                <a:gd name="T27" fmla="*/ 95 h 190"/>
                <a:gd name="T28" fmla="*/ 173 w 346"/>
                <a:gd name="T29" fmla="*/ 135 h 190"/>
                <a:gd name="T30" fmla="*/ 213 w 346"/>
                <a:gd name="T31" fmla="*/ 95 h 190"/>
                <a:gd name="T32" fmla="*/ 173 w 346"/>
                <a:gd name="T33" fmla="*/ 5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190">
                  <a:moveTo>
                    <a:pt x="3" y="91"/>
                  </a:moveTo>
                  <a:cubicBezTo>
                    <a:pt x="17" y="73"/>
                    <a:pt x="77" y="0"/>
                    <a:pt x="173" y="0"/>
                  </a:cubicBezTo>
                  <a:cubicBezTo>
                    <a:pt x="283" y="0"/>
                    <a:pt x="346" y="95"/>
                    <a:pt x="346" y="95"/>
                  </a:cubicBezTo>
                  <a:cubicBezTo>
                    <a:pt x="346" y="95"/>
                    <a:pt x="283" y="190"/>
                    <a:pt x="173" y="190"/>
                  </a:cubicBezTo>
                  <a:cubicBezTo>
                    <a:pt x="82" y="190"/>
                    <a:pt x="23" y="125"/>
                    <a:pt x="6" y="102"/>
                  </a:cubicBezTo>
                  <a:cubicBezTo>
                    <a:pt x="2" y="98"/>
                    <a:pt x="0" y="95"/>
                    <a:pt x="0" y="95"/>
                  </a:cubicBezTo>
                  <a:cubicBezTo>
                    <a:pt x="0" y="95"/>
                    <a:pt x="1" y="94"/>
                    <a:pt x="3" y="91"/>
                  </a:cubicBezTo>
                  <a:close/>
                  <a:moveTo>
                    <a:pt x="173" y="0"/>
                  </a:moveTo>
                  <a:cubicBezTo>
                    <a:pt x="118" y="0"/>
                    <a:pt x="73" y="42"/>
                    <a:pt x="73" y="95"/>
                  </a:cubicBezTo>
                  <a:cubicBezTo>
                    <a:pt x="73" y="148"/>
                    <a:pt x="118" y="190"/>
                    <a:pt x="173" y="190"/>
                  </a:cubicBezTo>
                  <a:cubicBezTo>
                    <a:pt x="228" y="190"/>
                    <a:pt x="273" y="148"/>
                    <a:pt x="273" y="95"/>
                  </a:cubicBezTo>
                  <a:cubicBezTo>
                    <a:pt x="273" y="42"/>
                    <a:pt x="228" y="0"/>
                    <a:pt x="173" y="0"/>
                  </a:cubicBezTo>
                  <a:close/>
                  <a:moveTo>
                    <a:pt x="173" y="56"/>
                  </a:moveTo>
                  <a:cubicBezTo>
                    <a:pt x="151" y="56"/>
                    <a:pt x="134" y="73"/>
                    <a:pt x="134" y="95"/>
                  </a:cubicBezTo>
                  <a:cubicBezTo>
                    <a:pt x="134" y="117"/>
                    <a:pt x="151" y="135"/>
                    <a:pt x="173" y="135"/>
                  </a:cubicBezTo>
                  <a:cubicBezTo>
                    <a:pt x="195" y="135"/>
                    <a:pt x="213" y="117"/>
                    <a:pt x="213" y="95"/>
                  </a:cubicBezTo>
                  <a:cubicBezTo>
                    <a:pt x="213" y="73"/>
                    <a:pt x="195" y="56"/>
                    <a:pt x="173" y="56"/>
                  </a:cubicBezTo>
                  <a:close/>
                </a:path>
              </a:pathLst>
            </a:custGeom>
            <a:noFill/>
            <a:ln w="9525" cap="sq">
              <a:solidFill>
                <a:schemeClr val="accent4">
                  <a:lumMod val="50000"/>
                </a:schemeClr>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203" name="Rectangle: Rounded Corners 202">
            <a:extLst>
              <a:ext uri="{FF2B5EF4-FFF2-40B4-BE49-F238E27FC236}">
                <a16:creationId xmlns:a16="http://schemas.microsoft.com/office/drawing/2014/main" id="{4355A332-45D2-9307-3310-FD3C64C84B7D}"/>
              </a:ext>
              <a:ext uri="{C183D7F6-B498-43B3-948B-1728B52AA6E4}">
                <adec:decorative xmlns:adec="http://schemas.microsoft.com/office/drawing/2017/decorative" val="1"/>
              </a:ext>
            </a:extLst>
          </p:cNvPr>
          <p:cNvSpPr>
            <a:spLocks/>
          </p:cNvSpPr>
          <p:nvPr/>
        </p:nvSpPr>
        <p:spPr bwMode="auto">
          <a:xfrm>
            <a:off x="9517335" y="1595184"/>
            <a:ext cx="2085700" cy="4139410"/>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204" name="Rectangle 203">
            <a:extLst>
              <a:ext uri="{FF2B5EF4-FFF2-40B4-BE49-F238E27FC236}">
                <a16:creationId xmlns:a16="http://schemas.microsoft.com/office/drawing/2014/main" id="{AEE78E5E-51E6-ADDD-FA2F-6D7BC6804BE4}"/>
              </a:ext>
              <a:ext uri="{C183D7F6-B498-43B3-948B-1728B52AA6E4}">
                <adec:decorative xmlns:adec="http://schemas.microsoft.com/office/drawing/2017/decorative" val="1"/>
              </a:ext>
            </a:extLst>
          </p:cNvPr>
          <p:cNvSpPr>
            <a:spLocks/>
          </p:cNvSpPr>
          <p:nvPr/>
        </p:nvSpPr>
        <p:spPr bwMode="auto">
          <a:xfrm>
            <a:off x="9517335" y="1754415"/>
            <a:ext cx="2085699" cy="605028"/>
          </a:xfrm>
          <a:prstGeom prst="rect">
            <a:avLst/>
          </a:prstGeom>
          <a:solidFill>
            <a:srgbClr val="FFF8F3">
              <a:alpha val="84000"/>
            </a:srgbClr>
          </a:solidFill>
          <a:ln w="9525">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207" name="Content Placeholder 2">
            <a:extLst>
              <a:ext uri="{FF2B5EF4-FFF2-40B4-BE49-F238E27FC236}">
                <a16:creationId xmlns:a16="http://schemas.microsoft.com/office/drawing/2014/main" id="{3A4FD992-1A6E-6F66-86D0-8959C9FAF16C}"/>
              </a:ext>
              <a:ext uri="{C183D7F6-B498-43B3-948B-1728B52AA6E4}">
                <adec:decorative xmlns:adec="http://schemas.microsoft.com/office/drawing/2017/decorative" val="1"/>
              </a:ext>
            </a:extLst>
          </p:cNvPr>
          <p:cNvSpPr txBox="1">
            <a:spLocks/>
          </p:cNvSpPr>
          <p:nvPr/>
        </p:nvSpPr>
        <p:spPr>
          <a:xfrm>
            <a:off x="9633089" y="4936783"/>
            <a:ext cx="1860552" cy="664065"/>
          </a:xfrm>
          <a:prstGeom prst="roundRect">
            <a:avLst>
              <a:gd name="adj" fmla="val 9797"/>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p>
        </p:txBody>
      </p:sp>
      <p:grpSp>
        <p:nvGrpSpPr>
          <p:cNvPr id="223" name="Group 222">
            <a:extLst>
              <a:ext uri="{FF2B5EF4-FFF2-40B4-BE49-F238E27FC236}">
                <a16:creationId xmlns:a16="http://schemas.microsoft.com/office/drawing/2014/main" id="{9C50D69A-D338-61F1-5D31-29AE868C3A13}"/>
              </a:ext>
              <a:ext uri="{C183D7F6-B498-43B3-948B-1728B52AA6E4}">
                <adec:decorative xmlns:adec="http://schemas.microsoft.com/office/drawing/2017/decorative" val="1"/>
              </a:ext>
            </a:extLst>
          </p:cNvPr>
          <p:cNvGrpSpPr>
            <a:grpSpLocks/>
          </p:cNvGrpSpPr>
          <p:nvPr/>
        </p:nvGrpSpPr>
        <p:grpSpPr>
          <a:xfrm>
            <a:off x="9725292" y="5093832"/>
            <a:ext cx="349966" cy="349964"/>
            <a:chOff x="6812279" y="2815355"/>
            <a:chExt cx="275875" cy="275875"/>
          </a:xfrm>
        </p:grpSpPr>
        <p:sp>
          <p:nvSpPr>
            <p:cNvPr id="224" name="Oval 223">
              <a:extLst>
                <a:ext uri="{FF2B5EF4-FFF2-40B4-BE49-F238E27FC236}">
                  <a16:creationId xmlns:a16="http://schemas.microsoft.com/office/drawing/2014/main" id="{911361AB-8308-92F9-4443-5F4CC0D435B3}"/>
                </a:ext>
                <a:ext uri="{C183D7F6-B498-43B3-948B-1728B52AA6E4}">
                  <adec:decorative xmlns:adec="http://schemas.microsoft.com/office/drawing/2017/decorative" val="1"/>
                </a:ext>
              </a:extLst>
            </p:cNvPr>
            <p:cNvSpPr/>
            <p:nvPr/>
          </p:nvSpPr>
          <p:spPr bwMode="auto">
            <a:xfrm>
              <a:off x="6812279" y="2815355"/>
              <a:ext cx="275875" cy="275875"/>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sp>
          <p:nvSpPr>
            <p:cNvPr id="225" name="Shield_EA18" title="Icon of a shield">
              <a:extLst>
                <a:ext uri="{FF2B5EF4-FFF2-40B4-BE49-F238E27FC236}">
                  <a16:creationId xmlns:a16="http://schemas.microsoft.com/office/drawing/2014/main" id="{4B2D88E3-6624-EDB5-026F-297B72DB0C78}"/>
                </a:ext>
              </a:extLst>
            </p:cNvPr>
            <p:cNvSpPr>
              <a:spLocks noChangeAspect="1"/>
            </p:cNvSpPr>
            <p:nvPr/>
          </p:nvSpPr>
          <p:spPr bwMode="auto">
            <a:xfrm>
              <a:off x="6888486" y="2887570"/>
              <a:ext cx="123461" cy="13144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noFill/>
            <a:ln w="9525" cap="sq">
              <a:solidFill>
                <a:schemeClr val="accent1"/>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227" name="Freeform: Shape 226">
            <a:extLst>
              <a:ext uri="{FF2B5EF4-FFF2-40B4-BE49-F238E27FC236}">
                <a16:creationId xmlns:a16="http://schemas.microsoft.com/office/drawing/2014/main" id="{AA6CAE76-5B4B-B1D0-65C6-ABBBDDE63D09}"/>
              </a:ext>
              <a:ext uri="{C183D7F6-B498-43B3-948B-1728B52AA6E4}">
                <adec:decorative xmlns:adec="http://schemas.microsoft.com/office/drawing/2017/decorative" val="1"/>
              </a:ext>
            </a:extLst>
          </p:cNvPr>
          <p:cNvSpPr>
            <a:spLocks/>
          </p:cNvSpPr>
          <p:nvPr/>
        </p:nvSpPr>
        <p:spPr bwMode="auto">
          <a:xfrm>
            <a:off x="1212721" y="4898549"/>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7025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28" name="Freeform: Shape 227">
            <a:extLst>
              <a:ext uri="{FF2B5EF4-FFF2-40B4-BE49-F238E27FC236}">
                <a16:creationId xmlns:a16="http://schemas.microsoft.com/office/drawing/2014/main" id="{93EB9FA3-CA4E-905A-F9D5-4075D6444393}"/>
              </a:ext>
              <a:ext uri="{C183D7F6-B498-43B3-948B-1728B52AA6E4}">
                <adec:decorative xmlns:adec="http://schemas.microsoft.com/office/drawing/2017/decorative" val="1"/>
              </a:ext>
            </a:extLst>
          </p:cNvPr>
          <p:cNvSpPr>
            <a:spLocks/>
          </p:cNvSpPr>
          <p:nvPr/>
        </p:nvSpPr>
        <p:spPr bwMode="auto">
          <a:xfrm>
            <a:off x="3445609" y="4898549"/>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29" name="Freeform: Shape 228">
            <a:extLst>
              <a:ext uri="{FF2B5EF4-FFF2-40B4-BE49-F238E27FC236}">
                <a16:creationId xmlns:a16="http://schemas.microsoft.com/office/drawing/2014/main" id="{57C831FF-9DE4-6246-FADB-CE6FA7D42F84}"/>
              </a:ext>
              <a:ext uri="{C183D7F6-B498-43B3-948B-1728B52AA6E4}">
                <adec:decorative xmlns:adec="http://schemas.microsoft.com/office/drawing/2017/decorative" val="1"/>
              </a:ext>
            </a:extLst>
          </p:cNvPr>
          <p:cNvSpPr>
            <a:spLocks/>
          </p:cNvSpPr>
          <p:nvPr/>
        </p:nvSpPr>
        <p:spPr bwMode="auto">
          <a:xfrm>
            <a:off x="5678497" y="4898549"/>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30" name="Freeform: Shape 229">
            <a:extLst>
              <a:ext uri="{FF2B5EF4-FFF2-40B4-BE49-F238E27FC236}">
                <a16:creationId xmlns:a16="http://schemas.microsoft.com/office/drawing/2014/main" id="{3501139E-BF28-365A-A5BF-2D259C8AB41F}"/>
              </a:ext>
              <a:ext uri="{C183D7F6-B498-43B3-948B-1728B52AA6E4}">
                <adec:decorative xmlns:adec="http://schemas.microsoft.com/office/drawing/2017/decorative" val="1"/>
              </a:ext>
            </a:extLst>
          </p:cNvPr>
          <p:cNvSpPr>
            <a:spLocks/>
          </p:cNvSpPr>
          <p:nvPr/>
        </p:nvSpPr>
        <p:spPr bwMode="auto">
          <a:xfrm>
            <a:off x="7911385" y="4898549"/>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31" name="Freeform: Shape 230">
            <a:extLst>
              <a:ext uri="{FF2B5EF4-FFF2-40B4-BE49-F238E27FC236}">
                <a16:creationId xmlns:a16="http://schemas.microsoft.com/office/drawing/2014/main" id="{EEE0D700-EDA1-9467-BD3A-63163E9A133E}"/>
              </a:ext>
              <a:ext uri="{C183D7F6-B498-43B3-948B-1728B52AA6E4}">
                <adec:decorative xmlns:adec="http://schemas.microsoft.com/office/drawing/2017/decorative" val="1"/>
              </a:ext>
            </a:extLst>
          </p:cNvPr>
          <p:cNvSpPr>
            <a:spLocks/>
          </p:cNvSpPr>
          <p:nvPr/>
        </p:nvSpPr>
        <p:spPr bwMode="auto">
          <a:xfrm>
            <a:off x="10144272" y="4898549"/>
            <a:ext cx="838186" cy="38234"/>
          </a:xfrm>
          <a:custGeom>
            <a:avLst/>
            <a:gdLst>
              <a:gd name="connsiteX0" fmla="*/ 74388 w 838186"/>
              <a:gd name="connsiteY0" fmla="*/ 0 h 38234"/>
              <a:gd name="connsiteX1" fmla="*/ 763797 w 838186"/>
              <a:gd name="connsiteY1" fmla="*/ 0 h 38234"/>
              <a:gd name="connsiteX2" fmla="*/ 831243 w 838186"/>
              <a:gd name="connsiteY2" fmla="*/ 27937 h 38234"/>
              <a:gd name="connsiteX3" fmla="*/ 838186 w 838186"/>
              <a:gd name="connsiteY3" fmla="*/ 38234 h 38234"/>
              <a:gd name="connsiteX4" fmla="*/ 0 w 838186"/>
              <a:gd name="connsiteY4" fmla="*/ 38234 h 38234"/>
              <a:gd name="connsiteX5" fmla="*/ 6942 w 838186"/>
              <a:gd name="connsiteY5" fmla="*/ 27937 h 38234"/>
              <a:gd name="connsiteX6" fmla="*/ 74388 w 838186"/>
              <a:gd name="connsiteY6" fmla="*/ 0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186" h="38234">
                <a:moveTo>
                  <a:pt x="74388" y="0"/>
                </a:moveTo>
                <a:lnTo>
                  <a:pt x="763797" y="0"/>
                </a:lnTo>
                <a:cubicBezTo>
                  <a:pt x="790137" y="0"/>
                  <a:pt x="813982" y="10676"/>
                  <a:pt x="831243" y="27937"/>
                </a:cubicBezTo>
                <a:lnTo>
                  <a:pt x="838186" y="38234"/>
                </a:lnTo>
                <a:lnTo>
                  <a:pt x="0" y="38234"/>
                </a:lnTo>
                <a:lnTo>
                  <a:pt x="6942" y="27937"/>
                </a:lnTo>
                <a:cubicBezTo>
                  <a:pt x="24203" y="10676"/>
                  <a:pt x="48049" y="0"/>
                  <a:pt x="74388" y="0"/>
                </a:cubicBezTo>
                <a:close/>
              </a:path>
            </a:pathLst>
          </a:cu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11FFA54E-581B-3F74-ADB4-3A97A0F6B483}"/>
              </a:ext>
            </a:extLst>
          </p:cNvPr>
          <p:cNvSpPr>
            <a:spLocks noGrp="1"/>
          </p:cNvSpPr>
          <p:nvPr>
            <p:ph type="title"/>
          </p:nvPr>
        </p:nvSpPr>
        <p:spPr>
          <a:xfrm>
            <a:off x="588263" y="457200"/>
            <a:ext cx="11018520" cy="553998"/>
          </a:xfrm>
        </p:spPr>
        <p:txBody>
          <a:bodyPr/>
          <a:lstStyle/>
          <a:p>
            <a:r>
              <a:rPr lang="en-US"/>
              <a:t>Spotlight: Apply Zero Trust principles to Copilot</a:t>
            </a:r>
          </a:p>
        </p:txBody>
      </p:sp>
      <p:sp>
        <p:nvSpPr>
          <p:cNvPr id="25" name="Free-form: Shape 109">
            <a:extLst>
              <a:ext uri="{FF2B5EF4-FFF2-40B4-BE49-F238E27FC236}">
                <a16:creationId xmlns:a16="http://schemas.microsoft.com/office/drawing/2014/main" id="{7814C6E9-2777-EBBF-6011-26166FE96E0B}"/>
              </a:ext>
              <a:ext uri="{C183D7F6-B498-43B3-948B-1728B52AA6E4}">
                <adec:decorative xmlns:adec="http://schemas.microsoft.com/office/drawing/2017/decorative" val="0"/>
              </a:ext>
            </a:extLst>
          </p:cNvPr>
          <p:cNvSpPr>
            <a:spLocks/>
          </p:cNvSpPr>
          <p:nvPr/>
        </p:nvSpPr>
        <p:spPr>
          <a:xfrm flipH="1">
            <a:off x="698180" y="1863668"/>
            <a:ext cx="386738" cy="386520"/>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solidFill>
                  <a:schemeClr val="bg1"/>
                </a:solidFill>
                <a:cs typeface="Segoe Sans Display Semibold" pitchFamily="2" charset="0"/>
              </a:rPr>
              <a:t>1</a:t>
            </a:r>
          </a:p>
        </p:txBody>
      </p:sp>
      <p:sp>
        <p:nvSpPr>
          <p:cNvPr id="161" name="TextBox 160">
            <a:extLst>
              <a:ext uri="{FF2B5EF4-FFF2-40B4-BE49-F238E27FC236}">
                <a16:creationId xmlns:a16="http://schemas.microsoft.com/office/drawing/2014/main" id="{3FF35324-D51C-B9CA-C649-1B60F76B34F0}"/>
              </a:ext>
            </a:extLst>
          </p:cNvPr>
          <p:cNvSpPr txBox="1">
            <a:spLocks/>
          </p:cNvSpPr>
          <p:nvPr/>
        </p:nvSpPr>
        <p:spPr>
          <a:xfrm>
            <a:off x="1212721" y="1841485"/>
            <a:ext cx="1407205" cy="430887"/>
          </a:xfrm>
          <a:prstGeom prst="rect">
            <a:avLst/>
          </a:prstGeom>
          <a:noFill/>
        </p:spPr>
        <p:txBody>
          <a:bodyPr wrap="square" lIns="0" tIns="0" rIns="0" bIns="0">
            <a:spAutoFit/>
          </a:bodyPr>
          <a:lstStyle/>
          <a:p>
            <a:pPr lvl="0">
              <a:spcBef>
                <a:spcPct val="0"/>
              </a:spcBef>
              <a:spcAft>
                <a:spcPts val="400"/>
              </a:spcAft>
              <a:defRPr/>
            </a:pPr>
            <a:r>
              <a:rPr lang="en-US" sz="1400" kern="0">
                <a:solidFill>
                  <a:schemeClr val="accent3"/>
                </a:solidFill>
                <a:latin typeface="Segoe Sans Display Semibold" pitchFamily="2" charset="0"/>
                <a:cs typeface="Segoe Sans Display Semibold" pitchFamily="2" charset="0"/>
              </a:rPr>
              <a:t>Secure access </a:t>
            </a:r>
            <a:br>
              <a:rPr lang="en-US" sz="1400" kern="0">
                <a:solidFill>
                  <a:schemeClr val="accent3"/>
                </a:solidFill>
                <a:latin typeface="Segoe Sans Display Semibold" pitchFamily="2" charset="0"/>
                <a:cs typeface="Segoe Sans Display Semibold" pitchFamily="2" charset="0"/>
              </a:rPr>
            </a:br>
            <a:r>
              <a:rPr lang="en-US" sz="1400" kern="0">
                <a:solidFill>
                  <a:schemeClr val="accent3"/>
                </a:solidFill>
                <a:latin typeface="Segoe Sans Display Semibold" pitchFamily="2" charset="0"/>
                <a:cs typeface="Segoe Sans Display Semibold" pitchFamily="2" charset="0"/>
              </a:rPr>
              <a:t>to Copilot</a:t>
            </a:r>
          </a:p>
        </p:txBody>
      </p:sp>
      <p:sp>
        <p:nvSpPr>
          <p:cNvPr id="26" name="Rectangle 25">
            <a:extLst>
              <a:ext uri="{FF2B5EF4-FFF2-40B4-BE49-F238E27FC236}">
                <a16:creationId xmlns:a16="http://schemas.microsoft.com/office/drawing/2014/main" id="{4FBC3494-7376-2436-2F8F-5DE4E7AA9A69}"/>
              </a:ext>
            </a:extLst>
          </p:cNvPr>
          <p:cNvSpPr>
            <a:spLocks/>
          </p:cNvSpPr>
          <p:nvPr/>
        </p:nvSpPr>
        <p:spPr bwMode="auto">
          <a:xfrm>
            <a:off x="701537" y="2505650"/>
            <a:ext cx="1860552" cy="168251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180975" indent="-180975">
              <a:spcBef>
                <a:spcPct val="0"/>
              </a:spcBef>
              <a:spcAft>
                <a:spcPts val="800"/>
              </a:spcAft>
              <a:buFont typeface="Arial" panose="020B0604020202020204" pitchFamily="34" charset="0"/>
              <a:buChar char="•"/>
              <a:defRPr/>
            </a:pPr>
            <a:r>
              <a:rPr lang="en-US" sz="1200">
                <a:solidFill>
                  <a:schemeClr val="tx1"/>
                </a:solidFill>
              </a:rPr>
              <a:t>Require phishing-resistant multifactor authentication for all administrators and users.</a:t>
            </a:r>
          </a:p>
          <a:p>
            <a:pPr marL="180975" indent="-180975">
              <a:spcBef>
                <a:spcPct val="0"/>
              </a:spcBef>
              <a:spcAft>
                <a:spcPts val="800"/>
              </a:spcAft>
              <a:buFont typeface="Arial" panose="020B0604020202020204" pitchFamily="34" charset="0"/>
              <a:buChar char="•"/>
              <a:defRPr/>
            </a:pPr>
            <a:r>
              <a:rPr lang="en-US" sz="1200">
                <a:solidFill>
                  <a:schemeClr val="tx1"/>
                </a:solidFill>
              </a:rPr>
              <a:t>Enforce access controls using Conditional Access policies. </a:t>
            </a:r>
            <a:endParaRPr lang="en-US" sz="1200">
              <a:solidFill>
                <a:schemeClr val="tx1"/>
              </a:solidFill>
              <a:cs typeface="Segoe Sans Display"/>
            </a:endParaRPr>
          </a:p>
          <a:p>
            <a:pPr marR="0" fontAlgn="auto">
              <a:spcBef>
                <a:spcPct val="0"/>
              </a:spcBef>
              <a:spcAft>
                <a:spcPts val="800"/>
              </a:spcAft>
              <a:buClrTx/>
              <a:buSzTx/>
              <a:tabLst/>
              <a:defRPr/>
            </a:pPr>
            <a:endParaRPr lang="en-US" sz="1200">
              <a:solidFill>
                <a:schemeClr val="tx1"/>
              </a:solidFill>
              <a:cs typeface="Segoe Sans Display"/>
            </a:endParaRPr>
          </a:p>
        </p:txBody>
      </p:sp>
      <p:sp>
        <p:nvSpPr>
          <p:cNvPr id="163" name="Title 1">
            <a:extLst>
              <a:ext uri="{FF2B5EF4-FFF2-40B4-BE49-F238E27FC236}">
                <a16:creationId xmlns:a16="http://schemas.microsoft.com/office/drawing/2014/main" id="{FA6F668F-61FA-0895-35B1-E6482131E366}"/>
              </a:ext>
              <a:ext uri="{C183D7F6-B498-43B3-948B-1728B52AA6E4}">
                <adec:decorative xmlns:adec="http://schemas.microsoft.com/office/drawing/2017/decorative" val="0"/>
              </a:ext>
            </a:extLst>
          </p:cNvPr>
          <p:cNvSpPr txBox="1">
            <a:spLocks/>
          </p:cNvSpPr>
          <p:nvPr/>
        </p:nvSpPr>
        <p:spPr>
          <a:xfrm>
            <a:off x="1242076" y="5199565"/>
            <a:ext cx="1082027" cy="138499"/>
          </a:xfrm>
          <a:prstGeom prst="rect">
            <a:avLst/>
          </a:prstGeom>
        </p:spPr>
        <p:txBody>
          <a:bodyPr vert="horz" wrap="non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200"/>
              </a:spcBef>
              <a:defRPr/>
            </a:pPr>
            <a:r>
              <a:rPr lang="en-US" sz="900" kern="0" spc="0">
                <a:ln>
                  <a:noFill/>
                </a:ln>
                <a:latin typeface="+mn-lt"/>
                <a:cs typeface="Segoe Sans Display Semibold" pitchFamily="2" charset="0"/>
              </a:rPr>
              <a:t>Microsoft Entra ID P1 </a:t>
            </a:r>
          </a:p>
        </p:txBody>
      </p:sp>
      <p:sp>
        <p:nvSpPr>
          <p:cNvPr id="172" name="Free-form: Shape 109">
            <a:extLst>
              <a:ext uri="{FF2B5EF4-FFF2-40B4-BE49-F238E27FC236}">
                <a16:creationId xmlns:a16="http://schemas.microsoft.com/office/drawing/2014/main" id="{4DD8A907-5F56-8134-5683-432817858A17}"/>
              </a:ext>
              <a:ext uri="{C183D7F6-B498-43B3-948B-1728B52AA6E4}">
                <adec:decorative xmlns:adec="http://schemas.microsoft.com/office/drawing/2017/decorative" val="0"/>
              </a:ext>
            </a:extLst>
          </p:cNvPr>
          <p:cNvSpPr>
            <a:spLocks/>
          </p:cNvSpPr>
          <p:nvPr/>
        </p:nvSpPr>
        <p:spPr>
          <a:xfrm flipH="1">
            <a:off x="2931068" y="1863668"/>
            <a:ext cx="386738" cy="386520"/>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solidFill>
                  <a:schemeClr val="bg1"/>
                </a:solidFill>
                <a:cs typeface="Segoe Sans Display Semibold" pitchFamily="2" charset="0"/>
              </a:rPr>
              <a:t>2</a:t>
            </a:r>
          </a:p>
        </p:txBody>
      </p:sp>
      <p:sp>
        <p:nvSpPr>
          <p:cNvPr id="175" name="TextBox 174">
            <a:extLst>
              <a:ext uri="{FF2B5EF4-FFF2-40B4-BE49-F238E27FC236}">
                <a16:creationId xmlns:a16="http://schemas.microsoft.com/office/drawing/2014/main" id="{ED3E31A5-36E6-28F7-4771-9B23465A2ABA}"/>
              </a:ext>
            </a:extLst>
          </p:cNvPr>
          <p:cNvSpPr txBox="1">
            <a:spLocks/>
          </p:cNvSpPr>
          <p:nvPr/>
        </p:nvSpPr>
        <p:spPr>
          <a:xfrm>
            <a:off x="3445609" y="1841485"/>
            <a:ext cx="1407205" cy="430887"/>
          </a:xfrm>
          <a:prstGeom prst="rect">
            <a:avLst/>
          </a:prstGeom>
          <a:noFill/>
        </p:spPr>
        <p:txBody>
          <a:bodyPr wrap="square" lIns="0" tIns="0" rIns="0" bIns="0">
            <a:spAutoFit/>
          </a:bodyPr>
          <a:lstStyle/>
          <a:p>
            <a:pPr lvl="0">
              <a:spcBef>
                <a:spcPct val="0"/>
              </a:spcBef>
              <a:spcAft>
                <a:spcPts val="400"/>
              </a:spcAft>
              <a:defRPr/>
            </a:pPr>
            <a:r>
              <a:rPr lang="en-US" sz="1400" kern="0">
                <a:solidFill>
                  <a:schemeClr val="accent2"/>
                </a:solidFill>
                <a:latin typeface="Segoe Sans Display Semibold" pitchFamily="2" charset="0"/>
                <a:cs typeface="Segoe Sans Display Semibold" pitchFamily="2" charset="0"/>
              </a:rPr>
              <a:t>Mitigate </a:t>
            </a:r>
            <a:br>
              <a:rPr lang="en-US" sz="1400" kern="0">
                <a:solidFill>
                  <a:schemeClr val="accent2"/>
                </a:solidFill>
                <a:latin typeface="Segoe Sans Display Semibold" pitchFamily="2" charset="0"/>
                <a:cs typeface="Segoe Sans Display Semibold" pitchFamily="2" charset="0"/>
              </a:rPr>
            </a:br>
            <a:r>
              <a:rPr lang="en-US" sz="1400" kern="0">
                <a:solidFill>
                  <a:schemeClr val="accent2"/>
                </a:solidFill>
                <a:latin typeface="Segoe Sans Display Semibold" pitchFamily="2" charset="0"/>
                <a:cs typeface="Segoe Sans Display Semibold" pitchFamily="2" charset="0"/>
              </a:rPr>
              <a:t>device risk</a:t>
            </a:r>
          </a:p>
        </p:txBody>
      </p:sp>
      <p:sp>
        <p:nvSpPr>
          <p:cNvPr id="173" name="Rectangle 172">
            <a:extLst>
              <a:ext uri="{FF2B5EF4-FFF2-40B4-BE49-F238E27FC236}">
                <a16:creationId xmlns:a16="http://schemas.microsoft.com/office/drawing/2014/main" id="{33BC543E-F355-44DF-7C97-24C999EFFFA1}"/>
              </a:ext>
            </a:extLst>
          </p:cNvPr>
          <p:cNvSpPr>
            <a:spLocks/>
          </p:cNvSpPr>
          <p:nvPr/>
        </p:nvSpPr>
        <p:spPr bwMode="auto">
          <a:xfrm>
            <a:off x="2934425" y="2505650"/>
            <a:ext cx="1860552" cy="149784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Enroll devices into management.</a:t>
            </a:r>
          </a:p>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Set compliance policies and require health/compliant devices.</a:t>
            </a:r>
          </a:p>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Deploy device profiles.</a:t>
            </a:r>
          </a:p>
        </p:txBody>
      </p:sp>
      <p:sp>
        <p:nvSpPr>
          <p:cNvPr id="176" name="Title 1">
            <a:extLst>
              <a:ext uri="{FF2B5EF4-FFF2-40B4-BE49-F238E27FC236}">
                <a16:creationId xmlns:a16="http://schemas.microsoft.com/office/drawing/2014/main" id="{0F89A5D6-42BE-4958-AE23-768E69942F86}"/>
              </a:ext>
              <a:ext uri="{C183D7F6-B498-43B3-948B-1728B52AA6E4}">
                <adec:decorative xmlns:adec="http://schemas.microsoft.com/office/drawing/2017/decorative" val="0"/>
              </a:ext>
            </a:extLst>
          </p:cNvPr>
          <p:cNvSpPr txBox="1">
            <a:spLocks/>
          </p:cNvSpPr>
          <p:nvPr/>
        </p:nvSpPr>
        <p:spPr>
          <a:xfrm>
            <a:off x="3474964" y="5199565"/>
            <a:ext cx="979435" cy="138499"/>
          </a:xfrm>
          <a:prstGeom prst="rect">
            <a:avLst/>
          </a:prstGeom>
        </p:spPr>
        <p:txBody>
          <a:bodyPr vert="horz" wrap="non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200"/>
              </a:spcBef>
              <a:defRPr/>
            </a:pPr>
            <a:r>
              <a:rPr lang="en-US" sz="900" kern="0" spc="0">
                <a:ln>
                  <a:noFill/>
                </a:ln>
                <a:latin typeface="+mn-lt"/>
                <a:cs typeface="Segoe Sans Display Semibold" pitchFamily="2" charset="0"/>
              </a:rPr>
              <a:t>Microsoft Intune P1</a:t>
            </a:r>
          </a:p>
        </p:txBody>
      </p:sp>
      <p:sp>
        <p:nvSpPr>
          <p:cNvPr id="183" name="Free-form: Shape 109">
            <a:extLst>
              <a:ext uri="{FF2B5EF4-FFF2-40B4-BE49-F238E27FC236}">
                <a16:creationId xmlns:a16="http://schemas.microsoft.com/office/drawing/2014/main" id="{D468FE37-4A7E-C2A3-3061-88398FE695FE}"/>
              </a:ext>
              <a:ext uri="{C183D7F6-B498-43B3-948B-1728B52AA6E4}">
                <adec:decorative xmlns:adec="http://schemas.microsoft.com/office/drawing/2017/decorative" val="0"/>
              </a:ext>
            </a:extLst>
          </p:cNvPr>
          <p:cNvSpPr>
            <a:spLocks/>
          </p:cNvSpPr>
          <p:nvPr/>
        </p:nvSpPr>
        <p:spPr>
          <a:xfrm flipH="1">
            <a:off x="5163956" y="1863668"/>
            <a:ext cx="386738" cy="386520"/>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solidFill>
                  <a:schemeClr val="bg1"/>
                </a:solidFill>
                <a:cs typeface="Segoe Sans Display Semibold" pitchFamily="2" charset="0"/>
              </a:rPr>
              <a:t>3</a:t>
            </a:r>
          </a:p>
        </p:txBody>
      </p:sp>
      <p:sp>
        <p:nvSpPr>
          <p:cNvPr id="186" name="TextBox 185">
            <a:extLst>
              <a:ext uri="{FF2B5EF4-FFF2-40B4-BE49-F238E27FC236}">
                <a16:creationId xmlns:a16="http://schemas.microsoft.com/office/drawing/2014/main" id="{69318AE0-6EDC-15F8-B018-60562E2B2520}"/>
              </a:ext>
            </a:extLst>
          </p:cNvPr>
          <p:cNvSpPr txBox="1">
            <a:spLocks/>
          </p:cNvSpPr>
          <p:nvPr/>
        </p:nvSpPr>
        <p:spPr>
          <a:xfrm>
            <a:off x="5678497" y="1841485"/>
            <a:ext cx="1407205" cy="430887"/>
          </a:xfrm>
          <a:prstGeom prst="rect">
            <a:avLst/>
          </a:prstGeom>
          <a:noFill/>
        </p:spPr>
        <p:txBody>
          <a:bodyPr wrap="square" lIns="0" tIns="0" rIns="0" bIns="0">
            <a:spAutoFit/>
          </a:bodyPr>
          <a:lstStyle/>
          <a:p>
            <a:pPr lvl="0">
              <a:spcBef>
                <a:spcPct val="0"/>
              </a:spcBef>
              <a:spcAft>
                <a:spcPts val="400"/>
              </a:spcAft>
              <a:defRPr/>
            </a:pPr>
            <a:r>
              <a:rPr lang="en-US" sz="1400" kern="0">
                <a:solidFill>
                  <a:schemeClr val="accent2"/>
                </a:solidFill>
                <a:latin typeface="Segoe Sans Display Semibold" pitchFamily="2" charset="0"/>
                <a:cs typeface="Segoe Sans Display Semibold" pitchFamily="2" charset="0"/>
              </a:rPr>
              <a:t>Protect data in applications</a:t>
            </a:r>
          </a:p>
        </p:txBody>
      </p:sp>
      <p:sp>
        <p:nvSpPr>
          <p:cNvPr id="184" name="Rectangle 183">
            <a:extLst>
              <a:ext uri="{FF2B5EF4-FFF2-40B4-BE49-F238E27FC236}">
                <a16:creationId xmlns:a16="http://schemas.microsoft.com/office/drawing/2014/main" id="{79C19DE4-6383-4E5A-DDD3-FCBE718BACE3}"/>
              </a:ext>
            </a:extLst>
          </p:cNvPr>
          <p:cNvSpPr>
            <a:spLocks/>
          </p:cNvSpPr>
          <p:nvPr/>
        </p:nvSpPr>
        <p:spPr bwMode="auto">
          <a:xfrm>
            <a:off x="5167313" y="2505650"/>
            <a:ext cx="1860552" cy="11079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Use Intune App protection policies to ensure data in specified apps can’t be copied or pasted to other apps on the device.</a:t>
            </a:r>
          </a:p>
        </p:txBody>
      </p:sp>
      <p:sp>
        <p:nvSpPr>
          <p:cNvPr id="187" name="Title 1">
            <a:extLst>
              <a:ext uri="{FF2B5EF4-FFF2-40B4-BE49-F238E27FC236}">
                <a16:creationId xmlns:a16="http://schemas.microsoft.com/office/drawing/2014/main" id="{57160D5F-FF5B-72B3-E184-066F515424BE}"/>
              </a:ext>
              <a:ext uri="{C183D7F6-B498-43B3-948B-1728B52AA6E4}">
                <adec:decorative xmlns:adec="http://schemas.microsoft.com/office/drawing/2017/decorative" val="0"/>
              </a:ext>
            </a:extLst>
          </p:cNvPr>
          <p:cNvSpPr txBox="1">
            <a:spLocks/>
          </p:cNvSpPr>
          <p:nvPr/>
        </p:nvSpPr>
        <p:spPr>
          <a:xfrm>
            <a:off x="5707852" y="5199565"/>
            <a:ext cx="979435" cy="138499"/>
          </a:xfrm>
          <a:prstGeom prst="rect">
            <a:avLst/>
          </a:prstGeom>
        </p:spPr>
        <p:txBody>
          <a:bodyPr vert="horz" wrap="non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200"/>
              </a:spcBef>
              <a:defRPr/>
            </a:pPr>
            <a:r>
              <a:rPr lang="en-US" sz="900" kern="0" spc="0">
                <a:ln>
                  <a:noFill/>
                </a:ln>
                <a:latin typeface="+mn-lt"/>
                <a:cs typeface="Segoe Sans Display Semibold" pitchFamily="2" charset="0"/>
              </a:rPr>
              <a:t>Microsoft Intune P1</a:t>
            </a:r>
          </a:p>
        </p:txBody>
      </p:sp>
      <p:sp>
        <p:nvSpPr>
          <p:cNvPr id="194" name="Free-form: Shape 109">
            <a:extLst>
              <a:ext uri="{FF2B5EF4-FFF2-40B4-BE49-F238E27FC236}">
                <a16:creationId xmlns:a16="http://schemas.microsoft.com/office/drawing/2014/main" id="{15A0C237-E9DD-CA21-54FB-3AB1F415E64B}"/>
              </a:ext>
              <a:ext uri="{C183D7F6-B498-43B3-948B-1728B52AA6E4}">
                <adec:decorative xmlns:adec="http://schemas.microsoft.com/office/drawing/2017/decorative" val="0"/>
              </a:ext>
            </a:extLst>
          </p:cNvPr>
          <p:cNvSpPr>
            <a:spLocks/>
          </p:cNvSpPr>
          <p:nvPr/>
        </p:nvSpPr>
        <p:spPr>
          <a:xfrm flipH="1">
            <a:off x="7396844" y="1863668"/>
            <a:ext cx="386738" cy="386520"/>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solidFill>
                  <a:schemeClr val="tx1"/>
                </a:solidFill>
                <a:cs typeface="Segoe Sans Display Semibold" pitchFamily="2" charset="0"/>
              </a:rPr>
              <a:t>4</a:t>
            </a:r>
          </a:p>
        </p:txBody>
      </p:sp>
      <p:sp>
        <p:nvSpPr>
          <p:cNvPr id="197" name="TextBox 196">
            <a:extLst>
              <a:ext uri="{FF2B5EF4-FFF2-40B4-BE49-F238E27FC236}">
                <a16:creationId xmlns:a16="http://schemas.microsoft.com/office/drawing/2014/main" id="{8DE72DD1-EEF7-8856-12D4-A25FE69B9228}"/>
              </a:ext>
            </a:extLst>
          </p:cNvPr>
          <p:cNvSpPr txBox="1">
            <a:spLocks/>
          </p:cNvSpPr>
          <p:nvPr/>
        </p:nvSpPr>
        <p:spPr>
          <a:xfrm>
            <a:off x="7911385" y="1841485"/>
            <a:ext cx="1407205" cy="430887"/>
          </a:xfrm>
          <a:prstGeom prst="rect">
            <a:avLst/>
          </a:prstGeom>
          <a:noFill/>
        </p:spPr>
        <p:txBody>
          <a:bodyPr wrap="square" lIns="0" tIns="0" rIns="0" bIns="0">
            <a:spAutoFit/>
          </a:bodyPr>
          <a:lstStyle/>
          <a:p>
            <a:pPr lvl="0">
              <a:spcBef>
                <a:spcPct val="0"/>
              </a:spcBef>
              <a:spcAft>
                <a:spcPts val="400"/>
              </a:spcAft>
              <a:defRPr/>
            </a:pPr>
            <a:r>
              <a:rPr lang="en-US" sz="1400" kern="0">
                <a:solidFill>
                  <a:schemeClr val="accent4">
                    <a:lumMod val="50000"/>
                  </a:schemeClr>
                </a:solidFill>
                <a:latin typeface="Segoe Sans Display Semibold" pitchFamily="2" charset="0"/>
                <a:cs typeface="Segoe Sans Display Semibold" pitchFamily="2" charset="0"/>
              </a:rPr>
              <a:t>Prevent data oversharing</a:t>
            </a:r>
          </a:p>
        </p:txBody>
      </p:sp>
      <p:sp>
        <p:nvSpPr>
          <p:cNvPr id="195" name="Rectangle 194">
            <a:extLst>
              <a:ext uri="{FF2B5EF4-FFF2-40B4-BE49-F238E27FC236}">
                <a16:creationId xmlns:a16="http://schemas.microsoft.com/office/drawing/2014/main" id="{628A00E4-CA3A-1131-E968-5487284FB885}"/>
              </a:ext>
            </a:extLst>
          </p:cNvPr>
          <p:cNvSpPr>
            <a:spLocks/>
          </p:cNvSpPr>
          <p:nvPr/>
        </p:nvSpPr>
        <p:spPr bwMode="auto">
          <a:xfrm>
            <a:off x="7400201" y="2505650"/>
            <a:ext cx="1860552" cy="168251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Categorize data with sensitivity labels.</a:t>
            </a:r>
          </a:p>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Use sensitivity label policy settings for default and mandatory labeling.</a:t>
            </a:r>
          </a:p>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Ensure all users have Just Enough Access.</a:t>
            </a:r>
          </a:p>
        </p:txBody>
      </p:sp>
      <p:sp>
        <p:nvSpPr>
          <p:cNvPr id="198" name="Title 1">
            <a:extLst>
              <a:ext uri="{FF2B5EF4-FFF2-40B4-BE49-F238E27FC236}">
                <a16:creationId xmlns:a16="http://schemas.microsoft.com/office/drawing/2014/main" id="{17F0BF77-5E26-A3F4-5673-E11FE0D0F9D7}"/>
              </a:ext>
              <a:ext uri="{C183D7F6-B498-43B3-948B-1728B52AA6E4}">
                <adec:decorative xmlns:adec="http://schemas.microsoft.com/office/drawing/2017/decorative" val="0"/>
              </a:ext>
            </a:extLst>
          </p:cNvPr>
          <p:cNvSpPr txBox="1">
            <a:spLocks/>
          </p:cNvSpPr>
          <p:nvPr/>
        </p:nvSpPr>
        <p:spPr>
          <a:xfrm>
            <a:off x="7940740" y="5117492"/>
            <a:ext cx="1053173" cy="302647"/>
          </a:xfrm>
          <a:prstGeom prst="rect">
            <a:avLst/>
          </a:prstGeom>
        </p:spPr>
        <p:txBody>
          <a:bodyPr vert="horz" wrap="non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200"/>
              </a:spcBef>
              <a:defRPr/>
            </a:pPr>
            <a:r>
              <a:rPr lang="en-US" sz="900" kern="0" spc="0">
                <a:ln>
                  <a:noFill/>
                </a:ln>
                <a:latin typeface="+mn-lt"/>
                <a:cs typeface="Segoe Sans Display Semibold" pitchFamily="2" charset="0"/>
              </a:rPr>
              <a:t>Microsoft Purview P1</a:t>
            </a:r>
          </a:p>
          <a:p>
            <a:pPr>
              <a:spcBef>
                <a:spcPts val="200"/>
              </a:spcBef>
              <a:defRPr/>
            </a:pPr>
            <a:r>
              <a:rPr lang="en-US" sz="900" kern="0" spc="0">
                <a:ln>
                  <a:noFill/>
                </a:ln>
                <a:latin typeface="+mn-lt"/>
                <a:cs typeface="Segoe Sans Display Semibold" pitchFamily="2" charset="0"/>
              </a:rPr>
              <a:t>Microsoft Intune P1</a:t>
            </a:r>
          </a:p>
        </p:txBody>
      </p:sp>
      <p:sp>
        <p:nvSpPr>
          <p:cNvPr id="205" name="Free-form: Shape 109">
            <a:extLst>
              <a:ext uri="{FF2B5EF4-FFF2-40B4-BE49-F238E27FC236}">
                <a16:creationId xmlns:a16="http://schemas.microsoft.com/office/drawing/2014/main" id="{9A281F26-2ADB-266C-9444-67C8FA30DF99}"/>
              </a:ext>
              <a:ext uri="{C183D7F6-B498-43B3-948B-1728B52AA6E4}">
                <adec:decorative xmlns:adec="http://schemas.microsoft.com/office/drawing/2017/decorative" val="0"/>
              </a:ext>
            </a:extLst>
          </p:cNvPr>
          <p:cNvSpPr>
            <a:spLocks/>
          </p:cNvSpPr>
          <p:nvPr/>
        </p:nvSpPr>
        <p:spPr>
          <a:xfrm flipH="1">
            <a:off x="9629731" y="1863668"/>
            <a:ext cx="386738" cy="38652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solidFill>
                  <a:schemeClr val="bg1"/>
                </a:solidFill>
                <a:cs typeface="Segoe Sans Display Semibold" pitchFamily="2" charset="0"/>
              </a:rPr>
              <a:t>5</a:t>
            </a:r>
          </a:p>
        </p:txBody>
      </p:sp>
      <p:sp>
        <p:nvSpPr>
          <p:cNvPr id="208" name="TextBox 207">
            <a:extLst>
              <a:ext uri="{FF2B5EF4-FFF2-40B4-BE49-F238E27FC236}">
                <a16:creationId xmlns:a16="http://schemas.microsoft.com/office/drawing/2014/main" id="{77B97638-3D0F-0F0F-6CAE-83B57007DBFA}"/>
              </a:ext>
            </a:extLst>
          </p:cNvPr>
          <p:cNvSpPr txBox="1">
            <a:spLocks/>
          </p:cNvSpPr>
          <p:nvPr/>
        </p:nvSpPr>
        <p:spPr>
          <a:xfrm>
            <a:off x="10144272" y="1841485"/>
            <a:ext cx="1407205" cy="430887"/>
          </a:xfrm>
          <a:prstGeom prst="rect">
            <a:avLst/>
          </a:prstGeom>
          <a:noFill/>
        </p:spPr>
        <p:txBody>
          <a:bodyPr wrap="square" lIns="0" tIns="0" rIns="0" bIns="0">
            <a:spAutoFit/>
          </a:bodyPr>
          <a:lstStyle/>
          <a:p>
            <a:pPr lvl="0">
              <a:spcBef>
                <a:spcPct val="0"/>
              </a:spcBef>
              <a:spcAft>
                <a:spcPts val="400"/>
              </a:spcAft>
              <a:defRPr/>
            </a:pPr>
            <a:r>
              <a:rPr lang="en-US" sz="1400" kern="0">
                <a:solidFill>
                  <a:schemeClr val="accent1"/>
                </a:solidFill>
                <a:latin typeface="Segoe Sans Display Semibold" pitchFamily="2" charset="0"/>
                <a:cs typeface="Segoe Sans Display Semibold" pitchFamily="2" charset="0"/>
              </a:rPr>
              <a:t>Protect against threats</a:t>
            </a:r>
          </a:p>
        </p:txBody>
      </p:sp>
      <p:sp>
        <p:nvSpPr>
          <p:cNvPr id="206" name="Rectangle 205">
            <a:extLst>
              <a:ext uri="{FF2B5EF4-FFF2-40B4-BE49-F238E27FC236}">
                <a16:creationId xmlns:a16="http://schemas.microsoft.com/office/drawing/2014/main" id="{C5B98A29-3047-6FF7-3D19-342F798152B0}"/>
              </a:ext>
            </a:extLst>
          </p:cNvPr>
          <p:cNvSpPr>
            <a:spLocks/>
          </p:cNvSpPr>
          <p:nvPr/>
        </p:nvSpPr>
        <p:spPr bwMode="auto">
          <a:xfrm>
            <a:off x="9633088" y="2505650"/>
            <a:ext cx="1860552" cy="112851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Use threat protection services to mitigate risk.</a:t>
            </a:r>
          </a:p>
          <a:p>
            <a:pPr marL="180975" marR="0" indent="-180975" fontAlgn="auto">
              <a:spcBef>
                <a:spcPct val="0"/>
              </a:spcBef>
              <a:spcAft>
                <a:spcPts val="800"/>
              </a:spcAft>
              <a:buClrTx/>
              <a:buSzTx/>
              <a:buFont typeface="Arial" panose="020B0604020202020204" pitchFamily="34" charset="0"/>
              <a:buChar char="•"/>
              <a:tabLst/>
              <a:defRPr/>
            </a:pPr>
            <a:r>
              <a:rPr lang="en-US" sz="1200">
                <a:solidFill>
                  <a:schemeClr val="tx1"/>
                </a:solidFill>
              </a:rPr>
              <a:t>Detect and respond security incidents.</a:t>
            </a:r>
          </a:p>
          <a:p>
            <a:pPr marL="180975" marR="0" indent="-180975" fontAlgn="auto">
              <a:spcBef>
                <a:spcPct val="0"/>
              </a:spcBef>
              <a:spcAft>
                <a:spcPts val="800"/>
              </a:spcAft>
              <a:buClrTx/>
              <a:buSzTx/>
              <a:buFont typeface="Arial" panose="020B0604020202020204" pitchFamily="34" charset="0"/>
              <a:buChar char="•"/>
              <a:tabLst/>
              <a:defRPr/>
            </a:pPr>
            <a:endParaRPr lang="en-US" sz="1200">
              <a:solidFill>
                <a:schemeClr val="tx1"/>
              </a:solidFill>
            </a:endParaRPr>
          </a:p>
        </p:txBody>
      </p:sp>
      <p:sp>
        <p:nvSpPr>
          <p:cNvPr id="209" name="Title 1">
            <a:extLst>
              <a:ext uri="{FF2B5EF4-FFF2-40B4-BE49-F238E27FC236}">
                <a16:creationId xmlns:a16="http://schemas.microsoft.com/office/drawing/2014/main" id="{F4AC82BD-EE37-EB09-1FBF-C89BB4839603}"/>
              </a:ext>
              <a:ext uri="{C183D7F6-B498-43B3-948B-1728B52AA6E4}">
                <adec:decorative xmlns:adec="http://schemas.microsoft.com/office/drawing/2017/decorative" val="0"/>
              </a:ext>
            </a:extLst>
          </p:cNvPr>
          <p:cNvSpPr txBox="1">
            <a:spLocks/>
          </p:cNvSpPr>
          <p:nvPr/>
        </p:nvSpPr>
        <p:spPr>
          <a:xfrm>
            <a:off x="10173627" y="4972580"/>
            <a:ext cx="1284901" cy="592470"/>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effectLst/>
                <a:uLnTx/>
                <a:uFillTx/>
                <a:latin typeface="+mn-lt"/>
                <a:cs typeface="Segoe Sans Display Semibold" pitchFamily="2" charset="0"/>
              </a:rPr>
              <a:t>Exchange Online Protection (EOP)</a:t>
            </a:r>
          </a:p>
          <a:p>
            <a:pPr marL="0" marR="0" lvl="0" indent="0" algn="l" defTabSz="932742" rtl="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effectLst/>
                <a:uLnTx/>
                <a:uFillTx/>
                <a:latin typeface="+mn-lt"/>
                <a:cs typeface="Segoe Sans Display Semibold" pitchFamily="2" charset="0"/>
              </a:rPr>
              <a:t>Microsoft Defender for Endpoint P1, Windows E3</a:t>
            </a:r>
          </a:p>
        </p:txBody>
      </p:sp>
      <p:sp>
        <p:nvSpPr>
          <p:cNvPr id="226" name="TextBox 225">
            <a:hlinkClick r:id="rId3"/>
            <a:extLst>
              <a:ext uri="{FF2B5EF4-FFF2-40B4-BE49-F238E27FC236}">
                <a16:creationId xmlns:a16="http://schemas.microsoft.com/office/drawing/2014/main" id="{D1616ABD-7A01-6CE9-96CA-7FAA7695FAA5}"/>
              </a:ext>
              <a:ext uri="{C183D7F6-B498-43B3-948B-1728B52AA6E4}">
                <adec:decorative xmlns:adec="http://schemas.microsoft.com/office/drawing/2017/decorative" val="0"/>
              </a:ext>
            </a:extLst>
          </p:cNvPr>
          <p:cNvSpPr txBox="1">
            <a:spLocks/>
          </p:cNvSpPr>
          <p:nvPr/>
        </p:nvSpPr>
        <p:spPr>
          <a:xfrm>
            <a:off x="588963" y="6423799"/>
            <a:ext cx="11018521" cy="138499"/>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pPr>
              <a:spcBef>
                <a:spcPts val="1200"/>
              </a:spcBef>
            </a:pPr>
            <a:r>
              <a:rPr lang="en-US"/>
              <a:t>Additional resources: </a:t>
            </a:r>
            <a:r>
              <a:rPr lang="en-US">
                <a:solidFill>
                  <a:srgbClr val="0078D4"/>
                </a:solidFill>
                <a:hlinkClick r:id="rId4">
                  <a:extLst>
                    <a:ext uri="{A12FA001-AC4F-418D-AE19-62706E023703}">
                      <ahyp:hlinkClr xmlns:ahyp="http://schemas.microsoft.com/office/drawing/2018/hyperlinkcolor" val="tx"/>
                    </a:ext>
                  </a:extLst>
                </a:hlinkClick>
              </a:rPr>
              <a:t>How do I apply Zero Trust principles to Microsoft 365 Copilot? | Microsoft Learn</a:t>
            </a:r>
            <a:r>
              <a:rPr lang="en-US">
                <a:solidFill>
                  <a:srgbClr val="0078D4"/>
                </a:solidFill>
              </a:rPr>
              <a:t>, </a:t>
            </a:r>
            <a:r>
              <a:rPr lang="en-US">
                <a:solidFill>
                  <a:srgbClr val="0078D4"/>
                </a:solidFill>
                <a:hlinkClick r:id="rId5">
                  <a:extLst>
                    <a:ext uri="{A12FA001-AC4F-418D-AE19-62706E023703}">
                      <ahyp:hlinkClr xmlns:ahyp="http://schemas.microsoft.com/office/drawing/2018/hyperlinkcolor" val="tx"/>
                    </a:ext>
                  </a:extLst>
                </a:hlinkClick>
              </a:rPr>
              <a:t>Get your data ready for Microsoft 365 Copilot with E3 license | Microsoft Learn</a:t>
            </a:r>
            <a:endParaRPr lang="en-US">
              <a:solidFill>
                <a:srgbClr val="0078D4"/>
              </a:solidFill>
            </a:endParaRPr>
          </a:p>
        </p:txBody>
      </p:sp>
    </p:spTree>
    <p:extLst>
      <p:ext uri="{BB962C8B-B14F-4D97-AF65-F5344CB8AC3E}">
        <p14:creationId xmlns:p14="http://schemas.microsoft.com/office/powerpoint/2010/main" val="127014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nodeType="withEffect">
                                  <p:stCondLst>
                                    <p:cond delay="0"/>
                                  </p:stCondLst>
                                  <p:childTnLst>
                                    <p:set>
                                      <p:cBhvr>
                                        <p:cTn id="15" dur="1" fill="hold">
                                          <p:stCondLst>
                                            <p:cond delay="0"/>
                                          </p:stCondLst>
                                        </p:cTn>
                                        <p:tgtEl>
                                          <p:spTgt spid="164"/>
                                        </p:tgtEl>
                                        <p:attrNameLst>
                                          <p:attrName>style.visibility</p:attrName>
                                        </p:attrNameLst>
                                      </p:cBhvr>
                                      <p:to>
                                        <p:strVal val="visible"/>
                                      </p:to>
                                    </p:set>
                                    <p:animEffect transition="in" filter="fade">
                                      <p:cBhvr>
                                        <p:cTn id="16" dur="500"/>
                                        <p:tgtEl>
                                          <p:spTgt spid="16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7"/>
                                        </p:tgtEl>
                                        <p:attrNameLst>
                                          <p:attrName>style.visibility</p:attrName>
                                        </p:attrNameLst>
                                      </p:cBhvr>
                                      <p:to>
                                        <p:strVal val="visible"/>
                                      </p:to>
                                    </p:set>
                                    <p:animEffect transition="in" filter="fade">
                                      <p:cBhvr>
                                        <p:cTn id="19" dur="500"/>
                                        <p:tgtEl>
                                          <p:spTgt spid="2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1"/>
                                        </p:tgtEl>
                                        <p:attrNameLst>
                                          <p:attrName>style.visibility</p:attrName>
                                        </p:attrNameLst>
                                      </p:cBhvr>
                                      <p:to>
                                        <p:strVal val="visible"/>
                                      </p:to>
                                    </p:set>
                                    <p:animEffect transition="in" filter="fade">
                                      <p:cBhvr>
                                        <p:cTn id="25" dur="500"/>
                                        <p:tgtEl>
                                          <p:spTgt spid="1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3"/>
                                        </p:tgtEl>
                                        <p:attrNameLst>
                                          <p:attrName>style.visibility</p:attrName>
                                        </p:attrNameLst>
                                      </p:cBhvr>
                                      <p:to>
                                        <p:strVal val="visible"/>
                                      </p:to>
                                    </p:set>
                                    <p:animEffect transition="in" filter="fade">
                                      <p:cBhvr>
                                        <p:cTn id="31" dur="500"/>
                                        <p:tgtEl>
                                          <p:spTgt spid="163"/>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70"/>
                                        </p:tgtEl>
                                        <p:attrNameLst>
                                          <p:attrName>style.visibility</p:attrName>
                                        </p:attrNameLst>
                                      </p:cBhvr>
                                      <p:to>
                                        <p:strVal val="visible"/>
                                      </p:to>
                                    </p:set>
                                    <p:animEffect transition="in" filter="fade">
                                      <p:cBhvr>
                                        <p:cTn id="35" dur="500"/>
                                        <p:tgtEl>
                                          <p:spTgt spid="17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1"/>
                                        </p:tgtEl>
                                        <p:attrNameLst>
                                          <p:attrName>style.visibility</p:attrName>
                                        </p:attrNameLst>
                                      </p:cBhvr>
                                      <p:to>
                                        <p:strVal val="visible"/>
                                      </p:to>
                                    </p:set>
                                    <p:animEffect transition="in" filter="fade">
                                      <p:cBhvr>
                                        <p:cTn id="38" dur="500"/>
                                        <p:tgtEl>
                                          <p:spTgt spid="17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4"/>
                                        </p:tgtEl>
                                        <p:attrNameLst>
                                          <p:attrName>style.visibility</p:attrName>
                                        </p:attrNameLst>
                                      </p:cBhvr>
                                      <p:to>
                                        <p:strVal val="visible"/>
                                      </p:to>
                                    </p:set>
                                    <p:animEffect transition="in" filter="fade">
                                      <p:cBhvr>
                                        <p:cTn id="41" dur="500"/>
                                        <p:tgtEl>
                                          <p:spTgt spid="174"/>
                                        </p:tgtEl>
                                      </p:cBhvr>
                                    </p:animEffect>
                                  </p:childTnLst>
                                </p:cTn>
                              </p:par>
                              <p:par>
                                <p:cTn id="42" presetID="10" presetClass="entr" presetSubtype="0" fill="hold" nodeType="withEffect">
                                  <p:stCondLst>
                                    <p:cond delay="0"/>
                                  </p:stCondLst>
                                  <p:childTnLst>
                                    <p:set>
                                      <p:cBhvr>
                                        <p:cTn id="43" dur="1" fill="hold">
                                          <p:stCondLst>
                                            <p:cond delay="0"/>
                                          </p:stCondLst>
                                        </p:cTn>
                                        <p:tgtEl>
                                          <p:spTgt spid="213"/>
                                        </p:tgtEl>
                                        <p:attrNameLst>
                                          <p:attrName>style.visibility</p:attrName>
                                        </p:attrNameLst>
                                      </p:cBhvr>
                                      <p:to>
                                        <p:strVal val="visible"/>
                                      </p:to>
                                    </p:set>
                                    <p:animEffect transition="in" filter="fade">
                                      <p:cBhvr>
                                        <p:cTn id="44" dur="500"/>
                                        <p:tgtEl>
                                          <p:spTgt spid="2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8"/>
                                        </p:tgtEl>
                                        <p:attrNameLst>
                                          <p:attrName>style.visibility</p:attrName>
                                        </p:attrNameLst>
                                      </p:cBhvr>
                                      <p:to>
                                        <p:strVal val="visible"/>
                                      </p:to>
                                    </p:set>
                                    <p:animEffect transition="in" filter="fade">
                                      <p:cBhvr>
                                        <p:cTn id="47" dur="500"/>
                                        <p:tgtEl>
                                          <p:spTgt spid="2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2"/>
                                        </p:tgtEl>
                                        <p:attrNameLst>
                                          <p:attrName>style.visibility</p:attrName>
                                        </p:attrNameLst>
                                      </p:cBhvr>
                                      <p:to>
                                        <p:strVal val="visible"/>
                                      </p:to>
                                    </p:set>
                                    <p:animEffect transition="in" filter="fade">
                                      <p:cBhvr>
                                        <p:cTn id="50" dur="500"/>
                                        <p:tgtEl>
                                          <p:spTgt spid="17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5"/>
                                        </p:tgtEl>
                                        <p:attrNameLst>
                                          <p:attrName>style.visibility</p:attrName>
                                        </p:attrNameLst>
                                      </p:cBhvr>
                                      <p:to>
                                        <p:strVal val="visible"/>
                                      </p:to>
                                    </p:set>
                                    <p:animEffect transition="in" filter="fade">
                                      <p:cBhvr>
                                        <p:cTn id="53" dur="500"/>
                                        <p:tgtEl>
                                          <p:spTgt spid="1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3"/>
                                        </p:tgtEl>
                                        <p:attrNameLst>
                                          <p:attrName>style.visibility</p:attrName>
                                        </p:attrNameLst>
                                      </p:cBhvr>
                                      <p:to>
                                        <p:strVal val="visible"/>
                                      </p:to>
                                    </p:set>
                                    <p:animEffect transition="in" filter="fade">
                                      <p:cBhvr>
                                        <p:cTn id="56" dur="500"/>
                                        <p:tgtEl>
                                          <p:spTgt spid="17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76"/>
                                        </p:tgtEl>
                                        <p:attrNameLst>
                                          <p:attrName>style.visibility</p:attrName>
                                        </p:attrNameLst>
                                      </p:cBhvr>
                                      <p:to>
                                        <p:strVal val="visible"/>
                                      </p:to>
                                    </p:set>
                                    <p:animEffect transition="in" filter="fade">
                                      <p:cBhvr>
                                        <p:cTn id="59" dur="500"/>
                                        <p:tgtEl>
                                          <p:spTgt spid="176"/>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181"/>
                                        </p:tgtEl>
                                        <p:attrNameLst>
                                          <p:attrName>style.visibility</p:attrName>
                                        </p:attrNameLst>
                                      </p:cBhvr>
                                      <p:to>
                                        <p:strVal val="visible"/>
                                      </p:to>
                                    </p:set>
                                    <p:animEffect transition="in" filter="fade">
                                      <p:cBhvr>
                                        <p:cTn id="63" dur="500"/>
                                        <p:tgtEl>
                                          <p:spTgt spid="1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2"/>
                                        </p:tgtEl>
                                        <p:attrNameLst>
                                          <p:attrName>style.visibility</p:attrName>
                                        </p:attrNameLst>
                                      </p:cBhvr>
                                      <p:to>
                                        <p:strVal val="visible"/>
                                      </p:to>
                                    </p:set>
                                    <p:animEffect transition="in" filter="fade">
                                      <p:cBhvr>
                                        <p:cTn id="66" dur="500"/>
                                        <p:tgtEl>
                                          <p:spTgt spid="18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5"/>
                                        </p:tgtEl>
                                        <p:attrNameLst>
                                          <p:attrName>style.visibility</p:attrName>
                                        </p:attrNameLst>
                                      </p:cBhvr>
                                      <p:to>
                                        <p:strVal val="visible"/>
                                      </p:to>
                                    </p:set>
                                    <p:animEffect transition="in" filter="fade">
                                      <p:cBhvr>
                                        <p:cTn id="69" dur="500"/>
                                        <p:tgtEl>
                                          <p:spTgt spid="185"/>
                                        </p:tgtEl>
                                      </p:cBhvr>
                                    </p:animEffect>
                                  </p:childTnLst>
                                </p:cTn>
                              </p:par>
                              <p:par>
                                <p:cTn id="70" presetID="10" presetClass="entr" presetSubtype="0" fill="hold" nodeType="withEffect">
                                  <p:stCondLst>
                                    <p:cond delay="0"/>
                                  </p:stCondLst>
                                  <p:childTnLst>
                                    <p:set>
                                      <p:cBhvr>
                                        <p:cTn id="71" dur="1" fill="hold">
                                          <p:stCondLst>
                                            <p:cond delay="0"/>
                                          </p:stCondLst>
                                        </p:cTn>
                                        <p:tgtEl>
                                          <p:spTgt spid="216"/>
                                        </p:tgtEl>
                                        <p:attrNameLst>
                                          <p:attrName>style.visibility</p:attrName>
                                        </p:attrNameLst>
                                      </p:cBhvr>
                                      <p:to>
                                        <p:strVal val="visible"/>
                                      </p:to>
                                    </p:set>
                                    <p:animEffect transition="in" filter="fade">
                                      <p:cBhvr>
                                        <p:cTn id="72" dur="500"/>
                                        <p:tgtEl>
                                          <p:spTgt spid="21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29"/>
                                        </p:tgtEl>
                                        <p:attrNameLst>
                                          <p:attrName>style.visibility</p:attrName>
                                        </p:attrNameLst>
                                      </p:cBhvr>
                                      <p:to>
                                        <p:strVal val="visible"/>
                                      </p:to>
                                    </p:set>
                                    <p:animEffect transition="in" filter="fade">
                                      <p:cBhvr>
                                        <p:cTn id="75" dur="500"/>
                                        <p:tgtEl>
                                          <p:spTgt spid="22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83"/>
                                        </p:tgtEl>
                                        <p:attrNameLst>
                                          <p:attrName>style.visibility</p:attrName>
                                        </p:attrNameLst>
                                      </p:cBhvr>
                                      <p:to>
                                        <p:strVal val="visible"/>
                                      </p:to>
                                    </p:set>
                                    <p:animEffect transition="in" filter="fade">
                                      <p:cBhvr>
                                        <p:cTn id="78" dur="500"/>
                                        <p:tgtEl>
                                          <p:spTgt spid="18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86"/>
                                        </p:tgtEl>
                                        <p:attrNameLst>
                                          <p:attrName>style.visibility</p:attrName>
                                        </p:attrNameLst>
                                      </p:cBhvr>
                                      <p:to>
                                        <p:strVal val="visible"/>
                                      </p:to>
                                    </p:set>
                                    <p:animEffect transition="in" filter="fade">
                                      <p:cBhvr>
                                        <p:cTn id="81" dur="500"/>
                                        <p:tgtEl>
                                          <p:spTgt spid="18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84"/>
                                        </p:tgtEl>
                                        <p:attrNameLst>
                                          <p:attrName>style.visibility</p:attrName>
                                        </p:attrNameLst>
                                      </p:cBhvr>
                                      <p:to>
                                        <p:strVal val="visible"/>
                                      </p:to>
                                    </p:set>
                                    <p:animEffect transition="in" filter="fade">
                                      <p:cBhvr>
                                        <p:cTn id="84" dur="500"/>
                                        <p:tgtEl>
                                          <p:spTgt spid="18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87"/>
                                        </p:tgtEl>
                                        <p:attrNameLst>
                                          <p:attrName>style.visibility</p:attrName>
                                        </p:attrNameLst>
                                      </p:cBhvr>
                                      <p:to>
                                        <p:strVal val="visible"/>
                                      </p:to>
                                    </p:set>
                                    <p:animEffect transition="in" filter="fade">
                                      <p:cBhvr>
                                        <p:cTn id="87" dur="500"/>
                                        <p:tgtEl>
                                          <p:spTgt spid="187"/>
                                        </p:tgtEl>
                                      </p:cBhvr>
                                    </p:animEffect>
                                  </p:childTnLst>
                                </p:cTn>
                              </p:par>
                            </p:childTnLst>
                          </p:cTn>
                        </p:par>
                        <p:par>
                          <p:cTn id="88" fill="hold">
                            <p:stCondLst>
                              <p:cond delay="1500"/>
                            </p:stCondLst>
                            <p:childTnLst>
                              <p:par>
                                <p:cTn id="89" presetID="10" presetClass="entr" presetSubtype="0" fill="hold" grpId="0" nodeType="afterEffect">
                                  <p:stCondLst>
                                    <p:cond delay="0"/>
                                  </p:stCondLst>
                                  <p:childTnLst>
                                    <p:set>
                                      <p:cBhvr>
                                        <p:cTn id="90" dur="1" fill="hold">
                                          <p:stCondLst>
                                            <p:cond delay="0"/>
                                          </p:stCondLst>
                                        </p:cTn>
                                        <p:tgtEl>
                                          <p:spTgt spid="192"/>
                                        </p:tgtEl>
                                        <p:attrNameLst>
                                          <p:attrName>style.visibility</p:attrName>
                                        </p:attrNameLst>
                                      </p:cBhvr>
                                      <p:to>
                                        <p:strVal val="visible"/>
                                      </p:to>
                                    </p:set>
                                    <p:animEffect transition="in" filter="fade">
                                      <p:cBhvr>
                                        <p:cTn id="91" dur="500"/>
                                        <p:tgtEl>
                                          <p:spTgt spid="19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93"/>
                                        </p:tgtEl>
                                        <p:attrNameLst>
                                          <p:attrName>style.visibility</p:attrName>
                                        </p:attrNameLst>
                                      </p:cBhvr>
                                      <p:to>
                                        <p:strVal val="visible"/>
                                      </p:to>
                                    </p:set>
                                    <p:animEffect transition="in" filter="fade">
                                      <p:cBhvr>
                                        <p:cTn id="94" dur="500"/>
                                        <p:tgtEl>
                                          <p:spTgt spid="19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96"/>
                                        </p:tgtEl>
                                        <p:attrNameLst>
                                          <p:attrName>style.visibility</p:attrName>
                                        </p:attrNameLst>
                                      </p:cBhvr>
                                      <p:to>
                                        <p:strVal val="visible"/>
                                      </p:to>
                                    </p:set>
                                    <p:animEffect transition="in" filter="fade">
                                      <p:cBhvr>
                                        <p:cTn id="97" dur="500"/>
                                        <p:tgtEl>
                                          <p:spTgt spid="196"/>
                                        </p:tgtEl>
                                      </p:cBhvr>
                                    </p:animEffect>
                                  </p:childTnLst>
                                </p:cTn>
                              </p:par>
                              <p:par>
                                <p:cTn id="98" presetID="10" presetClass="entr" presetSubtype="0" fill="hold" nodeType="withEffect">
                                  <p:stCondLst>
                                    <p:cond delay="0"/>
                                  </p:stCondLst>
                                  <p:childTnLst>
                                    <p:set>
                                      <p:cBhvr>
                                        <p:cTn id="99" dur="1" fill="hold">
                                          <p:stCondLst>
                                            <p:cond delay="0"/>
                                          </p:stCondLst>
                                        </p:cTn>
                                        <p:tgtEl>
                                          <p:spTgt spid="220"/>
                                        </p:tgtEl>
                                        <p:attrNameLst>
                                          <p:attrName>style.visibility</p:attrName>
                                        </p:attrNameLst>
                                      </p:cBhvr>
                                      <p:to>
                                        <p:strVal val="visible"/>
                                      </p:to>
                                    </p:set>
                                    <p:animEffect transition="in" filter="fade">
                                      <p:cBhvr>
                                        <p:cTn id="100" dur="500"/>
                                        <p:tgtEl>
                                          <p:spTgt spid="22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30"/>
                                        </p:tgtEl>
                                        <p:attrNameLst>
                                          <p:attrName>style.visibility</p:attrName>
                                        </p:attrNameLst>
                                      </p:cBhvr>
                                      <p:to>
                                        <p:strVal val="visible"/>
                                      </p:to>
                                    </p:set>
                                    <p:animEffect transition="in" filter="fade">
                                      <p:cBhvr>
                                        <p:cTn id="103" dur="500"/>
                                        <p:tgtEl>
                                          <p:spTgt spid="23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94"/>
                                        </p:tgtEl>
                                        <p:attrNameLst>
                                          <p:attrName>style.visibility</p:attrName>
                                        </p:attrNameLst>
                                      </p:cBhvr>
                                      <p:to>
                                        <p:strVal val="visible"/>
                                      </p:to>
                                    </p:set>
                                    <p:animEffect transition="in" filter="fade">
                                      <p:cBhvr>
                                        <p:cTn id="106" dur="500"/>
                                        <p:tgtEl>
                                          <p:spTgt spid="19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97"/>
                                        </p:tgtEl>
                                        <p:attrNameLst>
                                          <p:attrName>style.visibility</p:attrName>
                                        </p:attrNameLst>
                                      </p:cBhvr>
                                      <p:to>
                                        <p:strVal val="visible"/>
                                      </p:to>
                                    </p:set>
                                    <p:animEffect transition="in" filter="fade">
                                      <p:cBhvr>
                                        <p:cTn id="109" dur="500"/>
                                        <p:tgtEl>
                                          <p:spTgt spid="19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95"/>
                                        </p:tgtEl>
                                        <p:attrNameLst>
                                          <p:attrName>style.visibility</p:attrName>
                                        </p:attrNameLst>
                                      </p:cBhvr>
                                      <p:to>
                                        <p:strVal val="visible"/>
                                      </p:to>
                                    </p:set>
                                    <p:animEffect transition="in" filter="fade">
                                      <p:cBhvr>
                                        <p:cTn id="112" dur="500"/>
                                        <p:tgtEl>
                                          <p:spTgt spid="19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98"/>
                                        </p:tgtEl>
                                        <p:attrNameLst>
                                          <p:attrName>style.visibility</p:attrName>
                                        </p:attrNameLst>
                                      </p:cBhvr>
                                      <p:to>
                                        <p:strVal val="visible"/>
                                      </p:to>
                                    </p:set>
                                    <p:animEffect transition="in" filter="fade">
                                      <p:cBhvr>
                                        <p:cTn id="115" dur="500"/>
                                        <p:tgtEl>
                                          <p:spTgt spid="198"/>
                                        </p:tgtEl>
                                      </p:cBhvr>
                                    </p:animEffect>
                                  </p:childTnLst>
                                </p:cTn>
                              </p:par>
                            </p:childTnLst>
                          </p:cTn>
                        </p:par>
                        <p:par>
                          <p:cTn id="116" fill="hold">
                            <p:stCondLst>
                              <p:cond delay="2000"/>
                            </p:stCondLst>
                            <p:childTnLst>
                              <p:par>
                                <p:cTn id="117" presetID="10" presetClass="entr" presetSubtype="0" fill="hold" grpId="0" nodeType="afterEffect">
                                  <p:stCondLst>
                                    <p:cond delay="0"/>
                                  </p:stCondLst>
                                  <p:childTnLst>
                                    <p:set>
                                      <p:cBhvr>
                                        <p:cTn id="118" dur="1" fill="hold">
                                          <p:stCondLst>
                                            <p:cond delay="0"/>
                                          </p:stCondLst>
                                        </p:cTn>
                                        <p:tgtEl>
                                          <p:spTgt spid="203"/>
                                        </p:tgtEl>
                                        <p:attrNameLst>
                                          <p:attrName>style.visibility</p:attrName>
                                        </p:attrNameLst>
                                      </p:cBhvr>
                                      <p:to>
                                        <p:strVal val="visible"/>
                                      </p:to>
                                    </p:set>
                                    <p:animEffect transition="in" filter="fade">
                                      <p:cBhvr>
                                        <p:cTn id="119" dur="500"/>
                                        <p:tgtEl>
                                          <p:spTgt spid="203"/>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04"/>
                                        </p:tgtEl>
                                        <p:attrNameLst>
                                          <p:attrName>style.visibility</p:attrName>
                                        </p:attrNameLst>
                                      </p:cBhvr>
                                      <p:to>
                                        <p:strVal val="visible"/>
                                      </p:to>
                                    </p:set>
                                    <p:animEffect transition="in" filter="fade">
                                      <p:cBhvr>
                                        <p:cTn id="122" dur="500"/>
                                        <p:tgtEl>
                                          <p:spTgt spid="204"/>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07"/>
                                        </p:tgtEl>
                                        <p:attrNameLst>
                                          <p:attrName>style.visibility</p:attrName>
                                        </p:attrNameLst>
                                      </p:cBhvr>
                                      <p:to>
                                        <p:strVal val="visible"/>
                                      </p:to>
                                    </p:set>
                                    <p:animEffect transition="in" filter="fade">
                                      <p:cBhvr>
                                        <p:cTn id="125" dur="500"/>
                                        <p:tgtEl>
                                          <p:spTgt spid="207"/>
                                        </p:tgtEl>
                                      </p:cBhvr>
                                    </p:animEffect>
                                  </p:childTnLst>
                                </p:cTn>
                              </p:par>
                              <p:par>
                                <p:cTn id="126" presetID="10" presetClass="entr" presetSubtype="0" fill="hold" nodeType="withEffect">
                                  <p:stCondLst>
                                    <p:cond delay="0"/>
                                  </p:stCondLst>
                                  <p:childTnLst>
                                    <p:set>
                                      <p:cBhvr>
                                        <p:cTn id="127" dur="1" fill="hold">
                                          <p:stCondLst>
                                            <p:cond delay="0"/>
                                          </p:stCondLst>
                                        </p:cTn>
                                        <p:tgtEl>
                                          <p:spTgt spid="223"/>
                                        </p:tgtEl>
                                        <p:attrNameLst>
                                          <p:attrName>style.visibility</p:attrName>
                                        </p:attrNameLst>
                                      </p:cBhvr>
                                      <p:to>
                                        <p:strVal val="visible"/>
                                      </p:to>
                                    </p:set>
                                    <p:animEffect transition="in" filter="fade">
                                      <p:cBhvr>
                                        <p:cTn id="128" dur="500"/>
                                        <p:tgtEl>
                                          <p:spTgt spid="22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31"/>
                                        </p:tgtEl>
                                        <p:attrNameLst>
                                          <p:attrName>style.visibility</p:attrName>
                                        </p:attrNameLst>
                                      </p:cBhvr>
                                      <p:to>
                                        <p:strVal val="visible"/>
                                      </p:to>
                                    </p:set>
                                    <p:animEffect transition="in" filter="fade">
                                      <p:cBhvr>
                                        <p:cTn id="131" dur="500"/>
                                        <p:tgtEl>
                                          <p:spTgt spid="23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05"/>
                                        </p:tgtEl>
                                        <p:attrNameLst>
                                          <p:attrName>style.visibility</p:attrName>
                                        </p:attrNameLst>
                                      </p:cBhvr>
                                      <p:to>
                                        <p:strVal val="visible"/>
                                      </p:to>
                                    </p:set>
                                    <p:animEffect transition="in" filter="fade">
                                      <p:cBhvr>
                                        <p:cTn id="134" dur="500"/>
                                        <p:tgtEl>
                                          <p:spTgt spid="205"/>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08"/>
                                        </p:tgtEl>
                                        <p:attrNameLst>
                                          <p:attrName>style.visibility</p:attrName>
                                        </p:attrNameLst>
                                      </p:cBhvr>
                                      <p:to>
                                        <p:strVal val="visible"/>
                                      </p:to>
                                    </p:set>
                                    <p:animEffect transition="in" filter="fade">
                                      <p:cBhvr>
                                        <p:cTn id="137" dur="500"/>
                                        <p:tgtEl>
                                          <p:spTgt spid="208"/>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206"/>
                                        </p:tgtEl>
                                        <p:attrNameLst>
                                          <p:attrName>style.visibility</p:attrName>
                                        </p:attrNameLst>
                                      </p:cBhvr>
                                      <p:to>
                                        <p:strVal val="visible"/>
                                      </p:to>
                                    </p:set>
                                    <p:animEffect transition="in" filter="fade">
                                      <p:cBhvr>
                                        <p:cTn id="140" dur="500"/>
                                        <p:tgtEl>
                                          <p:spTgt spid="206"/>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209"/>
                                        </p:tgtEl>
                                        <p:attrNameLst>
                                          <p:attrName>style.visibility</p:attrName>
                                        </p:attrNameLst>
                                      </p:cBhvr>
                                      <p:to>
                                        <p:strVal val="visible"/>
                                      </p:to>
                                    </p:set>
                                    <p:animEffect transition="in" filter="fade">
                                      <p:cBhvr>
                                        <p:cTn id="143"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47" grpId="0" animBg="1"/>
      <p:bldP spid="170" grpId="0" animBg="1"/>
      <p:bldP spid="171" grpId="0" animBg="1"/>
      <p:bldP spid="174" grpId="0" animBg="1"/>
      <p:bldP spid="181" grpId="0" animBg="1"/>
      <p:bldP spid="182" grpId="0" animBg="1"/>
      <p:bldP spid="185" grpId="0" animBg="1"/>
      <p:bldP spid="192" grpId="0" animBg="1"/>
      <p:bldP spid="193" grpId="0" animBg="1"/>
      <p:bldP spid="196" grpId="0" animBg="1"/>
      <p:bldP spid="203" grpId="0" animBg="1"/>
      <p:bldP spid="204" grpId="0" animBg="1"/>
      <p:bldP spid="207" grpId="0" animBg="1"/>
      <p:bldP spid="227" grpId="0" animBg="1"/>
      <p:bldP spid="228" grpId="0" animBg="1"/>
      <p:bldP spid="229" grpId="0" animBg="1"/>
      <p:bldP spid="230" grpId="0" animBg="1"/>
      <p:bldP spid="231" grpId="0" animBg="1"/>
      <p:bldP spid="25" grpId="0" animBg="1"/>
      <p:bldP spid="161" grpId="0"/>
      <p:bldP spid="26" grpId="0"/>
      <p:bldP spid="163" grpId="0"/>
      <p:bldP spid="172" grpId="0" animBg="1"/>
      <p:bldP spid="175" grpId="0"/>
      <p:bldP spid="173" grpId="0"/>
      <p:bldP spid="176" grpId="0"/>
      <p:bldP spid="183" grpId="0" animBg="1"/>
      <p:bldP spid="186" grpId="0"/>
      <p:bldP spid="184" grpId="0"/>
      <p:bldP spid="187" grpId="0"/>
      <p:bldP spid="194" grpId="0" animBg="1"/>
      <p:bldP spid="197" grpId="0"/>
      <p:bldP spid="195" grpId="0"/>
      <p:bldP spid="198" grpId="0"/>
      <p:bldP spid="205" grpId="0" animBg="1"/>
      <p:bldP spid="208" grpId="0"/>
      <p:bldP spid="206" grpId="0"/>
      <p:bldP spid="2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58F22-6246-47CD-F5A4-E0A1A2765108}"/>
            </a:ext>
          </a:extLst>
        </p:cNvPr>
        <p:cNvGrpSpPr/>
        <p:nvPr/>
      </p:nvGrpSpPr>
      <p:grpSpPr>
        <a:xfrm>
          <a:off x="0" y="0"/>
          <a:ext cx="0" cy="0"/>
          <a:chOff x="0" y="0"/>
          <a:chExt cx="0" cy="0"/>
        </a:xfrm>
      </p:grpSpPr>
      <p:sp>
        <p:nvSpPr>
          <p:cNvPr id="18" name="!!!Big">
            <a:extLst>
              <a:ext uri="{FF2B5EF4-FFF2-40B4-BE49-F238E27FC236}">
                <a16:creationId xmlns:a16="http://schemas.microsoft.com/office/drawing/2014/main" id="{4D19BD67-DCA6-607D-85FB-6A4438CBD982}"/>
              </a:ext>
              <a:ext uri="{C183D7F6-B498-43B3-948B-1728B52AA6E4}">
                <adec:decorative xmlns:adec="http://schemas.microsoft.com/office/drawing/2017/decorative" val="1"/>
              </a:ext>
            </a:extLst>
          </p:cNvPr>
          <p:cNvSpPr>
            <a:spLocks/>
          </p:cNvSpPr>
          <p:nvPr/>
        </p:nvSpPr>
        <p:spPr bwMode="auto">
          <a:xfrm>
            <a:off x="588263" y="1581150"/>
            <a:ext cx="11017250" cy="5029200"/>
          </a:xfrm>
          <a:prstGeom prst="roundRect">
            <a:avLst>
              <a:gd name="adj" fmla="val 3606"/>
            </a:avLst>
          </a:prstGeom>
          <a:gradFill flip="none" rotWithShape="1">
            <a:gsLst>
              <a:gs pos="0">
                <a:srgbClr val="EBEDF5"/>
              </a:gs>
              <a:gs pos="100000">
                <a:srgbClr val="F5F2F0">
                  <a:alpha val="91000"/>
                </a:srgbClr>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a:solidFill>
                <a:srgbClr val="091F2C"/>
              </a:solidFill>
            </a:endParaRPr>
          </a:p>
        </p:txBody>
      </p:sp>
      <p:sp>
        <p:nvSpPr>
          <p:cNvPr id="32" name="!!!QQ">
            <a:extLst>
              <a:ext uri="{FF2B5EF4-FFF2-40B4-BE49-F238E27FC236}">
                <a16:creationId xmlns:a16="http://schemas.microsoft.com/office/drawing/2014/main" id="{D2F7FFDC-3404-FC1D-3D1C-9BE9B80067AE}"/>
              </a:ext>
              <a:ext uri="{C183D7F6-B498-43B3-948B-1728B52AA6E4}">
                <adec:decorative xmlns:adec="http://schemas.microsoft.com/office/drawing/2017/decorative" val="1"/>
              </a:ext>
            </a:extLst>
          </p:cNvPr>
          <p:cNvSpPr>
            <a:spLocks/>
          </p:cNvSpPr>
          <p:nvPr/>
        </p:nvSpPr>
        <p:spPr bwMode="auto">
          <a:xfrm>
            <a:off x="735249" y="2287327"/>
            <a:ext cx="2884251" cy="3818198"/>
          </a:xfrm>
          <a:prstGeom prst="roundRect">
            <a:avLst>
              <a:gd name="adj" fmla="val 3994"/>
            </a:avLst>
          </a:prstGeom>
          <a:solidFill>
            <a:srgbClr val="FFFFFF">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sz="1400">
              <a:solidFill>
                <a:schemeClr val="accent3"/>
              </a:solidFill>
              <a:latin typeface="Segoe Sans Display Semibold" pitchFamily="2" charset="0"/>
              <a:cs typeface="Segoe Sans Display Semibold" pitchFamily="2" charset="0"/>
            </a:endParaRPr>
          </a:p>
        </p:txBody>
      </p:sp>
      <p:sp>
        <p:nvSpPr>
          <p:cNvPr id="33" name="Rectangle: Rounded Corners 32">
            <a:extLst>
              <a:ext uri="{FF2B5EF4-FFF2-40B4-BE49-F238E27FC236}">
                <a16:creationId xmlns:a16="http://schemas.microsoft.com/office/drawing/2014/main" id="{781F77C0-80ED-D9D2-D6B4-026B365143C6}"/>
              </a:ext>
              <a:ext uri="{C183D7F6-B498-43B3-948B-1728B52AA6E4}">
                <adec:decorative xmlns:adec="http://schemas.microsoft.com/office/drawing/2017/decorative" val="1"/>
              </a:ext>
            </a:extLst>
          </p:cNvPr>
          <p:cNvSpPr>
            <a:spLocks/>
          </p:cNvSpPr>
          <p:nvPr/>
        </p:nvSpPr>
        <p:spPr bwMode="auto">
          <a:xfrm>
            <a:off x="862248" y="2446209"/>
            <a:ext cx="2630252" cy="1395541"/>
          </a:xfrm>
          <a:prstGeom prst="roundRect">
            <a:avLst>
              <a:gd name="adj" fmla="val 7407"/>
            </a:avLst>
          </a:prstGeom>
          <a:solidFill>
            <a:srgbClr val="FFFFFF">
              <a:alpha val="84000"/>
            </a:srgbClr>
          </a:solidFill>
          <a:ln>
            <a:solidFill>
              <a:schemeClr val="accent3">
                <a:lumMod val="20000"/>
                <a:lumOff val="80000"/>
              </a:schemeClr>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sz="1400">
              <a:solidFill>
                <a:schemeClr val="accent3"/>
              </a:solidFill>
              <a:latin typeface="Segoe Sans Display Semibold" pitchFamily="2" charset="0"/>
              <a:cs typeface="Segoe Sans Display Semibold" pitchFamily="2" charset="0"/>
            </a:endParaRPr>
          </a:p>
        </p:txBody>
      </p:sp>
      <p:sp>
        <p:nvSpPr>
          <p:cNvPr id="35" name="Rectangle: Rounded Corners 34">
            <a:extLst>
              <a:ext uri="{FF2B5EF4-FFF2-40B4-BE49-F238E27FC236}">
                <a16:creationId xmlns:a16="http://schemas.microsoft.com/office/drawing/2014/main" id="{85593C37-BE88-113E-6D60-90D18A235AEB}"/>
              </a:ext>
              <a:ext uri="{C183D7F6-B498-43B3-948B-1728B52AA6E4}">
                <adec:decorative xmlns:adec="http://schemas.microsoft.com/office/drawing/2017/decorative" val="1"/>
              </a:ext>
            </a:extLst>
          </p:cNvPr>
          <p:cNvSpPr>
            <a:spLocks/>
          </p:cNvSpPr>
          <p:nvPr/>
        </p:nvSpPr>
        <p:spPr bwMode="auto">
          <a:xfrm>
            <a:off x="862248" y="4009188"/>
            <a:ext cx="2630252" cy="1940761"/>
          </a:xfrm>
          <a:prstGeom prst="roundRect">
            <a:avLst>
              <a:gd name="adj" fmla="val 3994"/>
            </a:avLst>
          </a:prstGeom>
          <a:solidFill>
            <a:srgbClr val="FFFFFF">
              <a:alpha val="84000"/>
            </a:srgbClr>
          </a:solidFill>
          <a:ln>
            <a:solidFill>
              <a:schemeClr val="accent2">
                <a:lumMod val="20000"/>
                <a:lumOff val="80000"/>
              </a:schemeClr>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sz="1400">
              <a:solidFill>
                <a:schemeClr val="accent3"/>
              </a:solidFill>
              <a:latin typeface="Segoe Sans Display Semibold" pitchFamily="2" charset="0"/>
              <a:cs typeface="Segoe Sans Display Semibold" pitchFamily="2" charset="0"/>
            </a:endParaRPr>
          </a:p>
        </p:txBody>
      </p:sp>
      <p:grpSp>
        <p:nvGrpSpPr>
          <p:cNvPr id="142" name="Group 141">
            <a:extLst>
              <a:ext uri="{FF2B5EF4-FFF2-40B4-BE49-F238E27FC236}">
                <a16:creationId xmlns:a16="http://schemas.microsoft.com/office/drawing/2014/main" id="{07CCC4E1-0D4B-A794-67A9-AED50BBA0392}"/>
              </a:ext>
              <a:ext uri="{C183D7F6-B498-43B3-948B-1728B52AA6E4}">
                <adec:decorative xmlns:adec="http://schemas.microsoft.com/office/drawing/2017/decorative" val="1"/>
              </a:ext>
            </a:extLst>
          </p:cNvPr>
          <p:cNvGrpSpPr/>
          <p:nvPr/>
        </p:nvGrpSpPr>
        <p:grpSpPr>
          <a:xfrm>
            <a:off x="968725" y="3357180"/>
            <a:ext cx="275875" cy="275875"/>
            <a:chOff x="968725" y="3283203"/>
            <a:chExt cx="275875" cy="275875"/>
          </a:xfrm>
        </p:grpSpPr>
        <p:sp>
          <p:nvSpPr>
            <p:cNvPr id="47" name="Oval 46">
              <a:extLst>
                <a:ext uri="{FF2B5EF4-FFF2-40B4-BE49-F238E27FC236}">
                  <a16:creationId xmlns:a16="http://schemas.microsoft.com/office/drawing/2014/main" id="{D2A458A7-ADD5-6C36-2220-59984CAA057D}"/>
                </a:ext>
                <a:ext uri="{C183D7F6-B498-43B3-948B-1728B52AA6E4}">
                  <adec:decorative xmlns:adec="http://schemas.microsoft.com/office/drawing/2017/decorative" val="1"/>
                </a:ext>
              </a:extLst>
            </p:cNvPr>
            <p:cNvSpPr/>
            <p:nvPr/>
          </p:nvSpPr>
          <p:spPr bwMode="auto">
            <a:xfrm>
              <a:off x="968725" y="3283203"/>
              <a:ext cx="275875" cy="275875"/>
            </a:xfrm>
            <a:prstGeom prst="ellipse">
              <a:avLst/>
            </a:prstGeom>
            <a:solidFill>
              <a:schemeClr val="accent3">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sp>
          <p:nvSpPr>
            <p:cNvPr id="141" name="Card">
              <a:extLst>
                <a:ext uri="{FF2B5EF4-FFF2-40B4-BE49-F238E27FC236}">
                  <a16:creationId xmlns:a16="http://schemas.microsoft.com/office/drawing/2014/main" id="{FADD4F55-AA0F-559F-1363-21E2B4E3D798}"/>
                </a:ext>
                <a:ext uri="{C183D7F6-B498-43B3-948B-1728B52AA6E4}">
                  <adec:decorative xmlns:adec="http://schemas.microsoft.com/office/drawing/2017/decorative" val="1"/>
                </a:ext>
              </a:extLst>
            </p:cNvPr>
            <p:cNvSpPr>
              <a:spLocks noChangeAspect="1" noEditPoints="1"/>
            </p:cNvSpPr>
            <p:nvPr/>
          </p:nvSpPr>
          <p:spPr bwMode="auto">
            <a:xfrm>
              <a:off x="1029239" y="3364325"/>
              <a:ext cx="154847" cy="113630"/>
            </a:xfrm>
            <a:custGeom>
              <a:avLst/>
              <a:gdLst>
                <a:gd name="T0" fmla="*/ 2121 w 3742"/>
                <a:gd name="T1" fmla="*/ 998 h 2744"/>
                <a:gd name="T2" fmla="*/ 3368 w 3742"/>
                <a:gd name="T3" fmla="*/ 998 h 2744"/>
                <a:gd name="T4" fmla="*/ 2121 w 3742"/>
                <a:gd name="T5" fmla="*/ 1746 h 2744"/>
                <a:gd name="T6" fmla="*/ 2869 w 3742"/>
                <a:gd name="T7" fmla="*/ 1746 h 2744"/>
                <a:gd name="T8" fmla="*/ 3742 w 3742"/>
                <a:gd name="T9" fmla="*/ 0 h 2744"/>
                <a:gd name="T10" fmla="*/ 0 w 3742"/>
                <a:gd name="T11" fmla="*/ 0 h 2744"/>
                <a:gd name="T12" fmla="*/ 0 w 3742"/>
                <a:gd name="T13" fmla="*/ 2744 h 2744"/>
                <a:gd name="T14" fmla="*/ 3742 w 3742"/>
                <a:gd name="T15" fmla="*/ 2744 h 2744"/>
                <a:gd name="T16" fmla="*/ 3742 w 3742"/>
                <a:gd name="T17" fmla="*/ 0 h 2744"/>
                <a:gd name="T18" fmla="*/ 1123 w 3742"/>
                <a:gd name="T19" fmla="*/ 748 h 2744"/>
                <a:gd name="T20" fmla="*/ 748 w 3742"/>
                <a:gd name="T21" fmla="*/ 1123 h 2744"/>
                <a:gd name="T22" fmla="*/ 1123 w 3742"/>
                <a:gd name="T23" fmla="*/ 1497 h 2744"/>
                <a:gd name="T24" fmla="*/ 1497 w 3742"/>
                <a:gd name="T25" fmla="*/ 1123 h 2744"/>
                <a:gd name="T26" fmla="*/ 1123 w 3742"/>
                <a:gd name="T27" fmla="*/ 748 h 2744"/>
                <a:gd name="T28" fmla="*/ 1746 w 3742"/>
                <a:gd name="T29" fmla="*/ 2121 h 2744"/>
                <a:gd name="T30" fmla="*/ 1123 w 3742"/>
                <a:gd name="T31" fmla="*/ 1497 h 2744"/>
                <a:gd name="T32" fmla="*/ 499 w 3742"/>
                <a:gd name="T33" fmla="*/ 2121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2" h="2744">
                  <a:moveTo>
                    <a:pt x="2121" y="998"/>
                  </a:moveTo>
                  <a:cubicBezTo>
                    <a:pt x="3368" y="998"/>
                    <a:pt x="3368" y="998"/>
                    <a:pt x="3368" y="998"/>
                  </a:cubicBezTo>
                  <a:moveTo>
                    <a:pt x="2121" y="1746"/>
                  </a:moveTo>
                  <a:cubicBezTo>
                    <a:pt x="2869" y="1746"/>
                    <a:pt x="2869" y="1746"/>
                    <a:pt x="2869" y="1746"/>
                  </a:cubicBezTo>
                  <a:moveTo>
                    <a:pt x="3742" y="0"/>
                  </a:moveTo>
                  <a:cubicBezTo>
                    <a:pt x="0" y="0"/>
                    <a:pt x="0" y="0"/>
                    <a:pt x="0" y="0"/>
                  </a:cubicBezTo>
                  <a:cubicBezTo>
                    <a:pt x="0" y="2744"/>
                    <a:pt x="0" y="2744"/>
                    <a:pt x="0" y="2744"/>
                  </a:cubicBezTo>
                  <a:cubicBezTo>
                    <a:pt x="3742" y="2744"/>
                    <a:pt x="3742" y="2744"/>
                    <a:pt x="3742" y="2744"/>
                  </a:cubicBezTo>
                  <a:lnTo>
                    <a:pt x="3742" y="0"/>
                  </a:lnTo>
                  <a:close/>
                  <a:moveTo>
                    <a:pt x="1123" y="748"/>
                  </a:moveTo>
                  <a:cubicBezTo>
                    <a:pt x="916" y="748"/>
                    <a:pt x="748" y="916"/>
                    <a:pt x="748" y="1123"/>
                  </a:cubicBezTo>
                  <a:cubicBezTo>
                    <a:pt x="748" y="1329"/>
                    <a:pt x="916" y="1497"/>
                    <a:pt x="1123" y="1497"/>
                  </a:cubicBezTo>
                  <a:cubicBezTo>
                    <a:pt x="1329" y="1497"/>
                    <a:pt x="1497" y="1329"/>
                    <a:pt x="1497" y="1123"/>
                  </a:cubicBezTo>
                  <a:cubicBezTo>
                    <a:pt x="1497" y="916"/>
                    <a:pt x="1329" y="748"/>
                    <a:pt x="1123" y="748"/>
                  </a:cubicBezTo>
                  <a:close/>
                  <a:moveTo>
                    <a:pt x="1746" y="2121"/>
                  </a:moveTo>
                  <a:cubicBezTo>
                    <a:pt x="1746" y="1776"/>
                    <a:pt x="1467" y="1497"/>
                    <a:pt x="1123" y="1497"/>
                  </a:cubicBezTo>
                  <a:cubicBezTo>
                    <a:pt x="778" y="1497"/>
                    <a:pt x="499" y="1776"/>
                    <a:pt x="499" y="2121"/>
                  </a:cubicBezTo>
                </a:path>
              </a:pathLst>
            </a:custGeom>
            <a:noFill/>
            <a:ln w="9525" cap="sq">
              <a:solidFill>
                <a:schemeClr val="accent3"/>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cxnSp>
        <p:nvCxnSpPr>
          <p:cNvPr id="144" name="Straight Connector 143">
            <a:extLst>
              <a:ext uri="{FF2B5EF4-FFF2-40B4-BE49-F238E27FC236}">
                <a16:creationId xmlns:a16="http://schemas.microsoft.com/office/drawing/2014/main" id="{6285B351-11DE-8B29-7D28-1C6BAAC5A5B6}"/>
              </a:ext>
              <a:ext uri="{C183D7F6-B498-43B3-948B-1728B52AA6E4}">
                <adec:decorative xmlns:adec="http://schemas.microsoft.com/office/drawing/2017/decorative" val="1"/>
              </a:ext>
            </a:extLst>
          </p:cNvPr>
          <p:cNvCxnSpPr>
            <a:cxnSpLocks/>
            <a:stCxn id="45" idx="4"/>
          </p:cNvCxnSpPr>
          <p:nvPr/>
        </p:nvCxnSpPr>
        <p:spPr>
          <a:xfrm>
            <a:off x="1106663" y="2839052"/>
            <a:ext cx="0" cy="518128"/>
          </a:xfrm>
          <a:prstGeom prst="line">
            <a:avLst/>
          </a:prstGeom>
          <a:ln>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40" name="Group 139">
            <a:extLst>
              <a:ext uri="{FF2B5EF4-FFF2-40B4-BE49-F238E27FC236}">
                <a16:creationId xmlns:a16="http://schemas.microsoft.com/office/drawing/2014/main" id="{EB643340-42E2-0BD0-CEDD-8C4D522A4806}"/>
              </a:ext>
              <a:ext uri="{C183D7F6-B498-43B3-948B-1728B52AA6E4}">
                <adec:decorative xmlns:adec="http://schemas.microsoft.com/office/drawing/2017/decorative" val="1"/>
              </a:ext>
            </a:extLst>
          </p:cNvPr>
          <p:cNvGrpSpPr/>
          <p:nvPr/>
        </p:nvGrpSpPr>
        <p:grpSpPr>
          <a:xfrm>
            <a:off x="968725" y="5452331"/>
            <a:ext cx="275875" cy="275875"/>
            <a:chOff x="968725" y="5545991"/>
            <a:chExt cx="275875" cy="275875"/>
          </a:xfrm>
        </p:grpSpPr>
        <p:sp>
          <p:nvSpPr>
            <p:cNvPr id="62" name="Oval 61">
              <a:extLst>
                <a:ext uri="{FF2B5EF4-FFF2-40B4-BE49-F238E27FC236}">
                  <a16:creationId xmlns:a16="http://schemas.microsoft.com/office/drawing/2014/main" id="{F5BD9159-8004-5AC7-742E-5B9F4AA625BD}"/>
                </a:ext>
                <a:ext uri="{C183D7F6-B498-43B3-948B-1728B52AA6E4}">
                  <adec:decorative xmlns:adec="http://schemas.microsoft.com/office/drawing/2017/decorative" val="1"/>
                </a:ext>
              </a:extLst>
            </p:cNvPr>
            <p:cNvSpPr/>
            <p:nvPr/>
          </p:nvSpPr>
          <p:spPr bwMode="auto">
            <a:xfrm>
              <a:off x="968725" y="5545991"/>
              <a:ext cx="275875" cy="275875"/>
            </a:xfrm>
            <a:prstGeom prst="ellipse">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Segoe Sans Display Semibold" pitchFamily="2" charset="0"/>
                <a:ea typeface="Segoe UI" pitchFamily="34" charset="0"/>
                <a:cs typeface="Segoe Sans Display Semibold" pitchFamily="2" charset="0"/>
              </a:endParaRPr>
            </a:p>
          </p:txBody>
        </p:sp>
        <p:sp>
          <p:nvSpPr>
            <p:cNvPr id="139" name="UniversalApp_E8CC" title="Icon of a cellphone in front of a tablet">
              <a:extLst>
                <a:ext uri="{FF2B5EF4-FFF2-40B4-BE49-F238E27FC236}">
                  <a16:creationId xmlns:a16="http://schemas.microsoft.com/office/drawing/2014/main" id="{DF9850BF-028F-0391-9393-7918D00F70B2}"/>
                </a:ext>
              </a:extLst>
            </p:cNvPr>
            <p:cNvSpPr>
              <a:spLocks noChangeAspect="1" noEditPoints="1"/>
            </p:cNvSpPr>
            <p:nvPr/>
          </p:nvSpPr>
          <p:spPr bwMode="auto">
            <a:xfrm>
              <a:off x="1020937" y="5621022"/>
              <a:ext cx="171450" cy="125813"/>
            </a:xfrm>
            <a:custGeom>
              <a:avLst/>
              <a:gdLst>
                <a:gd name="T0" fmla="*/ 1250 w 3750"/>
                <a:gd name="T1" fmla="*/ 2750 h 2750"/>
                <a:gd name="T2" fmla="*/ 0 w 3750"/>
                <a:gd name="T3" fmla="*/ 2750 h 2750"/>
                <a:gd name="T4" fmla="*/ 0 w 3750"/>
                <a:gd name="T5" fmla="*/ 750 h 2750"/>
                <a:gd name="T6" fmla="*/ 1250 w 3750"/>
                <a:gd name="T7" fmla="*/ 750 h 2750"/>
                <a:gd name="T8" fmla="*/ 1250 w 3750"/>
                <a:gd name="T9" fmla="*/ 2750 h 2750"/>
                <a:gd name="T10" fmla="*/ 375 w 3750"/>
                <a:gd name="T11" fmla="*/ 2250 h 2750"/>
                <a:gd name="T12" fmla="*/ 875 w 3750"/>
                <a:gd name="T13" fmla="*/ 2250 h 2750"/>
                <a:gd name="T14" fmla="*/ 1875 w 3750"/>
                <a:gd name="T15" fmla="*/ 1750 h 2750"/>
                <a:gd name="T16" fmla="*/ 2375 w 3750"/>
                <a:gd name="T17" fmla="*/ 1750 h 2750"/>
                <a:gd name="T18" fmla="*/ 1250 w 3750"/>
                <a:gd name="T19" fmla="*/ 2250 h 2750"/>
                <a:gd name="T20" fmla="*/ 3625 w 3750"/>
                <a:gd name="T21" fmla="*/ 2250 h 2750"/>
                <a:gd name="T22" fmla="*/ 3750 w 3750"/>
                <a:gd name="T23" fmla="*/ 2125 h 2750"/>
                <a:gd name="T24" fmla="*/ 3750 w 3750"/>
                <a:gd name="T25" fmla="*/ 125 h 2750"/>
                <a:gd name="T26" fmla="*/ 3625 w 3750"/>
                <a:gd name="T27" fmla="*/ 0 h 2750"/>
                <a:gd name="T28" fmla="*/ 625 w 3750"/>
                <a:gd name="T29" fmla="*/ 0 h 2750"/>
                <a:gd name="T30" fmla="*/ 500 w 3750"/>
                <a:gd name="T31" fmla="*/ 125 h 2750"/>
                <a:gd name="T32" fmla="*/ 500 w 3750"/>
                <a:gd name="T33" fmla="*/ 75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50" h="2750">
                  <a:moveTo>
                    <a:pt x="1250" y="2750"/>
                  </a:moveTo>
                  <a:cubicBezTo>
                    <a:pt x="0" y="2750"/>
                    <a:pt x="0" y="2750"/>
                    <a:pt x="0" y="2750"/>
                  </a:cubicBezTo>
                  <a:cubicBezTo>
                    <a:pt x="0" y="750"/>
                    <a:pt x="0" y="750"/>
                    <a:pt x="0" y="750"/>
                  </a:cubicBezTo>
                  <a:cubicBezTo>
                    <a:pt x="1250" y="750"/>
                    <a:pt x="1250" y="750"/>
                    <a:pt x="1250" y="750"/>
                  </a:cubicBezTo>
                  <a:lnTo>
                    <a:pt x="1250" y="2750"/>
                  </a:lnTo>
                  <a:close/>
                  <a:moveTo>
                    <a:pt x="375" y="2250"/>
                  </a:moveTo>
                  <a:cubicBezTo>
                    <a:pt x="875" y="2250"/>
                    <a:pt x="875" y="2250"/>
                    <a:pt x="875" y="2250"/>
                  </a:cubicBezTo>
                  <a:moveTo>
                    <a:pt x="1875" y="1750"/>
                  </a:moveTo>
                  <a:cubicBezTo>
                    <a:pt x="2375" y="1750"/>
                    <a:pt x="2375" y="1750"/>
                    <a:pt x="2375" y="1750"/>
                  </a:cubicBezTo>
                  <a:moveTo>
                    <a:pt x="1250" y="2250"/>
                  </a:moveTo>
                  <a:cubicBezTo>
                    <a:pt x="3625" y="2250"/>
                    <a:pt x="3625" y="2250"/>
                    <a:pt x="3625" y="2250"/>
                  </a:cubicBezTo>
                  <a:cubicBezTo>
                    <a:pt x="3694" y="2250"/>
                    <a:pt x="3750" y="2194"/>
                    <a:pt x="3750" y="2125"/>
                  </a:cubicBezTo>
                  <a:cubicBezTo>
                    <a:pt x="3750" y="125"/>
                    <a:pt x="3750" y="125"/>
                    <a:pt x="3750" y="125"/>
                  </a:cubicBezTo>
                  <a:cubicBezTo>
                    <a:pt x="3750" y="56"/>
                    <a:pt x="3694" y="0"/>
                    <a:pt x="3625" y="0"/>
                  </a:cubicBezTo>
                  <a:cubicBezTo>
                    <a:pt x="625" y="0"/>
                    <a:pt x="625" y="0"/>
                    <a:pt x="625" y="0"/>
                  </a:cubicBezTo>
                  <a:cubicBezTo>
                    <a:pt x="556" y="0"/>
                    <a:pt x="500" y="56"/>
                    <a:pt x="500" y="125"/>
                  </a:cubicBezTo>
                  <a:cubicBezTo>
                    <a:pt x="500" y="750"/>
                    <a:pt x="500" y="750"/>
                    <a:pt x="500" y="750"/>
                  </a:cubicBezTo>
                </a:path>
              </a:pathLst>
            </a:custGeom>
            <a:noFill/>
            <a:ln w="9525" cap="sq">
              <a:solidFill>
                <a:schemeClr val="accent2"/>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defRPr/>
              </a:pPr>
              <a:endParaRPr lang="en-US" sz="1200" kern="0">
                <a:solidFill>
                  <a:srgbClr val="737373">
                    <a:lumMod val="50000"/>
                  </a:srgbClr>
                </a:solidFill>
                <a:latin typeface="Segoe UI"/>
                <a:cs typeface="Segoe UI" panose="020B0502040204020203" pitchFamily="34" charset="0"/>
              </a:endParaRPr>
            </a:p>
          </p:txBody>
        </p:sp>
      </p:grpSp>
      <p:cxnSp>
        <p:nvCxnSpPr>
          <p:cNvPr id="146" name="Straight Connector 145">
            <a:extLst>
              <a:ext uri="{FF2B5EF4-FFF2-40B4-BE49-F238E27FC236}">
                <a16:creationId xmlns:a16="http://schemas.microsoft.com/office/drawing/2014/main" id="{53351768-1705-198F-8861-5587C2E7494A}"/>
              </a:ext>
              <a:ext uri="{C183D7F6-B498-43B3-948B-1728B52AA6E4}">
                <adec:decorative xmlns:adec="http://schemas.microsoft.com/office/drawing/2017/decorative" val="1"/>
              </a:ext>
            </a:extLst>
          </p:cNvPr>
          <p:cNvCxnSpPr>
            <a:cxnSpLocks/>
            <a:stCxn id="58" idx="4"/>
            <a:endCxn id="60" idx="0"/>
          </p:cNvCxnSpPr>
          <p:nvPr/>
        </p:nvCxnSpPr>
        <p:spPr>
          <a:xfrm>
            <a:off x="1106663" y="4418323"/>
            <a:ext cx="0" cy="518128"/>
          </a:xfrm>
          <a:prstGeom prst="line">
            <a:avLst/>
          </a:prstGeom>
          <a:ln>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09C4FB60-0B66-F0C0-4850-68B5F8A9DFE8}"/>
              </a:ext>
              <a:ext uri="{C183D7F6-B498-43B3-948B-1728B52AA6E4}">
                <adec:decorative xmlns:adec="http://schemas.microsoft.com/office/drawing/2017/decorative" val="1"/>
              </a:ext>
            </a:extLst>
          </p:cNvPr>
          <p:cNvCxnSpPr>
            <a:cxnSpLocks/>
            <a:stCxn id="60" idx="4"/>
          </p:cNvCxnSpPr>
          <p:nvPr/>
        </p:nvCxnSpPr>
        <p:spPr>
          <a:xfrm>
            <a:off x="1106663" y="5212326"/>
            <a:ext cx="0" cy="240005"/>
          </a:xfrm>
          <a:prstGeom prst="line">
            <a:avLst/>
          </a:prstGeom>
          <a:ln>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0" name="!!!logo">
            <a:extLst>
              <a:ext uri="{FF2B5EF4-FFF2-40B4-BE49-F238E27FC236}">
                <a16:creationId xmlns:a16="http://schemas.microsoft.com/office/drawing/2014/main" id="{C8D80423-5EC2-DF27-AF9C-D19594AEF57E}"/>
              </a:ext>
              <a:ext uri="{C183D7F6-B498-43B3-948B-1728B52AA6E4}">
                <adec:decorative xmlns:adec="http://schemas.microsoft.com/office/drawing/2017/decorative" val="1"/>
              </a:ext>
            </a:extLst>
          </p:cNvPr>
          <p:cNvSpPr>
            <a:spLocks/>
          </p:cNvSpPr>
          <p:nvPr/>
        </p:nvSpPr>
        <p:spPr bwMode="auto">
          <a:xfrm>
            <a:off x="3929241" y="2287327"/>
            <a:ext cx="1838017" cy="3818198"/>
          </a:xfrm>
          <a:prstGeom prst="roundRect">
            <a:avLst>
              <a:gd name="adj" fmla="val 5376"/>
            </a:avLst>
          </a:prstGeom>
          <a:solidFill>
            <a:srgbClr val="FFFFFF">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sz="1400">
              <a:solidFill>
                <a:schemeClr val="accent3"/>
              </a:solidFill>
              <a:latin typeface="Segoe Sans Display Semibold" pitchFamily="2" charset="0"/>
              <a:cs typeface="Segoe Sans Display Semibold" pitchFamily="2" charset="0"/>
            </a:endParaRPr>
          </a:p>
        </p:txBody>
      </p:sp>
      <p:sp>
        <p:nvSpPr>
          <p:cNvPr id="171" name="!!!dfrv">
            <a:extLst>
              <a:ext uri="{FF2B5EF4-FFF2-40B4-BE49-F238E27FC236}">
                <a16:creationId xmlns:a16="http://schemas.microsoft.com/office/drawing/2014/main" id="{88337927-C624-BA3A-A155-A4BD0E4851D1}"/>
              </a:ext>
              <a:ext uri="{C183D7F6-B498-43B3-948B-1728B52AA6E4}">
                <adec:decorative xmlns:adec="http://schemas.microsoft.com/office/drawing/2017/decorative" val="1"/>
              </a:ext>
            </a:extLst>
          </p:cNvPr>
          <p:cNvSpPr>
            <a:spLocks/>
          </p:cNvSpPr>
          <p:nvPr/>
        </p:nvSpPr>
        <p:spPr bwMode="auto">
          <a:xfrm>
            <a:off x="6076999" y="3410797"/>
            <a:ext cx="1504642" cy="1571258"/>
          </a:xfrm>
          <a:prstGeom prst="roundRect">
            <a:avLst>
              <a:gd name="adj" fmla="val 5376"/>
            </a:avLst>
          </a:prstGeom>
          <a:solidFill>
            <a:srgbClr val="FFFFFF">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sz="1400">
              <a:solidFill>
                <a:schemeClr val="accent3"/>
              </a:solidFill>
              <a:latin typeface="Segoe Sans Display Semibold" pitchFamily="2" charset="0"/>
              <a:cs typeface="Segoe Sans Display Semibold" pitchFamily="2" charset="0"/>
            </a:endParaRPr>
          </a:p>
        </p:txBody>
      </p:sp>
      <p:pic>
        <p:nvPicPr>
          <p:cNvPr id="172" name="!!Copilot">
            <a:extLst>
              <a:ext uri="{FF2B5EF4-FFF2-40B4-BE49-F238E27FC236}">
                <a16:creationId xmlns:a16="http://schemas.microsoft.com/office/drawing/2014/main" id="{19D718C3-5AD9-642F-FC09-D41B0C2B31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510935" y="4109770"/>
            <a:ext cx="636771" cy="636770"/>
          </a:xfrm>
          <a:prstGeom prst="rect">
            <a:avLst/>
          </a:prstGeom>
          <a:effectLst>
            <a:outerShdw blurRad="38100" dist="38100" dir="2700000" algn="tl" rotWithShape="0">
              <a:prstClr val="black">
                <a:alpha val="20000"/>
              </a:prstClr>
            </a:outerShdw>
          </a:effectLst>
        </p:spPr>
      </p:pic>
      <p:cxnSp>
        <p:nvCxnSpPr>
          <p:cNvPr id="1029" name="Straight Connector 1028">
            <a:extLst>
              <a:ext uri="{FF2B5EF4-FFF2-40B4-BE49-F238E27FC236}">
                <a16:creationId xmlns:a16="http://schemas.microsoft.com/office/drawing/2014/main" id="{9CB034A4-235E-4F47-A544-68583F49A936}"/>
              </a:ext>
              <a:ext uri="{C183D7F6-B498-43B3-948B-1728B52AA6E4}">
                <adec:decorative xmlns:adec="http://schemas.microsoft.com/office/drawing/2017/decorative" val="1"/>
              </a:ext>
            </a:extLst>
          </p:cNvPr>
          <p:cNvCxnSpPr>
            <a:cxnSpLocks/>
            <a:stCxn id="182" idx="4"/>
          </p:cNvCxnSpPr>
          <p:nvPr/>
        </p:nvCxnSpPr>
        <p:spPr>
          <a:xfrm>
            <a:off x="7326242" y="2563202"/>
            <a:ext cx="0" cy="252153"/>
          </a:xfrm>
          <a:prstGeom prst="line">
            <a:avLst/>
          </a:prstGeom>
          <a:ln>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67" name="!!!Icon">
            <a:extLst>
              <a:ext uri="{FF2B5EF4-FFF2-40B4-BE49-F238E27FC236}">
                <a16:creationId xmlns:a16="http://schemas.microsoft.com/office/drawing/2014/main" id="{C095281D-793D-0D2E-1AE4-8444E5215E3A}"/>
              </a:ext>
              <a:ext uri="{C183D7F6-B498-43B3-948B-1728B52AA6E4}">
                <adec:decorative xmlns:adec="http://schemas.microsoft.com/office/drawing/2017/decorative" val="1"/>
              </a:ext>
            </a:extLst>
          </p:cNvPr>
          <p:cNvGrpSpPr/>
          <p:nvPr/>
        </p:nvGrpSpPr>
        <p:grpSpPr>
          <a:xfrm>
            <a:off x="7188304" y="2815355"/>
            <a:ext cx="275875" cy="275875"/>
            <a:chOff x="6812279" y="2815355"/>
            <a:chExt cx="275875" cy="275875"/>
          </a:xfrm>
        </p:grpSpPr>
        <p:sp>
          <p:nvSpPr>
            <p:cNvPr id="1027" name="Oval 1026">
              <a:extLst>
                <a:ext uri="{FF2B5EF4-FFF2-40B4-BE49-F238E27FC236}">
                  <a16:creationId xmlns:a16="http://schemas.microsoft.com/office/drawing/2014/main" id="{07401EDE-7B09-54BC-4AB6-194F8DEE7FE4}"/>
                </a:ext>
                <a:ext uri="{C183D7F6-B498-43B3-948B-1728B52AA6E4}">
                  <adec:decorative xmlns:adec="http://schemas.microsoft.com/office/drawing/2017/decorative" val="1"/>
                </a:ext>
              </a:extLst>
            </p:cNvPr>
            <p:cNvSpPr/>
            <p:nvPr/>
          </p:nvSpPr>
          <p:spPr bwMode="auto">
            <a:xfrm>
              <a:off x="6812279" y="2815355"/>
              <a:ext cx="275875" cy="275875"/>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sp>
          <p:nvSpPr>
            <p:cNvPr id="215" name="Shield_EA18" title="Icon of a shield">
              <a:extLst>
                <a:ext uri="{FF2B5EF4-FFF2-40B4-BE49-F238E27FC236}">
                  <a16:creationId xmlns:a16="http://schemas.microsoft.com/office/drawing/2014/main" id="{F76AACD8-AAC5-44EF-737B-ED459B36ABF0}"/>
                </a:ext>
              </a:extLst>
            </p:cNvPr>
            <p:cNvSpPr>
              <a:spLocks noChangeAspect="1"/>
            </p:cNvSpPr>
            <p:nvPr/>
          </p:nvSpPr>
          <p:spPr bwMode="auto">
            <a:xfrm>
              <a:off x="6888486" y="2887570"/>
              <a:ext cx="123461" cy="13144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noFill/>
            <a:ln w="9525" cap="sq">
              <a:solidFill>
                <a:schemeClr val="accent1"/>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1032" name="Oval 1031">
            <a:extLst>
              <a:ext uri="{FF2B5EF4-FFF2-40B4-BE49-F238E27FC236}">
                <a16:creationId xmlns:a16="http://schemas.microsoft.com/office/drawing/2014/main" id="{F119BA56-A128-FBAD-ED7B-2E8DBAC44EA9}"/>
              </a:ext>
              <a:ext uri="{C183D7F6-B498-43B3-948B-1728B52AA6E4}">
                <adec:decorative xmlns:adec="http://schemas.microsoft.com/office/drawing/2017/decorative" val="1"/>
              </a:ext>
            </a:extLst>
          </p:cNvPr>
          <p:cNvSpPr/>
          <p:nvPr/>
        </p:nvSpPr>
        <p:spPr bwMode="auto">
          <a:xfrm>
            <a:off x="8372967" y="2804188"/>
            <a:ext cx="2789794" cy="2784476"/>
          </a:xfrm>
          <a:prstGeom prst="ellipse">
            <a:avLst/>
          </a:prstGeom>
          <a:solidFill>
            <a:srgbClr val="F2F2F2"/>
          </a:solidFill>
          <a:ln w="28575" cap="rnd" cmpd="sng" algn="ctr">
            <a:solidFill>
              <a:schemeClr val="accent1"/>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b="0" i="0" u="none" strike="noStrike" kern="0" cap="none" spc="0" normalizeH="0" baseline="0" noProof="0">
              <a:ln>
                <a:noFill/>
              </a:ln>
              <a:solidFill>
                <a:srgbClr val="FFFFFF"/>
              </a:solidFill>
              <a:effectLst/>
              <a:uLnTx/>
              <a:uFillTx/>
              <a:latin typeface="Segoe Sans Display Semibold" pitchFamily="2" charset="0"/>
              <a:ea typeface="Segoe UI" pitchFamily="34" charset="0"/>
              <a:cs typeface="Segoe Sans Display Semibold" pitchFamily="2" charset="0"/>
            </a:endParaRPr>
          </a:p>
        </p:txBody>
      </p:sp>
      <p:sp>
        <p:nvSpPr>
          <p:cNvPr id="205" name="Oval 204">
            <a:extLst>
              <a:ext uri="{FF2B5EF4-FFF2-40B4-BE49-F238E27FC236}">
                <a16:creationId xmlns:a16="http://schemas.microsoft.com/office/drawing/2014/main" id="{4841629F-FDCB-C1A4-35E5-5F90DE325097}"/>
              </a:ext>
              <a:ext uri="{C183D7F6-B498-43B3-948B-1728B52AA6E4}">
                <adec:decorative xmlns:adec="http://schemas.microsoft.com/office/drawing/2017/decorative" val="1"/>
              </a:ext>
            </a:extLst>
          </p:cNvPr>
          <p:cNvSpPr/>
          <p:nvPr/>
        </p:nvSpPr>
        <p:spPr bwMode="auto">
          <a:xfrm>
            <a:off x="8947489" y="4525262"/>
            <a:ext cx="275875" cy="275875"/>
          </a:xfrm>
          <a:prstGeom prst="ellipse">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cxnSp>
        <p:nvCxnSpPr>
          <p:cNvPr id="207" name="Straight Connector 206">
            <a:extLst>
              <a:ext uri="{FF2B5EF4-FFF2-40B4-BE49-F238E27FC236}">
                <a16:creationId xmlns:a16="http://schemas.microsoft.com/office/drawing/2014/main" id="{4DDDAFD8-2441-F3FE-39CE-6D043926BA51}"/>
              </a:ext>
              <a:ext uri="{C183D7F6-B498-43B3-948B-1728B52AA6E4}">
                <adec:decorative xmlns:adec="http://schemas.microsoft.com/office/drawing/2017/decorative" val="1"/>
              </a:ext>
            </a:extLst>
          </p:cNvPr>
          <p:cNvCxnSpPr>
            <a:cxnSpLocks/>
            <a:stCxn id="195" idx="4"/>
            <a:endCxn id="205" idx="0"/>
          </p:cNvCxnSpPr>
          <p:nvPr/>
        </p:nvCxnSpPr>
        <p:spPr>
          <a:xfrm>
            <a:off x="9085427" y="3772860"/>
            <a:ext cx="0" cy="752402"/>
          </a:xfrm>
          <a:prstGeom prst="line">
            <a:avLst/>
          </a:prstGeom>
          <a:ln>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11" name="Eye">
            <a:extLst>
              <a:ext uri="{FF2B5EF4-FFF2-40B4-BE49-F238E27FC236}">
                <a16:creationId xmlns:a16="http://schemas.microsoft.com/office/drawing/2014/main" id="{6C59DCE8-0283-E33A-75FD-36ABFADEF3F3}"/>
              </a:ext>
              <a:ext uri="{C183D7F6-B498-43B3-948B-1728B52AA6E4}">
                <adec:decorative xmlns:adec="http://schemas.microsoft.com/office/drawing/2017/decorative" val="1"/>
              </a:ext>
            </a:extLst>
          </p:cNvPr>
          <p:cNvSpPr>
            <a:spLocks noChangeAspect="1" noEditPoints="1"/>
          </p:cNvSpPr>
          <p:nvPr/>
        </p:nvSpPr>
        <p:spPr bwMode="auto">
          <a:xfrm>
            <a:off x="8977186" y="4603438"/>
            <a:ext cx="216480" cy="119522"/>
          </a:xfrm>
          <a:custGeom>
            <a:avLst/>
            <a:gdLst>
              <a:gd name="T0" fmla="*/ 3 w 346"/>
              <a:gd name="T1" fmla="*/ 91 h 190"/>
              <a:gd name="T2" fmla="*/ 173 w 346"/>
              <a:gd name="T3" fmla="*/ 0 h 190"/>
              <a:gd name="T4" fmla="*/ 346 w 346"/>
              <a:gd name="T5" fmla="*/ 95 h 190"/>
              <a:gd name="T6" fmla="*/ 173 w 346"/>
              <a:gd name="T7" fmla="*/ 190 h 190"/>
              <a:gd name="T8" fmla="*/ 6 w 346"/>
              <a:gd name="T9" fmla="*/ 102 h 190"/>
              <a:gd name="T10" fmla="*/ 0 w 346"/>
              <a:gd name="T11" fmla="*/ 95 h 190"/>
              <a:gd name="T12" fmla="*/ 3 w 346"/>
              <a:gd name="T13" fmla="*/ 91 h 190"/>
              <a:gd name="T14" fmla="*/ 173 w 346"/>
              <a:gd name="T15" fmla="*/ 0 h 190"/>
              <a:gd name="T16" fmla="*/ 73 w 346"/>
              <a:gd name="T17" fmla="*/ 95 h 190"/>
              <a:gd name="T18" fmla="*/ 173 w 346"/>
              <a:gd name="T19" fmla="*/ 190 h 190"/>
              <a:gd name="T20" fmla="*/ 273 w 346"/>
              <a:gd name="T21" fmla="*/ 95 h 190"/>
              <a:gd name="T22" fmla="*/ 173 w 346"/>
              <a:gd name="T23" fmla="*/ 0 h 190"/>
              <a:gd name="T24" fmla="*/ 173 w 346"/>
              <a:gd name="T25" fmla="*/ 56 h 190"/>
              <a:gd name="T26" fmla="*/ 134 w 346"/>
              <a:gd name="T27" fmla="*/ 95 h 190"/>
              <a:gd name="T28" fmla="*/ 173 w 346"/>
              <a:gd name="T29" fmla="*/ 135 h 190"/>
              <a:gd name="T30" fmla="*/ 213 w 346"/>
              <a:gd name="T31" fmla="*/ 95 h 190"/>
              <a:gd name="T32" fmla="*/ 173 w 346"/>
              <a:gd name="T33" fmla="*/ 5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190">
                <a:moveTo>
                  <a:pt x="3" y="91"/>
                </a:moveTo>
                <a:cubicBezTo>
                  <a:pt x="17" y="73"/>
                  <a:pt x="77" y="0"/>
                  <a:pt x="173" y="0"/>
                </a:cubicBezTo>
                <a:cubicBezTo>
                  <a:pt x="283" y="0"/>
                  <a:pt x="346" y="95"/>
                  <a:pt x="346" y="95"/>
                </a:cubicBezTo>
                <a:cubicBezTo>
                  <a:pt x="346" y="95"/>
                  <a:pt x="283" y="190"/>
                  <a:pt x="173" y="190"/>
                </a:cubicBezTo>
                <a:cubicBezTo>
                  <a:pt x="82" y="190"/>
                  <a:pt x="23" y="125"/>
                  <a:pt x="6" y="102"/>
                </a:cubicBezTo>
                <a:cubicBezTo>
                  <a:pt x="2" y="98"/>
                  <a:pt x="0" y="95"/>
                  <a:pt x="0" y="95"/>
                </a:cubicBezTo>
                <a:cubicBezTo>
                  <a:pt x="0" y="95"/>
                  <a:pt x="1" y="94"/>
                  <a:pt x="3" y="91"/>
                </a:cubicBezTo>
                <a:close/>
                <a:moveTo>
                  <a:pt x="173" y="0"/>
                </a:moveTo>
                <a:cubicBezTo>
                  <a:pt x="118" y="0"/>
                  <a:pt x="73" y="42"/>
                  <a:pt x="73" y="95"/>
                </a:cubicBezTo>
                <a:cubicBezTo>
                  <a:pt x="73" y="148"/>
                  <a:pt x="118" y="190"/>
                  <a:pt x="173" y="190"/>
                </a:cubicBezTo>
                <a:cubicBezTo>
                  <a:pt x="228" y="190"/>
                  <a:pt x="273" y="148"/>
                  <a:pt x="273" y="95"/>
                </a:cubicBezTo>
                <a:cubicBezTo>
                  <a:pt x="273" y="42"/>
                  <a:pt x="228" y="0"/>
                  <a:pt x="173" y="0"/>
                </a:cubicBezTo>
                <a:close/>
                <a:moveTo>
                  <a:pt x="173" y="56"/>
                </a:moveTo>
                <a:cubicBezTo>
                  <a:pt x="151" y="56"/>
                  <a:pt x="134" y="73"/>
                  <a:pt x="134" y="95"/>
                </a:cubicBezTo>
                <a:cubicBezTo>
                  <a:pt x="134" y="117"/>
                  <a:pt x="151" y="135"/>
                  <a:pt x="173" y="135"/>
                </a:cubicBezTo>
                <a:cubicBezTo>
                  <a:pt x="195" y="135"/>
                  <a:pt x="213" y="117"/>
                  <a:pt x="213" y="95"/>
                </a:cubicBezTo>
                <a:cubicBezTo>
                  <a:pt x="213" y="73"/>
                  <a:pt x="195" y="56"/>
                  <a:pt x="173" y="56"/>
                </a:cubicBezTo>
                <a:close/>
              </a:path>
            </a:pathLst>
          </a:custGeom>
          <a:noFill/>
          <a:ln w="9525" cap="sq">
            <a:solidFill>
              <a:schemeClr val="accent4">
                <a:lumMod val="50000"/>
              </a:schemeClr>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nvGrpSpPr>
          <p:cNvPr id="218" name="Group 217">
            <a:extLst>
              <a:ext uri="{FF2B5EF4-FFF2-40B4-BE49-F238E27FC236}">
                <a16:creationId xmlns:a16="http://schemas.microsoft.com/office/drawing/2014/main" id="{FE01092D-850E-AD4A-B627-CF99871296C7}"/>
              </a:ext>
              <a:ext uri="{C183D7F6-B498-43B3-948B-1728B52AA6E4}">
                <adec:decorative xmlns:adec="http://schemas.microsoft.com/office/drawing/2017/decorative" val="1"/>
              </a:ext>
            </a:extLst>
          </p:cNvPr>
          <p:cNvGrpSpPr/>
          <p:nvPr/>
        </p:nvGrpSpPr>
        <p:grpSpPr>
          <a:xfrm>
            <a:off x="10183643" y="2691563"/>
            <a:ext cx="737436" cy="737436"/>
            <a:chOff x="10255462" y="2763382"/>
            <a:chExt cx="593798" cy="593798"/>
          </a:xfrm>
        </p:grpSpPr>
        <p:sp>
          <p:nvSpPr>
            <p:cNvPr id="216" name="Oval 215">
              <a:extLst>
                <a:ext uri="{FF2B5EF4-FFF2-40B4-BE49-F238E27FC236}">
                  <a16:creationId xmlns:a16="http://schemas.microsoft.com/office/drawing/2014/main" id="{D57B7A33-FF35-B1E9-3A24-53D69B1F10E4}"/>
                </a:ext>
              </a:extLst>
            </p:cNvPr>
            <p:cNvSpPr/>
            <p:nvPr/>
          </p:nvSpPr>
          <p:spPr bwMode="auto">
            <a:xfrm>
              <a:off x="10255462" y="2763382"/>
              <a:ext cx="593798" cy="593798"/>
            </a:xfrm>
            <a:prstGeom prst="ellipse">
              <a:avLst/>
            </a:prstGeom>
            <a:solidFill>
              <a:srgbClr val="FFFFFF"/>
            </a:solidFill>
            <a:ln>
              <a:solidFill>
                <a:schemeClr val="accent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7" name="Graphic 111">
              <a:extLst>
                <a:ext uri="{FF2B5EF4-FFF2-40B4-BE49-F238E27FC236}">
                  <a16:creationId xmlns:a16="http://schemas.microsoft.com/office/drawing/2014/main" id="{74C7A6E0-4D75-9A05-5925-6D13BE35DF43}"/>
                </a:ext>
              </a:extLst>
            </p:cNvPr>
            <p:cNvSpPr/>
            <p:nvPr/>
          </p:nvSpPr>
          <p:spPr>
            <a:xfrm>
              <a:off x="10429110" y="2919463"/>
              <a:ext cx="246503" cy="281637"/>
            </a:xfrm>
            <a:custGeom>
              <a:avLst/>
              <a:gdLst>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42397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 name="connsiteX0" fmla="*/ 47994 w 311457"/>
                <a:gd name="connsiteY0" fmla="*/ 308431 h 355848"/>
                <a:gd name="connsiteX1" fmla="*/ 0 w 311457"/>
                <a:gd name="connsiteY1" fmla="*/ 308431 h 355848"/>
                <a:gd name="connsiteX2" fmla="*/ 0 w 311457"/>
                <a:gd name="connsiteY2" fmla="*/ 0 h 355848"/>
                <a:gd name="connsiteX3" fmla="*/ 263607 w 311457"/>
                <a:gd name="connsiteY3" fmla="*/ 0 h 355848"/>
                <a:gd name="connsiteX4" fmla="*/ 263607 w 311457"/>
                <a:gd name="connsiteY4" fmla="*/ 94979 h 355848"/>
                <a:gd name="connsiteX5" fmla="*/ 215469 w 311457"/>
                <a:gd name="connsiteY5" fmla="*/ 47418 h 355848"/>
                <a:gd name="connsiteX6" fmla="*/ 215469 w 311457"/>
                <a:gd name="connsiteY6" fmla="*/ 142253 h 355848"/>
                <a:gd name="connsiteX7" fmla="*/ 311313 w 311457"/>
                <a:gd name="connsiteY7" fmla="*/ 142253 h 355848"/>
                <a:gd name="connsiteX8" fmla="*/ 311313 w 311457"/>
                <a:gd name="connsiteY8" fmla="*/ 142397 h 355848"/>
                <a:gd name="connsiteX9" fmla="*/ 215469 w 311457"/>
                <a:gd name="connsiteY9" fmla="*/ 47418 h 355848"/>
                <a:gd name="connsiteX10" fmla="*/ 47994 w 311457"/>
                <a:gd name="connsiteY10" fmla="*/ 47418 h 355848"/>
                <a:gd name="connsiteX11" fmla="*/ 47994 w 311457"/>
                <a:gd name="connsiteY11" fmla="*/ 355848 h 355848"/>
                <a:gd name="connsiteX12" fmla="*/ 311457 w 311457"/>
                <a:gd name="connsiteY12" fmla="*/ 355848 h 355848"/>
                <a:gd name="connsiteX13" fmla="*/ 311457 w 311457"/>
                <a:gd name="connsiteY13" fmla="*/ 136682 h 355848"/>
                <a:gd name="connsiteX14" fmla="*/ 83882 w 311457"/>
                <a:gd name="connsiteY14" fmla="*/ 237232 h 355848"/>
                <a:gd name="connsiteX15" fmla="*/ 251501 w 311457"/>
                <a:gd name="connsiteY15" fmla="*/ 237232 h 355848"/>
                <a:gd name="connsiteX16" fmla="*/ 83882 w 311457"/>
                <a:gd name="connsiteY16" fmla="*/ 189815 h 355848"/>
                <a:gd name="connsiteX17" fmla="*/ 251501 w 311457"/>
                <a:gd name="connsiteY17" fmla="*/ 189815 h 355848"/>
                <a:gd name="connsiteX18" fmla="*/ 83882 w 311457"/>
                <a:gd name="connsiteY18" fmla="*/ 142397 h 355848"/>
                <a:gd name="connsiteX19" fmla="*/ 179726 w 311457"/>
                <a:gd name="connsiteY19" fmla="*/ 142397 h 355848"/>
                <a:gd name="connsiteX20" fmla="*/ 83882 w 311457"/>
                <a:gd name="connsiteY20" fmla="*/ 94979 h 355848"/>
                <a:gd name="connsiteX21" fmla="*/ 179726 w 311457"/>
                <a:gd name="connsiteY21" fmla="*/ 94979 h 35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1457" h="355848">
                  <a:moveTo>
                    <a:pt x="47994" y="308431"/>
                  </a:moveTo>
                  <a:lnTo>
                    <a:pt x="0" y="308431"/>
                  </a:lnTo>
                  <a:lnTo>
                    <a:pt x="0" y="0"/>
                  </a:lnTo>
                  <a:lnTo>
                    <a:pt x="263607" y="0"/>
                  </a:lnTo>
                  <a:lnTo>
                    <a:pt x="263607" y="94979"/>
                  </a:lnTo>
                  <a:moveTo>
                    <a:pt x="215469" y="47418"/>
                  </a:moveTo>
                  <a:lnTo>
                    <a:pt x="215469" y="142253"/>
                  </a:lnTo>
                  <a:lnTo>
                    <a:pt x="311313" y="142253"/>
                  </a:lnTo>
                  <a:moveTo>
                    <a:pt x="311313" y="142397"/>
                  </a:moveTo>
                  <a:lnTo>
                    <a:pt x="215469" y="47418"/>
                  </a:lnTo>
                  <a:lnTo>
                    <a:pt x="47994" y="47418"/>
                  </a:lnTo>
                  <a:lnTo>
                    <a:pt x="47994" y="355848"/>
                  </a:lnTo>
                  <a:lnTo>
                    <a:pt x="311457" y="355848"/>
                  </a:lnTo>
                  <a:lnTo>
                    <a:pt x="311457" y="136682"/>
                  </a:lnTo>
                  <a:moveTo>
                    <a:pt x="83882" y="237232"/>
                  </a:moveTo>
                  <a:lnTo>
                    <a:pt x="251501" y="237232"/>
                  </a:lnTo>
                  <a:moveTo>
                    <a:pt x="83882" y="189815"/>
                  </a:moveTo>
                  <a:lnTo>
                    <a:pt x="251501" y="189815"/>
                  </a:lnTo>
                  <a:moveTo>
                    <a:pt x="83882" y="142397"/>
                  </a:moveTo>
                  <a:lnTo>
                    <a:pt x="179726" y="142397"/>
                  </a:lnTo>
                  <a:moveTo>
                    <a:pt x="83882" y="94979"/>
                  </a:moveTo>
                  <a:lnTo>
                    <a:pt x="179726" y="94979"/>
                  </a:lnTo>
                </a:path>
              </a:pathLst>
            </a:custGeom>
            <a:noFill/>
            <a:ln w="9525" cap="sq">
              <a:solidFill>
                <a:schemeClr val="accent1"/>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grpSp>
        <p:nvGrpSpPr>
          <p:cNvPr id="226" name="Group 225">
            <a:extLst>
              <a:ext uri="{FF2B5EF4-FFF2-40B4-BE49-F238E27FC236}">
                <a16:creationId xmlns:a16="http://schemas.microsoft.com/office/drawing/2014/main" id="{3B5B1AC5-A523-9294-12A3-4945A0532E65}"/>
              </a:ext>
              <a:ext uri="{C183D7F6-B498-43B3-948B-1728B52AA6E4}">
                <adec:decorative xmlns:adec="http://schemas.microsoft.com/office/drawing/2017/decorative" val="1"/>
              </a:ext>
            </a:extLst>
          </p:cNvPr>
          <p:cNvGrpSpPr/>
          <p:nvPr/>
        </p:nvGrpSpPr>
        <p:grpSpPr>
          <a:xfrm>
            <a:off x="10729665" y="4425214"/>
            <a:ext cx="593798" cy="593798"/>
            <a:chOff x="10729665" y="4425214"/>
            <a:chExt cx="593798" cy="593798"/>
          </a:xfrm>
        </p:grpSpPr>
        <p:grpSp>
          <p:nvGrpSpPr>
            <p:cNvPr id="224" name="Group 223">
              <a:extLst>
                <a:ext uri="{FF2B5EF4-FFF2-40B4-BE49-F238E27FC236}">
                  <a16:creationId xmlns:a16="http://schemas.microsoft.com/office/drawing/2014/main" id="{9324A214-8AF4-64F1-D350-8D4F8CF8A0E0}"/>
                </a:ext>
              </a:extLst>
            </p:cNvPr>
            <p:cNvGrpSpPr/>
            <p:nvPr/>
          </p:nvGrpSpPr>
          <p:grpSpPr>
            <a:xfrm>
              <a:off x="10729665" y="4425214"/>
              <a:ext cx="593798" cy="593798"/>
              <a:chOff x="10729665" y="4425214"/>
              <a:chExt cx="593798" cy="593798"/>
            </a:xfrm>
          </p:grpSpPr>
          <p:sp>
            <p:nvSpPr>
              <p:cNvPr id="220" name="Oval 219">
                <a:extLst>
                  <a:ext uri="{FF2B5EF4-FFF2-40B4-BE49-F238E27FC236}">
                    <a16:creationId xmlns:a16="http://schemas.microsoft.com/office/drawing/2014/main" id="{0CD8FCA2-5A94-CBD1-513C-D99D26DAD4B5}"/>
                  </a:ext>
                </a:extLst>
              </p:cNvPr>
              <p:cNvSpPr/>
              <p:nvPr/>
            </p:nvSpPr>
            <p:spPr bwMode="auto">
              <a:xfrm>
                <a:off x="10729665" y="4425214"/>
                <a:ext cx="593798" cy="593798"/>
              </a:xfrm>
              <a:prstGeom prst="ellipse">
                <a:avLst/>
              </a:prstGeom>
              <a:solidFill>
                <a:srgbClr val="FFFFFF"/>
              </a:solidFill>
              <a:ln>
                <a:solidFill>
                  <a:schemeClr val="accent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2" name="Page2_E7C3" title="Icon of a document">
                <a:extLst>
                  <a:ext uri="{FF2B5EF4-FFF2-40B4-BE49-F238E27FC236}">
                    <a16:creationId xmlns:a16="http://schemas.microsoft.com/office/drawing/2014/main" id="{F8D65042-B546-57E3-30B8-99128E161467}"/>
                  </a:ext>
                </a:extLst>
              </p:cNvPr>
              <p:cNvSpPr>
                <a:spLocks noChangeAspect="1" noEditPoints="1"/>
              </p:cNvSpPr>
              <p:nvPr/>
            </p:nvSpPr>
            <p:spPr bwMode="auto">
              <a:xfrm>
                <a:off x="10899763" y="4563669"/>
                <a:ext cx="253602" cy="316888"/>
              </a:xfrm>
              <a:custGeom>
                <a:avLst/>
                <a:gdLst>
                  <a:gd name="T0" fmla="*/ 3310 w 3310"/>
                  <a:gd name="T1" fmla="*/ 1102 h 4136"/>
                  <a:gd name="T2" fmla="*/ 2206 w 3310"/>
                  <a:gd name="T3" fmla="*/ 1102 h 4136"/>
                  <a:gd name="T4" fmla="*/ 2206 w 3310"/>
                  <a:gd name="T5" fmla="*/ 0 h 4136"/>
                  <a:gd name="T6" fmla="*/ 3310 w 3310"/>
                  <a:gd name="T7" fmla="*/ 1102 h 4136"/>
                  <a:gd name="T8" fmla="*/ 2206 w 3310"/>
                  <a:gd name="T9" fmla="*/ 0 h 4136"/>
                  <a:gd name="T10" fmla="*/ 0 w 3310"/>
                  <a:gd name="T11" fmla="*/ 0 h 4136"/>
                  <a:gd name="T12" fmla="*/ 0 w 3310"/>
                  <a:gd name="T13" fmla="*/ 4136 h 4136"/>
                  <a:gd name="T14" fmla="*/ 3310 w 3310"/>
                  <a:gd name="T15" fmla="*/ 4136 h 4136"/>
                  <a:gd name="T16" fmla="*/ 3310 w 3310"/>
                  <a:gd name="T17" fmla="*/ 1102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0" h="4136">
                    <a:moveTo>
                      <a:pt x="3310" y="1102"/>
                    </a:moveTo>
                    <a:lnTo>
                      <a:pt x="2206" y="1102"/>
                    </a:lnTo>
                    <a:lnTo>
                      <a:pt x="2206" y="0"/>
                    </a:lnTo>
                    <a:moveTo>
                      <a:pt x="3310" y="1102"/>
                    </a:moveTo>
                    <a:lnTo>
                      <a:pt x="2206" y="0"/>
                    </a:lnTo>
                    <a:lnTo>
                      <a:pt x="0" y="0"/>
                    </a:lnTo>
                    <a:lnTo>
                      <a:pt x="0" y="4136"/>
                    </a:lnTo>
                    <a:lnTo>
                      <a:pt x="3310" y="4136"/>
                    </a:lnTo>
                    <a:lnTo>
                      <a:pt x="3310" y="1102"/>
                    </a:lnTo>
                  </a:path>
                </a:pathLst>
              </a:custGeom>
              <a:noFill/>
              <a:ln w="9525" cap="sq">
                <a:solidFill>
                  <a:schemeClr val="accent1"/>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225" name="TextBox 224">
              <a:extLst>
                <a:ext uri="{FF2B5EF4-FFF2-40B4-BE49-F238E27FC236}">
                  <a16:creationId xmlns:a16="http://schemas.microsoft.com/office/drawing/2014/main" id="{4248F681-A8DA-1B99-30E8-86E33DE4728B}"/>
                </a:ext>
              </a:extLst>
            </p:cNvPr>
            <p:cNvSpPr txBox="1"/>
            <p:nvPr/>
          </p:nvSpPr>
          <p:spPr>
            <a:xfrm>
              <a:off x="10934391" y="4675947"/>
              <a:ext cx="184346" cy="92333"/>
            </a:xfrm>
            <a:prstGeom prst="rect">
              <a:avLst/>
            </a:prstGeom>
            <a:noFill/>
          </p:spPr>
          <p:txBody>
            <a:bodyPr wrap="none" lIns="0" tIns="0" rIns="0" bIns="0" rtlCol="0">
              <a:spAutoFit/>
            </a:bodyPr>
            <a:lstStyle/>
            <a:p>
              <a:pPr algn="ctr"/>
              <a:r>
                <a:rPr lang="en-US" sz="600" b="1"/>
                <a:t>Excel</a:t>
              </a:r>
            </a:p>
          </p:txBody>
        </p:sp>
      </p:grpSp>
      <p:grpSp>
        <p:nvGrpSpPr>
          <p:cNvPr id="227" name="Group 226">
            <a:extLst>
              <a:ext uri="{FF2B5EF4-FFF2-40B4-BE49-F238E27FC236}">
                <a16:creationId xmlns:a16="http://schemas.microsoft.com/office/drawing/2014/main" id="{814A5A4E-9F93-6E37-8162-11A5C408E3A8}"/>
              </a:ext>
              <a:ext uri="{C183D7F6-B498-43B3-948B-1728B52AA6E4}">
                <adec:decorative xmlns:adec="http://schemas.microsoft.com/office/drawing/2017/decorative" val="1"/>
              </a:ext>
            </a:extLst>
          </p:cNvPr>
          <p:cNvGrpSpPr/>
          <p:nvPr/>
        </p:nvGrpSpPr>
        <p:grpSpPr>
          <a:xfrm>
            <a:off x="9470965" y="5234391"/>
            <a:ext cx="593798" cy="593798"/>
            <a:chOff x="10729665" y="4425214"/>
            <a:chExt cx="593798" cy="593798"/>
          </a:xfrm>
        </p:grpSpPr>
        <p:grpSp>
          <p:nvGrpSpPr>
            <p:cNvPr id="228" name="Group 227">
              <a:extLst>
                <a:ext uri="{FF2B5EF4-FFF2-40B4-BE49-F238E27FC236}">
                  <a16:creationId xmlns:a16="http://schemas.microsoft.com/office/drawing/2014/main" id="{0CF73489-1CD0-09AF-109D-9832DA186511}"/>
                </a:ext>
              </a:extLst>
            </p:cNvPr>
            <p:cNvGrpSpPr/>
            <p:nvPr/>
          </p:nvGrpSpPr>
          <p:grpSpPr>
            <a:xfrm>
              <a:off x="10729665" y="4425214"/>
              <a:ext cx="593798" cy="593798"/>
              <a:chOff x="10729665" y="4425214"/>
              <a:chExt cx="593798" cy="593798"/>
            </a:xfrm>
          </p:grpSpPr>
          <p:sp>
            <p:nvSpPr>
              <p:cNvPr id="230" name="Oval 229">
                <a:extLst>
                  <a:ext uri="{FF2B5EF4-FFF2-40B4-BE49-F238E27FC236}">
                    <a16:creationId xmlns:a16="http://schemas.microsoft.com/office/drawing/2014/main" id="{CF7CD38E-2C20-E1F6-D653-F66535E24CCD}"/>
                  </a:ext>
                </a:extLst>
              </p:cNvPr>
              <p:cNvSpPr/>
              <p:nvPr/>
            </p:nvSpPr>
            <p:spPr bwMode="auto">
              <a:xfrm>
                <a:off x="10729665" y="4425214"/>
                <a:ext cx="593798" cy="593798"/>
              </a:xfrm>
              <a:prstGeom prst="ellipse">
                <a:avLst/>
              </a:prstGeom>
              <a:solidFill>
                <a:srgbClr val="FFFFFF"/>
              </a:solidFill>
              <a:ln>
                <a:solidFill>
                  <a:schemeClr val="accent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31" name="Page2_E7C3" title="Icon of a document">
                <a:extLst>
                  <a:ext uri="{FF2B5EF4-FFF2-40B4-BE49-F238E27FC236}">
                    <a16:creationId xmlns:a16="http://schemas.microsoft.com/office/drawing/2014/main" id="{3C24A13F-725C-5C28-DEB8-54DF9947A3E1}"/>
                  </a:ext>
                </a:extLst>
              </p:cNvPr>
              <p:cNvSpPr>
                <a:spLocks noChangeAspect="1" noEditPoints="1"/>
              </p:cNvSpPr>
              <p:nvPr/>
            </p:nvSpPr>
            <p:spPr bwMode="auto">
              <a:xfrm>
                <a:off x="10899763" y="4563669"/>
                <a:ext cx="253602" cy="316888"/>
              </a:xfrm>
              <a:custGeom>
                <a:avLst/>
                <a:gdLst>
                  <a:gd name="T0" fmla="*/ 3310 w 3310"/>
                  <a:gd name="T1" fmla="*/ 1102 h 4136"/>
                  <a:gd name="T2" fmla="*/ 2206 w 3310"/>
                  <a:gd name="T3" fmla="*/ 1102 h 4136"/>
                  <a:gd name="T4" fmla="*/ 2206 w 3310"/>
                  <a:gd name="T5" fmla="*/ 0 h 4136"/>
                  <a:gd name="T6" fmla="*/ 3310 w 3310"/>
                  <a:gd name="T7" fmla="*/ 1102 h 4136"/>
                  <a:gd name="T8" fmla="*/ 2206 w 3310"/>
                  <a:gd name="T9" fmla="*/ 0 h 4136"/>
                  <a:gd name="T10" fmla="*/ 0 w 3310"/>
                  <a:gd name="T11" fmla="*/ 0 h 4136"/>
                  <a:gd name="T12" fmla="*/ 0 w 3310"/>
                  <a:gd name="T13" fmla="*/ 4136 h 4136"/>
                  <a:gd name="T14" fmla="*/ 3310 w 3310"/>
                  <a:gd name="T15" fmla="*/ 4136 h 4136"/>
                  <a:gd name="T16" fmla="*/ 3310 w 3310"/>
                  <a:gd name="T17" fmla="*/ 1102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0" h="4136">
                    <a:moveTo>
                      <a:pt x="3310" y="1102"/>
                    </a:moveTo>
                    <a:lnTo>
                      <a:pt x="2206" y="1102"/>
                    </a:lnTo>
                    <a:lnTo>
                      <a:pt x="2206" y="0"/>
                    </a:lnTo>
                    <a:moveTo>
                      <a:pt x="3310" y="1102"/>
                    </a:moveTo>
                    <a:lnTo>
                      <a:pt x="2206" y="0"/>
                    </a:lnTo>
                    <a:lnTo>
                      <a:pt x="0" y="0"/>
                    </a:lnTo>
                    <a:lnTo>
                      <a:pt x="0" y="4136"/>
                    </a:lnTo>
                    <a:lnTo>
                      <a:pt x="3310" y="4136"/>
                    </a:lnTo>
                    <a:lnTo>
                      <a:pt x="3310" y="1102"/>
                    </a:lnTo>
                  </a:path>
                </a:pathLst>
              </a:custGeom>
              <a:noFill/>
              <a:ln w="9525" cap="sq">
                <a:solidFill>
                  <a:schemeClr val="accent1"/>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229" name="TextBox 228">
              <a:extLst>
                <a:ext uri="{FF2B5EF4-FFF2-40B4-BE49-F238E27FC236}">
                  <a16:creationId xmlns:a16="http://schemas.microsoft.com/office/drawing/2014/main" id="{07148A66-45DE-86E1-9AD2-6756506B0405}"/>
                </a:ext>
              </a:extLst>
            </p:cNvPr>
            <p:cNvSpPr txBox="1"/>
            <p:nvPr/>
          </p:nvSpPr>
          <p:spPr>
            <a:xfrm>
              <a:off x="10956032" y="4675947"/>
              <a:ext cx="141065" cy="92333"/>
            </a:xfrm>
            <a:prstGeom prst="rect">
              <a:avLst/>
            </a:prstGeom>
            <a:noFill/>
          </p:spPr>
          <p:txBody>
            <a:bodyPr wrap="none" lIns="0" tIns="0" rIns="0" bIns="0" rtlCol="0">
              <a:spAutoFit/>
            </a:bodyPr>
            <a:lstStyle/>
            <a:p>
              <a:pPr algn="ctr"/>
              <a:r>
                <a:rPr lang="en-US" sz="600" b="1"/>
                <a:t>PDF</a:t>
              </a:r>
            </a:p>
          </p:txBody>
        </p:sp>
      </p:grpSp>
      <p:grpSp>
        <p:nvGrpSpPr>
          <p:cNvPr id="237" name="Group 236">
            <a:extLst>
              <a:ext uri="{FF2B5EF4-FFF2-40B4-BE49-F238E27FC236}">
                <a16:creationId xmlns:a16="http://schemas.microsoft.com/office/drawing/2014/main" id="{223BA91C-0497-BA2D-D5A7-6F9EE06E9C2B}"/>
              </a:ext>
              <a:ext uri="{C183D7F6-B498-43B3-948B-1728B52AA6E4}">
                <adec:decorative xmlns:adec="http://schemas.microsoft.com/office/drawing/2017/decorative" val="1"/>
              </a:ext>
            </a:extLst>
          </p:cNvPr>
          <p:cNvGrpSpPr/>
          <p:nvPr/>
        </p:nvGrpSpPr>
        <p:grpSpPr>
          <a:xfrm>
            <a:off x="8049206" y="3401203"/>
            <a:ext cx="737436" cy="737436"/>
            <a:chOff x="8049206" y="3835331"/>
            <a:chExt cx="737436" cy="737436"/>
          </a:xfrm>
        </p:grpSpPr>
        <p:sp>
          <p:nvSpPr>
            <p:cNvPr id="234" name="Oval 233">
              <a:extLst>
                <a:ext uri="{FF2B5EF4-FFF2-40B4-BE49-F238E27FC236}">
                  <a16:creationId xmlns:a16="http://schemas.microsoft.com/office/drawing/2014/main" id="{4178B28E-E760-C8B7-0429-071A961AFE7E}"/>
                </a:ext>
              </a:extLst>
            </p:cNvPr>
            <p:cNvSpPr/>
            <p:nvPr/>
          </p:nvSpPr>
          <p:spPr bwMode="auto">
            <a:xfrm>
              <a:off x="8049206" y="3835331"/>
              <a:ext cx="737436" cy="737436"/>
            </a:xfrm>
            <a:prstGeom prst="ellipse">
              <a:avLst/>
            </a:prstGeom>
            <a:solidFill>
              <a:srgbClr val="FFFFFF"/>
            </a:solidFill>
            <a:ln>
              <a:solidFill>
                <a:schemeClr val="accent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36" name="mail" title="Icon of an envelope">
              <a:extLst>
                <a:ext uri="{FF2B5EF4-FFF2-40B4-BE49-F238E27FC236}">
                  <a16:creationId xmlns:a16="http://schemas.microsoft.com/office/drawing/2014/main" id="{8D15B800-9BFA-3EE3-473F-8534430AF58D}"/>
                </a:ext>
              </a:extLst>
            </p:cNvPr>
            <p:cNvSpPr>
              <a:spLocks noChangeAspect="1" noEditPoints="1"/>
            </p:cNvSpPr>
            <p:nvPr/>
          </p:nvSpPr>
          <p:spPr bwMode="auto">
            <a:xfrm>
              <a:off x="8212184" y="4080605"/>
              <a:ext cx="411480" cy="246888"/>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9525" cap="sq">
              <a:solidFill>
                <a:schemeClr val="accent1"/>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grpSp>
        <p:nvGrpSpPr>
          <p:cNvPr id="246" name="Group 245">
            <a:extLst>
              <a:ext uri="{FF2B5EF4-FFF2-40B4-BE49-F238E27FC236}">
                <a16:creationId xmlns:a16="http://schemas.microsoft.com/office/drawing/2014/main" id="{7972855D-A2F0-4CC4-CC1A-F6510C19CD16}"/>
              </a:ext>
              <a:ext uri="{C183D7F6-B498-43B3-948B-1728B52AA6E4}">
                <adec:decorative xmlns:adec="http://schemas.microsoft.com/office/drawing/2017/decorative" val="1"/>
              </a:ext>
            </a:extLst>
          </p:cNvPr>
          <p:cNvGrpSpPr/>
          <p:nvPr/>
        </p:nvGrpSpPr>
        <p:grpSpPr>
          <a:xfrm>
            <a:off x="8266435" y="4425214"/>
            <a:ext cx="593798" cy="593798"/>
            <a:chOff x="8266435" y="4425214"/>
            <a:chExt cx="593798" cy="593798"/>
          </a:xfrm>
        </p:grpSpPr>
        <p:sp>
          <p:nvSpPr>
            <p:cNvPr id="241" name="Oval 240">
              <a:extLst>
                <a:ext uri="{FF2B5EF4-FFF2-40B4-BE49-F238E27FC236}">
                  <a16:creationId xmlns:a16="http://schemas.microsoft.com/office/drawing/2014/main" id="{7733F369-6BCF-2F36-827C-E432F4BDA52B}"/>
                </a:ext>
              </a:extLst>
            </p:cNvPr>
            <p:cNvSpPr/>
            <p:nvPr/>
          </p:nvSpPr>
          <p:spPr bwMode="auto">
            <a:xfrm>
              <a:off x="8266435" y="4425214"/>
              <a:ext cx="593798" cy="593798"/>
            </a:xfrm>
            <a:prstGeom prst="ellipse">
              <a:avLst/>
            </a:prstGeom>
            <a:solidFill>
              <a:srgbClr val="FFFFFF"/>
            </a:solidFill>
            <a:ln>
              <a:solidFill>
                <a:schemeClr val="accent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45" name="attach" title="Icon of a paperclip">
              <a:extLst>
                <a:ext uri="{FF2B5EF4-FFF2-40B4-BE49-F238E27FC236}">
                  <a16:creationId xmlns:a16="http://schemas.microsoft.com/office/drawing/2014/main" id="{A3714017-CE6F-3697-9C4D-53A4BC0F7F23}"/>
                </a:ext>
              </a:extLst>
            </p:cNvPr>
            <p:cNvSpPr>
              <a:spLocks noChangeAspect="1"/>
            </p:cNvSpPr>
            <p:nvPr/>
          </p:nvSpPr>
          <p:spPr bwMode="auto">
            <a:xfrm>
              <a:off x="8499334" y="4555711"/>
              <a:ext cx="128001" cy="332805"/>
            </a:xfrm>
            <a:custGeom>
              <a:avLst/>
              <a:gdLst>
                <a:gd name="T0" fmla="*/ 129 w 129"/>
                <a:gd name="T1" fmla="*/ 58 h 342"/>
                <a:gd name="T2" fmla="*/ 129 w 129"/>
                <a:gd name="T3" fmla="*/ 277 h 342"/>
                <a:gd name="T4" fmla="*/ 64 w 129"/>
                <a:gd name="T5" fmla="*/ 342 h 342"/>
                <a:gd name="T6" fmla="*/ 0 w 129"/>
                <a:gd name="T7" fmla="*/ 277 h 342"/>
                <a:gd name="T8" fmla="*/ 0 w 129"/>
                <a:gd name="T9" fmla="*/ 44 h 342"/>
                <a:gd name="T10" fmla="*/ 44 w 129"/>
                <a:gd name="T11" fmla="*/ 0 h 342"/>
                <a:gd name="T12" fmla="*/ 89 w 129"/>
                <a:gd name="T13" fmla="*/ 44 h 342"/>
                <a:gd name="T14" fmla="*/ 89 w 129"/>
                <a:gd name="T15" fmla="*/ 270 h 342"/>
                <a:gd name="T16" fmla="*/ 64 w 129"/>
                <a:gd name="T17" fmla="*/ 295 h 342"/>
                <a:gd name="T18" fmla="*/ 40 w 129"/>
                <a:gd name="T19" fmla="*/ 270 h 342"/>
                <a:gd name="T20" fmla="*/ 40 w 129"/>
                <a:gd name="T21" fmla="*/ 8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42">
                  <a:moveTo>
                    <a:pt x="129" y="58"/>
                  </a:moveTo>
                  <a:cubicBezTo>
                    <a:pt x="129" y="277"/>
                    <a:pt x="129" y="277"/>
                    <a:pt x="129" y="277"/>
                  </a:cubicBezTo>
                  <a:cubicBezTo>
                    <a:pt x="129" y="313"/>
                    <a:pt x="100" y="342"/>
                    <a:pt x="64" y="342"/>
                  </a:cubicBezTo>
                  <a:cubicBezTo>
                    <a:pt x="29" y="342"/>
                    <a:pt x="0" y="313"/>
                    <a:pt x="0" y="277"/>
                  </a:cubicBezTo>
                  <a:cubicBezTo>
                    <a:pt x="0" y="44"/>
                    <a:pt x="0" y="44"/>
                    <a:pt x="0" y="44"/>
                  </a:cubicBezTo>
                  <a:cubicBezTo>
                    <a:pt x="0" y="19"/>
                    <a:pt x="20" y="0"/>
                    <a:pt x="44" y="0"/>
                  </a:cubicBezTo>
                  <a:cubicBezTo>
                    <a:pt x="69" y="0"/>
                    <a:pt x="89" y="19"/>
                    <a:pt x="89" y="44"/>
                  </a:cubicBezTo>
                  <a:cubicBezTo>
                    <a:pt x="89" y="270"/>
                    <a:pt x="89" y="270"/>
                    <a:pt x="89" y="270"/>
                  </a:cubicBezTo>
                  <a:cubicBezTo>
                    <a:pt x="89" y="284"/>
                    <a:pt x="78" y="295"/>
                    <a:pt x="64" y="295"/>
                  </a:cubicBezTo>
                  <a:cubicBezTo>
                    <a:pt x="51" y="295"/>
                    <a:pt x="40" y="284"/>
                    <a:pt x="40" y="270"/>
                  </a:cubicBezTo>
                  <a:cubicBezTo>
                    <a:pt x="40" y="80"/>
                    <a:pt x="40" y="80"/>
                    <a:pt x="40" y="80"/>
                  </a:cubicBezTo>
                </a:path>
              </a:pathLst>
            </a:custGeom>
            <a:noFill/>
            <a:ln w="952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cxnSp>
        <p:nvCxnSpPr>
          <p:cNvPr id="264" name="Straight Connector 263">
            <a:extLst>
              <a:ext uri="{FF2B5EF4-FFF2-40B4-BE49-F238E27FC236}">
                <a16:creationId xmlns:a16="http://schemas.microsoft.com/office/drawing/2014/main" id="{EEDE6830-0107-EFBC-5340-1ED468D3B044}"/>
              </a:ext>
              <a:ext uri="{C183D7F6-B498-43B3-948B-1728B52AA6E4}">
                <adec:decorative xmlns:adec="http://schemas.microsoft.com/office/drawing/2017/decorative" val="1"/>
              </a:ext>
            </a:extLst>
          </p:cNvPr>
          <p:cNvCxnSpPr>
            <a:cxnSpLocks/>
          </p:cNvCxnSpPr>
          <p:nvPr/>
        </p:nvCxnSpPr>
        <p:spPr>
          <a:xfrm>
            <a:off x="6271971" y="6335077"/>
            <a:ext cx="638448" cy="0"/>
          </a:xfrm>
          <a:prstGeom prst="line">
            <a:avLst/>
          </a:prstGeom>
          <a:ln>
            <a:solidFill>
              <a:schemeClr val="tx1">
                <a:lumMod val="75000"/>
                <a:lumOff val="2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68" name="Group 267">
            <a:extLst>
              <a:ext uri="{FF2B5EF4-FFF2-40B4-BE49-F238E27FC236}">
                <a16:creationId xmlns:a16="http://schemas.microsoft.com/office/drawing/2014/main" id="{E96DEE38-A1D7-2524-26AD-1F2DA9A91D89}"/>
              </a:ext>
              <a:ext uri="{C183D7F6-B498-43B3-948B-1728B52AA6E4}">
                <adec:decorative xmlns:adec="http://schemas.microsoft.com/office/drawing/2017/decorative" val="1"/>
              </a:ext>
            </a:extLst>
          </p:cNvPr>
          <p:cNvGrpSpPr>
            <a:grpSpLocks/>
          </p:cNvGrpSpPr>
          <p:nvPr/>
        </p:nvGrpSpPr>
        <p:grpSpPr>
          <a:xfrm>
            <a:off x="6910419" y="6197140"/>
            <a:ext cx="275875" cy="275875"/>
            <a:chOff x="6812279" y="2815355"/>
            <a:chExt cx="275875" cy="275875"/>
          </a:xfrm>
        </p:grpSpPr>
        <p:sp>
          <p:nvSpPr>
            <p:cNvPr id="269" name="Oval 268">
              <a:extLst>
                <a:ext uri="{FF2B5EF4-FFF2-40B4-BE49-F238E27FC236}">
                  <a16:creationId xmlns:a16="http://schemas.microsoft.com/office/drawing/2014/main" id="{BEB30A52-F646-6555-D557-825890673E5A}"/>
                </a:ext>
                <a:ext uri="{C183D7F6-B498-43B3-948B-1728B52AA6E4}">
                  <adec:decorative xmlns:adec="http://schemas.microsoft.com/office/drawing/2017/decorative" val="1"/>
                </a:ext>
              </a:extLst>
            </p:cNvPr>
            <p:cNvSpPr/>
            <p:nvPr/>
          </p:nvSpPr>
          <p:spPr bwMode="auto">
            <a:xfrm>
              <a:off x="6812279" y="2815355"/>
              <a:ext cx="275875" cy="275875"/>
            </a:xfrm>
            <a:prstGeom prst="ellipse">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a:solidFill>
                  <a:schemeClr val="bg1"/>
                </a:solidFill>
                <a:latin typeface="Segoe Sans Display Semibold" pitchFamily="2" charset="0"/>
                <a:cs typeface="Segoe Sans Display Semibold" pitchFamily="2" charset="0"/>
              </a:endParaRPr>
            </a:p>
          </p:txBody>
        </p:sp>
        <p:sp>
          <p:nvSpPr>
            <p:cNvPr id="270" name="Shield_EA18" title="Icon of a shield">
              <a:extLst>
                <a:ext uri="{FF2B5EF4-FFF2-40B4-BE49-F238E27FC236}">
                  <a16:creationId xmlns:a16="http://schemas.microsoft.com/office/drawing/2014/main" id="{29394485-94EB-F74D-845D-7C64386AC5D9}"/>
                </a:ext>
              </a:extLst>
            </p:cNvPr>
            <p:cNvSpPr>
              <a:spLocks noChangeAspect="1"/>
            </p:cNvSpPr>
            <p:nvPr/>
          </p:nvSpPr>
          <p:spPr bwMode="auto">
            <a:xfrm>
              <a:off x="6888486" y="2887570"/>
              <a:ext cx="123461" cy="13144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noFill/>
            <a:ln w="9525" cap="sq">
              <a:solidFill>
                <a:schemeClr val="tx1">
                  <a:lumMod val="75000"/>
                  <a:lumOff val="25000"/>
                </a:schemeClr>
              </a:solidFill>
              <a:prstDash val="solid"/>
              <a:miter lim="800000"/>
              <a:headEnd/>
              <a:tailEnd/>
            </a:ln>
          </p:spPr>
          <p:txBody>
            <a:bodyPr vert="horz" wrap="square" lIns="89642" tIns="44821" rIns="89642" bIns="44821" numCol="1" anchor="t" anchorCtr="0" compatLnSpc="1">
              <a:prstTxWarp prst="textNoShape">
                <a:avLst/>
              </a:prstTxWarp>
            </a:bodyPr>
            <a:lstStyle/>
            <a:p>
              <a:pPr algn="ctr" defTabSz="914367"/>
              <a:endParaRPr lang="en-US" sz="1200" kern="0">
                <a:solidFill>
                  <a:srgbClr val="737373">
                    <a:lumMod val="50000"/>
                  </a:srgbClr>
                </a:solidFill>
                <a:latin typeface="Segoe UI"/>
                <a:cs typeface="Segoe UI" panose="020B0502040204020203" pitchFamily="34" charset="0"/>
              </a:endParaRPr>
            </a:p>
          </p:txBody>
        </p:sp>
      </p:grpSp>
      <p:sp>
        <p:nvSpPr>
          <p:cNvPr id="261" name="Oval 260">
            <a:extLst>
              <a:ext uri="{FF2B5EF4-FFF2-40B4-BE49-F238E27FC236}">
                <a16:creationId xmlns:a16="http://schemas.microsoft.com/office/drawing/2014/main" id="{30B1DCB2-BF3F-6F2C-3CF1-5A6013B704B9}"/>
              </a:ext>
              <a:ext uri="{C183D7F6-B498-43B3-948B-1728B52AA6E4}">
                <adec:decorative xmlns:adec="http://schemas.microsoft.com/office/drawing/2017/decorative" val="1"/>
              </a:ext>
            </a:extLst>
          </p:cNvPr>
          <p:cNvSpPr/>
          <p:nvPr/>
        </p:nvSpPr>
        <p:spPr bwMode="auto">
          <a:xfrm>
            <a:off x="5996096" y="6197140"/>
            <a:ext cx="275875" cy="275875"/>
          </a:xfrm>
          <a:prstGeom prst="ellipse">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4572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a:solidFill>
                  <a:srgbClr val="FFFFFF"/>
                </a:solidFill>
                <a:latin typeface="Segoe Sans Display Semibold" pitchFamily="2" charset="0"/>
                <a:cs typeface="Segoe Sans Display Semibold" pitchFamily="2" charset="0"/>
              </a:rPr>
              <a:t>*</a:t>
            </a:r>
          </a:p>
        </p:txBody>
      </p:sp>
      <p:sp>
        <p:nvSpPr>
          <p:cNvPr id="14" name="TextBox 13">
            <a:extLst>
              <a:ext uri="{FF2B5EF4-FFF2-40B4-BE49-F238E27FC236}">
                <a16:creationId xmlns:a16="http://schemas.microsoft.com/office/drawing/2014/main" id="{DE9F8F84-C853-4C99-9478-F980A987AC89}"/>
              </a:ext>
            </a:extLst>
          </p:cNvPr>
          <p:cNvSpPr txBox="1"/>
          <p:nvPr/>
        </p:nvSpPr>
        <p:spPr>
          <a:xfrm>
            <a:off x="588263" y="1067085"/>
            <a:ext cx="6884253" cy="27699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b="0" i="1" u="none" strike="noStrike" kern="1200" cap="none" spc="0" normalizeH="0" baseline="0" noProof="0">
                <a:ln>
                  <a:noFill/>
                </a:ln>
                <a:effectLst/>
                <a:uLnTx/>
                <a:uFillTx/>
                <a:latin typeface="Segoe Sans Display Semibold" pitchFamily="2" charset="0"/>
                <a:cs typeface="Segoe Sans Display Semibold" pitchFamily="2" charset="0"/>
              </a:rPr>
              <a:t>Protect identities, devices, applications and data.</a:t>
            </a:r>
          </a:p>
        </p:txBody>
      </p:sp>
      <p:sp>
        <p:nvSpPr>
          <p:cNvPr id="19" name="Rectangle: Rounded Corners 18">
            <a:extLst>
              <a:ext uri="{FF2B5EF4-FFF2-40B4-BE49-F238E27FC236}">
                <a16:creationId xmlns:a16="http://schemas.microsoft.com/office/drawing/2014/main" id="{282773DF-94A0-DC20-3A5A-5C85747EDAAB}"/>
              </a:ext>
            </a:extLst>
          </p:cNvPr>
          <p:cNvSpPr>
            <a:spLocks/>
          </p:cNvSpPr>
          <p:nvPr/>
        </p:nvSpPr>
        <p:spPr bwMode="auto">
          <a:xfrm>
            <a:off x="735249" y="1715827"/>
            <a:ext cx="2884251" cy="417773"/>
          </a:xfrm>
          <a:prstGeom prst="roundRect">
            <a:avLst>
              <a:gd name="adj" fmla="val 232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defTabSz="932742">
              <a:spcBef>
                <a:spcPct val="0"/>
              </a:spcBef>
              <a:defRPr/>
            </a:pPr>
            <a:r>
              <a:rPr lang="en-US" sz="1400">
                <a:ln w="3175">
                  <a:noFill/>
                </a:ln>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Users and devices</a:t>
            </a:r>
          </a:p>
        </p:txBody>
      </p:sp>
      <p:sp>
        <p:nvSpPr>
          <p:cNvPr id="45" name="Oval 44">
            <a:extLst>
              <a:ext uri="{FF2B5EF4-FFF2-40B4-BE49-F238E27FC236}">
                <a16:creationId xmlns:a16="http://schemas.microsoft.com/office/drawing/2014/main" id="{D5CB3F33-3575-3E95-46B1-F4FEA1AA16C0}"/>
              </a:ext>
              <a:ext uri="{C183D7F6-B498-43B3-948B-1728B52AA6E4}">
                <adec:decorative xmlns:adec="http://schemas.microsoft.com/office/drawing/2017/decorative" val="0"/>
              </a:ext>
            </a:extLst>
          </p:cNvPr>
          <p:cNvSpPr/>
          <p:nvPr/>
        </p:nvSpPr>
        <p:spPr bwMode="auto">
          <a:xfrm>
            <a:off x="968725" y="2563177"/>
            <a:ext cx="275875" cy="275875"/>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chemeClr val="bg1"/>
                </a:solidFill>
                <a:effectLst/>
                <a:uLnTx/>
                <a:uFillTx/>
                <a:ea typeface="Segoe UI" pitchFamily="34" charset="0"/>
                <a:cs typeface="Segoe Sans Display Semibold" pitchFamily="2" charset="0"/>
              </a:rPr>
              <a:t>1</a:t>
            </a:r>
          </a:p>
        </p:txBody>
      </p:sp>
      <p:sp>
        <p:nvSpPr>
          <p:cNvPr id="46" name="Title 1">
            <a:extLst>
              <a:ext uri="{FF2B5EF4-FFF2-40B4-BE49-F238E27FC236}">
                <a16:creationId xmlns:a16="http://schemas.microsoft.com/office/drawing/2014/main" id="{E52FA039-452E-FF08-3ED8-34EF32261FFB}"/>
              </a:ext>
              <a:ext uri="{C183D7F6-B498-43B3-948B-1728B52AA6E4}">
                <adec:decorative xmlns:adec="http://schemas.microsoft.com/office/drawing/2017/decorative" val="0"/>
              </a:ext>
            </a:extLst>
          </p:cNvPr>
          <p:cNvSpPr txBox="1">
            <a:spLocks/>
          </p:cNvSpPr>
          <p:nvPr/>
        </p:nvSpPr>
        <p:spPr>
          <a:xfrm>
            <a:off x="1342740" y="2563177"/>
            <a:ext cx="1995773"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200" kern="0" spc="0">
                <a:ln>
                  <a:noFill/>
                </a:ln>
                <a:solidFill>
                  <a:schemeClr val="accent3"/>
                </a:solidFill>
                <a:latin typeface="Segoe Sans Display Semibold" pitchFamily="2" charset="0"/>
                <a:cs typeface="Segoe Sans Display Semibold" pitchFamily="2" charset="0"/>
              </a:rPr>
              <a:t>Secure</a:t>
            </a:r>
            <a:r>
              <a:rPr kumimoji="0" lang="en-US" sz="1200" b="0" i="0" u="none" strike="noStrike" kern="0" cap="none" spc="0" normalizeH="0" baseline="0" noProof="0">
                <a:ln>
                  <a:noFill/>
                </a:ln>
                <a:solidFill>
                  <a:schemeClr val="accent3"/>
                </a:solidFill>
                <a:effectLst/>
                <a:uLnTx/>
                <a:uFillTx/>
                <a:latin typeface="Segoe Sans Display Semibold" pitchFamily="2" charset="0"/>
                <a:cs typeface="Segoe Sans Display Semibold" pitchFamily="2" charset="0"/>
              </a:rPr>
              <a:t> access to Copilot </a:t>
            </a:r>
            <a:r>
              <a:rPr kumimoji="0" lang="en-US" sz="1200" b="0" i="0" u="none" strike="noStrike" kern="0" cap="none" spc="0" normalizeH="0" baseline="0" noProof="0">
                <a:ln>
                  <a:noFill/>
                </a:ln>
                <a:effectLst/>
                <a:uLnTx/>
                <a:uFillTx/>
                <a:latin typeface="+mn-lt"/>
                <a:ea typeface="+mn-ea"/>
                <a:cs typeface="Segoe UI" pitchFamily="34" charset="0"/>
              </a:rPr>
              <a:t>with Identity and access management</a:t>
            </a:r>
          </a:p>
        </p:txBody>
      </p:sp>
      <p:sp>
        <p:nvSpPr>
          <p:cNvPr id="48" name="Title 1">
            <a:extLst>
              <a:ext uri="{FF2B5EF4-FFF2-40B4-BE49-F238E27FC236}">
                <a16:creationId xmlns:a16="http://schemas.microsoft.com/office/drawing/2014/main" id="{9DC8F705-F9A4-942B-7003-985C4CC45BF4}"/>
              </a:ext>
              <a:ext uri="{C183D7F6-B498-43B3-948B-1728B52AA6E4}">
                <adec:decorative xmlns:adec="http://schemas.microsoft.com/office/drawing/2017/decorative" val="0"/>
              </a:ext>
            </a:extLst>
          </p:cNvPr>
          <p:cNvSpPr txBox="1">
            <a:spLocks/>
          </p:cNvSpPr>
          <p:nvPr/>
        </p:nvSpPr>
        <p:spPr>
          <a:xfrm>
            <a:off x="1342740" y="3402784"/>
            <a:ext cx="1995773"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effectLst/>
                <a:uLnTx/>
                <a:uFillTx/>
                <a:latin typeface="+mn-lt"/>
                <a:cs typeface="Segoe Sans Display Semibold" pitchFamily="2" charset="0"/>
              </a:rPr>
              <a:t>Microsoft Entra ID P1 </a:t>
            </a:r>
          </a:p>
        </p:txBody>
      </p:sp>
      <p:sp>
        <p:nvSpPr>
          <p:cNvPr id="58" name="Oval 57">
            <a:extLst>
              <a:ext uri="{FF2B5EF4-FFF2-40B4-BE49-F238E27FC236}">
                <a16:creationId xmlns:a16="http://schemas.microsoft.com/office/drawing/2014/main" id="{D6912CF9-C074-066A-02D4-F796AD9B0099}"/>
              </a:ext>
              <a:ext uri="{C183D7F6-B498-43B3-948B-1728B52AA6E4}">
                <adec:decorative xmlns:adec="http://schemas.microsoft.com/office/drawing/2017/decorative" val="0"/>
              </a:ext>
            </a:extLst>
          </p:cNvPr>
          <p:cNvSpPr/>
          <p:nvPr/>
        </p:nvSpPr>
        <p:spPr bwMode="auto">
          <a:xfrm>
            <a:off x="968725" y="4142448"/>
            <a:ext cx="275875" cy="275875"/>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chemeClr val="bg1"/>
                </a:solidFill>
                <a:effectLst/>
                <a:uLnTx/>
                <a:uFillTx/>
                <a:ea typeface="Segoe UI" pitchFamily="34" charset="0"/>
                <a:cs typeface="Segoe Sans Display Semibold" pitchFamily="2" charset="0"/>
              </a:rPr>
              <a:t>2</a:t>
            </a:r>
          </a:p>
        </p:txBody>
      </p:sp>
      <p:sp>
        <p:nvSpPr>
          <p:cNvPr id="59" name="Title 1">
            <a:extLst>
              <a:ext uri="{FF2B5EF4-FFF2-40B4-BE49-F238E27FC236}">
                <a16:creationId xmlns:a16="http://schemas.microsoft.com/office/drawing/2014/main" id="{239686FD-FDAA-EB07-3A4A-862464D017E9}"/>
              </a:ext>
              <a:ext uri="{C183D7F6-B498-43B3-948B-1728B52AA6E4}">
                <adec:decorative xmlns:adec="http://schemas.microsoft.com/office/drawing/2017/decorative" val="0"/>
              </a:ext>
            </a:extLst>
          </p:cNvPr>
          <p:cNvSpPr txBox="1">
            <a:spLocks/>
          </p:cNvSpPr>
          <p:nvPr/>
        </p:nvSpPr>
        <p:spPr>
          <a:xfrm>
            <a:off x="1342740" y="4142448"/>
            <a:ext cx="1995773"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solidFill>
                  <a:schemeClr val="accent2"/>
                </a:solidFill>
                <a:effectLst/>
                <a:uLnTx/>
                <a:uFillTx/>
                <a:latin typeface="Segoe Sans Display Semibold" pitchFamily="2" charset="0"/>
                <a:cs typeface="Segoe Sans Display Semibold" pitchFamily="2" charset="0"/>
              </a:rPr>
              <a:t>Mitigate Device Risk </a:t>
            </a:r>
            <a:br>
              <a:rPr kumimoji="0" lang="en-US" sz="1200" b="0" i="0" u="none" strike="noStrike" kern="0" cap="none" spc="0" normalizeH="0" baseline="0" noProof="0">
                <a:ln>
                  <a:noFill/>
                </a:ln>
                <a:solidFill>
                  <a:schemeClr val="accent3"/>
                </a:solidFill>
                <a:effectLst/>
                <a:uLnTx/>
                <a:uFillTx/>
                <a:latin typeface="Segoe Sans Display Semibold" pitchFamily="2" charset="0"/>
                <a:cs typeface="Segoe Sans Display Semibold" pitchFamily="2" charset="0"/>
              </a:rPr>
            </a:br>
            <a:r>
              <a:rPr lang="en-US" sz="1200" kern="0" spc="0">
                <a:ln>
                  <a:noFill/>
                </a:ln>
                <a:latin typeface="+mn-lt"/>
              </a:rPr>
              <a:t>with Unified Endpoint management </a:t>
            </a:r>
          </a:p>
        </p:txBody>
      </p:sp>
      <p:sp>
        <p:nvSpPr>
          <p:cNvPr id="60" name="Oval 59">
            <a:extLst>
              <a:ext uri="{FF2B5EF4-FFF2-40B4-BE49-F238E27FC236}">
                <a16:creationId xmlns:a16="http://schemas.microsoft.com/office/drawing/2014/main" id="{A68F9541-C3CD-814D-C552-CB3665EBA71E}"/>
              </a:ext>
              <a:ext uri="{C183D7F6-B498-43B3-948B-1728B52AA6E4}">
                <adec:decorative xmlns:adec="http://schemas.microsoft.com/office/drawing/2017/decorative" val="0"/>
              </a:ext>
            </a:extLst>
          </p:cNvPr>
          <p:cNvSpPr/>
          <p:nvPr/>
        </p:nvSpPr>
        <p:spPr bwMode="auto">
          <a:xfrm>
            <a:off x="968725" y="4936451"/>
            <a:ext cx="275875" cy="275875"/>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chemeClr val="bg1"/>
                </a:solidFill>
                <a:effectLst/>
                <a:uLnTx/>
                <a:uFillTx/>
                <a:ea typeface="Segoe UI" pitchFamily="34" charset="0"/>
                <a:cs typeface="Segoe Sans Display Semibold" pitchFamily="2" charset="0"/>
              </a:rPr>
              <a:t>3</a:t>
            </a:r>
          </a:p>
        </p:txBody>
      </p:sp>
      <p:sp>
        <p:nvSpPr>
          <p:cNvPr id="61" name="Title 1">
            <a:extLst>
              <a:ext uri="{FF2B5EF4-FFF2-40B4-BE49-F238E27FC236}">
                <a16:creationId xmlns:a16="http://schemas.microsoft.com/office/drawing/2014/main" id="{3700A932-437B-EB0F-4CD2-7A4CA645E9C9}"/>
              </a:ext>
              <a:ext uri="{C183D7F6-B498-43B3-948B-1728B52AA6E4}">
                <adec:decorative xmlns:adec="http://schemas.microsoft.com/office/drawing/2017/decorative" val="0"/>
              </a:ext>
            </a:extLst>
          </p:cNvPr>
          <p:cNvSpPr txBox="1">
            <a:spLocks/>
          </p:cNvSpPr>
          <p:nvPr/>
        </p:nvSpPr>
        <p:spPr>
          <a:xfrm>
            <a:off x="1342740" y="4982055"/>
            <a:ext cx="1995773" cy="184666"/>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solidFill>
                  <a:schemeClr val="accent2"/>
                </a:solidFill>
                <a:effectLst/>
                <a:uLnTx/>
                <a:uFillTx/>
                <a:latin typeface="Segoe Sans Display Semibold" pitchFamily="2" charset="0"/>
                <a:cs typeface="Segoe Sans Display Semibold" pitchFamily="2" charset="0"/>
              </a:rPr>
              <a:t>Protect data in apps</a:t>
            </a:r>
          </a:p>
        </p:txBody>
      </p:sp>
      <p:sp>
        <p:nvSpPr>
          <p:cNvPr id="128" name="Title 1">
            <a:extLst>
              <a:ext uri="{FF2B5EF4-FFF2-40B4-BE49-F238E27FC236}">
                <a16:creationId xmlns:a16="http://schemas.microsoft.com/office/drawing/2014/main" id="{F645FADF-1464-A420-2918-83096D3F9896}"/>
              </a:ext>
              <a:ext uri="{C183D7F6-B498-43B3-948B-1728B52AA6E4}">
                <adec:decorative xmlns:adec="http://schemas.microsoft.com/office/drawing/2017/decorative" val="0"/>
              </a:ext>
            </a:extLst>
          </p:cNvPr>
          <p:cNvSpPr txBox="1">
            <a:spLocks/>
          </p:cNvSpPr>
          <p:nvPr/>
        </p:nvSpPr>
        <p:spPr>
          <a:xfrm>
            <a:off x="1342740" y="5497935"/>
            <a:ext cx="1995773" cy="184666"/>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effectLst/>
                <a:uLnTx/>
                <a:uFillTx/>
                <a:latin typeface="+mn-lt"/>
                <a:cs typeface="Segoe Sans Display Semibold" pitchFamily="2" charset="0"/>
              </a:rPr>
              <a:t>Microsoft Intune P1 </a:t>
            </a:r>
          </a:p>
        </p:txBody>
      </p:sp>
      <p:cxnSp>
        <p:nvCxnSpPr>
          <p:cNvPr id="276" name="Straight Arrow Connector 275" descr="Arrow moving right">
            <a:extLst>
              <a:ext uri="{FF2B5EF4-FFF2-40B4-BE49-F238E27FC236}">
                <a16:creationId xmlns:a16="http://schemas.microsoft.com/office/drawing/2014/main" id="{D66CA82F-3F60-8CEC-962D-BD2258876847}"/>
              </a:ext>
            </a:extLst>
          </p:cNvPr>
          <p:cNvCxnSpPr>
            <a:cxnSpLocks/>
          </p:cNvCxnSpPr>
          <p:nvPr/>
        </p:nvCxnSpPr>
        <p:spPr>
          <a:xfrm>
            <a:off x="3619500" y="4196426"/>
            <a:ext cx="309741" cy="0"/>
          </a:xfrm>
          <a:prstGeom prst="straightConnector1">
            <a:avLst/>
          </a:prstGeom>
          <a:ln>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90BBE4BB-D843-B7B6-7FD1-E65C55C51C50}"/>
              </a:ext>
            </a:extLst>
          </p:cNvPr>
          <p:cNvSpPr>
            <a:spLocks/>
          </p:cNvSpPr>
          <p:nvPr/>
        </p:nvSpPr>
        <p:spPr bwMode="auto">
          <a:xfrm>
            <a:off x="3929241" y="1715827"/>
            <a:ext cx="1838017" cy="417773"/>
          </a:xfrm>
          <a:prstGeom prst="roundRect">
            <a:avLst>
              <a:gd name="adj" fmla="val 232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742">
              <a:spcBef>
                <a:spcPct val="0"/>
              </a:spcBef>
              <a:defRPr/>
            </a:pPr>
            <a:r>
              <a:rPr lang="en-US" sz="1400">
                <a:ln w="3175">
                  <a:noFill/>
                </a:ln>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Microsoft 365 apps </a:t>
            </a:r>
          </a:p>
        </p:txBody>
      </p:sp>
      <p:pic>
        <p:nvPicPr>
          <p:cNvPr id="161" name="Picture 2" descr="Microsoft Teams logo">
            <a:extLst>
              <a:ext uri="{FF2B5EF4-FFF2-40B4-BE49-F238E27FC236}">
                <a16:creationId xmlns:a16="http://schemas.microsoft.com/office/drawing/2014/main" id="{FF514DDC-C779-DD8C-18FC-8171C1E931CA}"/>
              </a:ext>
              <a:ext uri="{C183D7F6-B498-43B3-948B-1728B52AA6E4}">
                <adec:decorative xmlns:adec="http://schemas.microsoft.com/office/drawing/2017/decorative" val="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0087" y="2444634"/>
            <a:ext cx="416325" cy="416325"/>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4" descr="Microsoft Word logo">
            <a:extLst>
              <a:ext uri="{FF2B5EF4-FFF2-40B4-BE49-F238E27FC236}">
                <a16:creationId xmlns:a16="http://schemas.microsoft.com/office/drawing/2014/main" id="{93532861-A3CA-9FD4-A12A-5AFC820C2980}"/>
              </a:ext>
              <a:ext uri="{C183D7F6-B498-43B3-948B-1728B52AA6E4}">
                <adec:decorative xmlns:adec="http://schemas.microsoft.com/office/drawing/2017/decorative" val="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0087" y="3060281"/>
            <a:ext cx="416325" cy="416325"/>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12" descr="Microsoft PowerPoint logo">
            <a:extLst>
              <a:ext uri="{FF2B5EF4-FFF2-40B4-BE49-F238E27FC236}">
                <a16:creationId xmlns:a16="http://schemas.microsoft.com/office/drawing/2014/main" id="{54BB1F16-FF33-13AC-4439-5E9CCB105999}"/>
              </a:ext>
              <a:ext uri="{C183D7F6-B498-43B3-948B-1728B52AA6E4}">
                <adec:decorative xmlns:adec="http://schemas.microsoft.com/office/drawing/2017/decorative" val="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40087" y="3675928"/>
            <a:ext cx="416325" cy="416325"/>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16" descr="Microsoft Excel logo">
            <a:extLst>
              <a:ext uri="{FF2B5EF4-FFF2-40B4-BE49-F238E27FC236}">
                <a16:creationId xmlns:a16="http://schemas.microsoft.com/office/drawing/2014/main" id="{F02964A8-A1F2-E738-97B1-D696788EB0D6}"/>
              </a:ext>
              <a:ext uri="{C183D7F6-B498-43B3-948B-1728B52AA6E4}">
                <adec:decorative xmlns:adec="http://schemas.microsoft.com/office/drawing/2017/decorative" val="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40087" y="4291575"/>
            <a:ext cx="416325" cy="416325"/>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18" descr="Microsoft Outlook logo">
            <a:extLst>
              <a:ext uri="{FF2B5EF4-FFF2-40B4-BE49-F238E27FC236}">
                <a16:creationId xmlns:a16="http://schemas.microsoft.com/office/drawing/2014/main" id="{DA8DE300-3B04-0A70-E90D-B331AF0763FB}"/>
              </a:ext>
              <a:ext uri="{C183D7F6-B498-43B3-948B-1728B52AA6E4}">
                <adec:decorative xmlns:adec="http://schemas.microsoft.com/office/drawing/2017/decorative" val="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0087" y="4907222"/>
            <a:ext cx="416325" cy="360642"/>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24" descr="Microsoft Loop logo">
            <a:extLst>
              <a:ext uri="{FF2B5EF4-FFF2-40B4-BE49-F238E27FC236}">
                <a16:creationId xmlns:a16="http://schemas.microsoft.com/office/drawing/2014/main" id="{E6F7EF78-7A1B-73B4-D0DE-B21244A42EE0}"/>
              </a:ext>
              <a:ext uri="{C183D7F6-B498-43B3-948B-1728B52AA6E4}">
                <adec:decorative xmlns:adec="http://schemas.microsoft.com/office/drawing/2017/decorative" val="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0087" y="5467184"/>
            <a:ext cx="416325" cy="416325"/>
          </a:xfrm>
          <a:prstGeom prst="rect">
            <a:avLst/>
          </a:prstGeom>
          <a:noFill/>
          <a:extLst>
            <a:ext uri="{909E8E84-426E-40DD-AFC4-6F175D3DCCD1}">
              <a14:hiddenFill xmlns:a14="http://schemas.microsoft.com/office/drawing/2010/main">
                <a:solidFill>
                  <a:srgbClr val="FFFFFF"/>
                </a:solidFill>
              </a14:hiddenFill>
            </a:ext>
          </a:extLst>
        </p:spPr>
      </p:pic>
      <p:cxnSp>
        <p:nvCxnSpPr>
          <p:cNvPr id="277" name="!!!ROW" descr="Arrow moving right">
            <a:extLst>
              <a:ext uri="{FF2B5EF4-FFF2-40B4-BE49-F238E27FC236}">
                <a16:creationId xmlns:a16="http://schemas.microsoft.com/office/drawing/2014/main" id="{8C63D198-15D4-9FD9-AAC2-36A454A5880C}"/>
              </a:ext>
            </a:extLst>
          </p:cNvPr>
          <p:cNvCxnSpPr>
            <a:cxnSpLocks/>
            <a:stCxn id="160" idx="3"/>
            <a:endCxn id="171" idx="1"/>
          </p:cNvCxnSpPr>
          <p:nvPr/>
        </p:nvCxnSpPr>
        <p:spPr>
          <a:xfrm>
            <a:off x="5767258" y="4196426"/>
            <a:ext cx="309741" cy="0"/>
          </a:xfrm>
          <a:prstGeom prst="straightConnector1">
            <a:avLst/>
          </a:prstGeom>
          <a:ln>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173" name="Title 1">
            <a:extLst>
              <a:ext uri="{FF2B5EF4-FFF2-40B4-BE49-F238E27FC236}">
                <a16:creationId xmlns:a16="http://schemas.microsoft.com/office/drawing/2014/main" id="{F82424FE-5DB4-8710-1745-CF4A0AC72549}"/>
              </a:ext>
              <a:ext uri="{C183D7F6-B498-43B3-948B-1728B52AA6E4}">
                <adec:decorative xmlns:adec="http://schemas.microsoft.com/office/drawing/2017/decorative" val="0"/>
              </a:ext>
            </a:extLst>
          </p:cNvPr>
          <p:cNvSpPr txBox="1">
            <a:spLocks/>
          </p:cNvSpPr>
          <p:nvPr/>
        </p:nvSpPr>
        <p:spPr>
          <a:xfrm>
            <a:off x="6380211" y="3646313"/>
            <a:ext cx="898218" cy="369332"/>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effectLst/>
                <a:uLnTx/>
                <a:uFillTx/>
                <a:latin typeface="Segoe Sans Display Semibold" pitchFamily="2" charset="0"/>
                <a:cs typeface="Segoe Sans Display Semibold" pitchFamily="2" charset="0"/>
              </a:rPr>
              <a:t>Microsoft 365 Copilot</a:t>
            </a:r>
          </a:p>
        </p:txBody>
      </p:sp>
      <p:sp>
        <p:nvSpPr>
          <p:cNvPr id="182" name="!!!1">
            <a:extLst>
              <a:ext uri="{FF2B5EF4-FFF2-40B4-BE49-F238E27FC236}">
                <a16:creationId xmlns:a16="http://schemas.microsoft.com/office/drawing/2014/main" id="{8D5D35C2-5AD2-0F9C-A55A-A1D5E7576594}"/>
              </a:ext>
              <a:ext uri="{C183D7F6-B498-43B3-948B-1728B52AA6E4}">
                <adec:decorative xmlns:adec="http://schemas.microsoft.com/office/drawing/2017/decorative" val="0"/>
              </a:ext>
            </a:extLst>
          </p:cNvPr>
          <p:cNvSpPr/>
          <p:nvPr/>
        </p:nvSpPr>
        <p:spPr bwMode="auto">
          <a:xfrm>
            <a:off x="7188304" y="2287327"/>
            <a:ext cx="275875" cy="2758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chemeClr val="bg1"/>
                </a:solidFill>
                <a:effectLst/>
                <a:uLnTx/>
                <a:uFillTx/>
                <a:ea typeface="Segoe UI" pitchFamily="34" charset="0"/>
                <a:cs typeface="Segoe Sans Display Semibold" pitchFamily="2" charset="0"/>
              </a:rPr>
              <a:t>5</a:t>
            </a:r>
          </a:p>
        </p:txBody>
      </p:sp>
      <p:sp>
        <p:nvSpPr>
          <p:cNvPr id="1024" name="!!!Grren">
            <a:extLst>
              <a:ext uri="{FF2B5EF4-FFF2-40B4-BE49-F238E27FC236}">
                <a16:creationId xmlns:a16="http://schemas.microsoft.com/office/drawing/2014/main" id="{20288596-B41D-F398-97E6-A7C3601DB00B}"/>
              </a:ext>
              <a:ext uri="{C183D7F6-B498-43B3-948B-1728B52AA6E4}">
                <adec:decorative xmlns:adec="http://schemas.microsoft.com/office/drawing/2017/decorative" val="0"/>
              </a:ext>
            </a:extLst>
          </p:cNvPr>
          <p:cNvSpPr txBox="1">
            <a:spLocks/>
          </p:cNvSpPr>
          <p:nvPr/>
        </p:nvSpPr>
        <p:spPr>
          <a:xfrm>
            <a:off x="7562319" y="2287327"/>
            <a:ext cx="1211106" cy="369332"/>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solidFill>
                  <a:schemeClr val="accent1"/>
                </a:solidFill>
                <a:effectLst/>
                <a:uLnTx/>
                <a:uFillTx/>
                <a:latin typeface="Segoe Sans Display Semibold" pitchFamily="2" charset="0"/>
                <a:cs typeface="Segoe Sans Display Semibold" pitchFamily="2" charset="0"/>
              </a:rPr>
              <a:t>Protect against threats</a:t>
            </a:r>
          </a:p>
        </p:txBody>
      </p:sp>
      <p:sp>
        <p:nvSpPr>
          <p:cNvPr id="1025" name="!!!EX">
            <a:extLst>
              <a:ext uri="{FF2B5EF4-FFF2-40B4-BE49-F238E27FC236}">
                <a16:creationId xmlns:a16="http://schemas.microsoft.com/office/drawing/2014/main" id="{DBE402EC-6843-DD65-84F4-C0D36477CFEB}"/>
              </a:ext>
              <a:ext uri="{C183D7F6-B498-43B3-948B-1728B52AA6E4}">
                <adec:decorative xmlns:adec="http://schemas.microsoft.com/office/drawing/2017/decorative" val="0"/>
              </a:ext>
            </a:extLst>
          </p:cNvPr>
          <p:cNvSpPr txBox="1">
            <a:spLocks/>
          </p:cNvSpPr>
          <p:nvPr/>
        </p:nvSpPr>
        <p:spPr>
          <a:xfrm>
            <a:off x="7562320" y="2775954"/>
            <a:ext cx="1211106" cy="369332"/>
          </a:xfrm>
          <a:prstGeom prst="rect">
            <a:avLst/>
          </a:prstGeom>
        </p:spPr>
        <p:txBody>
          <a:bodyPr vert="horz" wrap="squar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300"/>
              </a:spcBef>
              <a:defRPr/>
            </a:pPr>
            <a:r>
              <a:rPr lang="en-US" sz="1200" kern="0" spc="0">
                <a:ln>
                  <a:noFill/>
                </a:ln>
                <a:latin typeface="Segoe Sans Display Semibold" pitchFamily="2" charset="0"/>
                <a:cs typeface="Segoe Sans Display Semibold" pitchFamily="2" charset="0"/>
              </a:rPr>
              <a:t>Exchange online protection</a:t>
            </a:r>
          </a:p>
        </p:txBody>
      </p:sp>
      <p:cxnSp>
        <p:nvCxnSpPr>
          <p:cNvPr id="280" name="Straight Arrow Connector 279" descr="Arrow moving right">
            <a:extLst>
              <a:ext uri="{FF2B5EF4-FFF2-40B4-BE49-F238E27FC236}">
                <a16:creationId xmlns:a16="http://schemas.microsoft.com/office/drawing/2014/main" id="{F49B1A25-D739-1389-5E87-1E2791D97409}"/>
              </a:ext>
            </a:extLst>
          </p:cNvPr>
          <p:cNvCxnSpPr>
            <a:cxnSpLocks/>
          </p:cNvCxnSpPr>
          <p:nvPr/>
        </p:nvCxnSpPr>
        <p:spPr>
          <a:xfrm>
            <a:off x="7581641" y="4087527"/>
            <a:ext cx="467565" cy="0"/>
          </a:xfrm>
          <a:prstGeom prst="straightConnector1">
            <a:avLst/>
          </a:prstGeom>
          <a:ln>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82" name="Straight Arrow Connector 281" descr="Arrow moving left">
            <a:extLst>
              <a:ext uri="{FF2B5EF4-FFF2-40B4-BE49-F238E27FC236}">
                <a16:creationId xmlns:a16="http://schemas.microsoft.com/office/drawing/2014/main" id="{37F0D019-48E4-F4DE-C103-3EDC76A1255B}"/>
              </a:ext>
            </a:extLst>
          </p:cNvPr>
          <p:cNvCxnSpPr>
            <a:cxnSpLocks/>
          </p:cNvCxnSpPr>
          <p:nvPr/>
        </p:nvCxnSpPr>
        <p:spPr>
          <a:xfrm flipH="1">
            <a:off x="7581641" y="4305325"/>
            <a:ext cx="467565" cy="0"/>
          </a:xfrm>
          <a:prstGeom prst="straightConnector1">
            <a:avLst/>
          </a:prstGeom>
          <a:ln>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C1A2C45F-20B3-885E-0055-B6972A29090B}"/>
              </a:ext>
            </a:extLst>
          </p:cNvPr>
          <p:cNvSpPr>
            <a:spLocks/>
          </p:cNvSpPr>
          <p:nvPr/>
        </p:nvSpPr>
        <p:spPr bwMode="auto">
          <a:xfrm>
            <a:off x="8077201" y="1715827"/>
            <a:ext cx="3381327" cy="417773"/>
          </a:xfrm>
          <a:prstGeom prst="roundRect">
            <a:avLst>
              <a:gd name="adj" fmla="val 232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742">
              <a:spcBef>
                <a:spcPct val="0"/>
              </a:spcBef>
              <a:defRPr/>
            </a:pPr>
            <a:r>
              <a:rPr lang="en-US" sz="1400">
                <a:ln w="3175">
                  <a:noFill/>
                </a:ln>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Your organization’s data</a:t>
            </a:r>
          </a:p>
        </p:txBody>
      </p:sp>
      <p:sp>
        <p:nvSpPr>
          <p:cNvPr id="195" name="Oval 194">
            <a:extLst>
              <a:ext uri="{FF2B5EF4-FFF2-40B4-BE49-F238E27FC236}">
                <a16:creationId xmlns:a16="http://schemas.microsoft.com/office/drawing/2014/main" id="{028A6ECE-5E74-4DC6-ACB1-194F2A26A21A}"/>
              </a:ext>
              <a:ext uri="{C183D7F6-B498-43B3-948B-1728B52AA6E4}">
                <adec:decorative xmlns:adec="http://schemas.microsoft.com/office/drawing/2017/decorative" val="0"/>
              </a:ext>
            </a:extLst>
          </p:cNvPr>
          <p:cNvSpPr/>
          <p:nvPr/>
        </p:nvSpPr>
        <p:spPr bwMode="auto">
          <a:xfrm>
            <a:off x="8947489" y="3496985"/>
            <a:ext cx="275875" cy="275875"/>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chemeClr val="tx1"/>
                </a:solidFill>
                <a:effectLst/>
                <a:uLnTx/>
                <a:uFillTx/>
                <a:ea typeface="Segoe UI" pitchFamily="34" charset="0"/>
                <a:cs typeface="Segoe Sans Display Semibold" pitchFamily="2" charset="0"/>
              </a:rPr>
              <a:t>4</a:t>
            </a:r>
          </a:p>
        </p:txBody>
      </p:sp>
      <p:sp>
        <p:nvSpPr>
          <p:cNvPr id="196" name="Title 1">
            <a:extLst>
              <a:ext uri="{FF2B5EF4-FFF2-40B4-BE49-F238E27FC236}">
                <a16:creationId xmlns:a16="http://schemas.microsoft.com/office/drawing/2014/main" id="{95E5F95C-C78C-8FAD-2A19-49948047ED40}"/>
              </a:ext>
              <a:ext uri="{C183D7F6-B498-43B3-948B-1728B52AA6E4}">
                <adec:decorative xmlns:adec="http://schemas.microsoft.com/office/drawing/2017/decorative" val="0"/>
              </a:ext>
            </a:extLst>
          </p:cNvPr>
          <p:cNvSpPr txBox="1">
            <a:spLocks/>
          </p:cNvSpPr>
          <p:nvPr/>
        </p:nvSpPr>
        <p:spPr>
          <a:xfrm>
            <a:off x="9321504" y="3496985"/>
            <a:ext cx="1357552"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solidFill>
                  <a:schemeClr val="accent4">
                    <a:lumMod val="50000"/>
                  </a:schemeClr>
                </a:solidFill>
                <a:effectLst/>
                <a:uLnTx/>
                <a:uFillTx/>
                <a:latin typeface="Segoe Sans Display Semibold" pitchFamily="2" charset="0"/>
                <a:cs typeface="Segoe Sans Display Semibold" pitchFamily="2" charset="0"/>
              </a:rPr>
              <a:t>Prevent data oversharing </a:t>
            </a:r>
            <a:r>
              <a:rPr lang="en-US" sz="1200" kern="0" spc="0">
                <a:ln>
                  <a:noFill/>
                </a:ln>
                <a:latin typeface="+mn-lt"/>
              </a:rPr>
              <a:t>in Copilot interactions</a:t>
            </a:r>
          </a:p>
        </p:txBody>
      </p:sp>
      <p:sp>
        <p:nvSpPr>
          <p:cNvPr id="212" name="Title 1">
            <a:extLst>
              <a:ext uri="{FF2B5EF4-FFF2-40B4-BE49-F238E27FC236}">
                <a16:creationId xmlns:a16="http://schemas.microsoft.com/office/drawing/2014/main" id="{21AC3A20-EB8C-AB74-7151-087F76A8A115}"/>
              </a:ext>
              <a:ext uri="{C183D7F6-B498-43B3-948B-1728B52AA6E4}">
                <adec:decorative xmlns:adec="http://schemas.microsoft.com/office/drawing/2017/decorative" val="0"/>
              </a:ext>
            </a:extLst>
          </p:cNvPr>
          <p:cNvSpPr txBox="1">
            <a:spLocks/>
          </p:cNvSpPr>
          <p:nvPr/>
        </p:nvSpPr>
        <p:spPr>
          <a:xfrm>
            <a:off x="9321503" y="4526536"/>
            <a:ext cx="1158675" cy="369332"/>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200" b="0" i="0" u="none" strike="noStrike" kern="0" cap="none" spc="0" normalizeH="0" baseline="0" noProof="0">
                <a:ln>
                  <a:noFill/>
                </a:ln>
                <a:effectLst/>
                <a:uLnTx/>
                <a:uFillTx/>
                <a:latin typeface="Segoe Sans Display Semibold" pitchFamily="2" charset="0"/>
                <a:cs typeface="Segoe Sans Display Semibold" pitchFamily="2" charset="0"/>
              </a:rPr>
              <a:t>Office 365 Data Loss Prevention</a:t>
            </a:r>
          </a:p>
        </p:txBody>
      </p:sp>
      <p:sp>
        <p:nvSpPr>
          <p:cNvPr id="254" name="Title 1">
            <a:extLst>
              <a:ext uri="{FF2B5EF4-FFF2-40B4-BE49-F238E27FC236}">
                <a16:creationId xmlns:a16="http://schemas.microsoft.com/office/drawing/2014/main" id="{5433E707-58F8-AFD4-3BBE-7D0AE966257B}"/>
              </a:ext>
            </a:extLst>
          </p:cNvPr>
          <p:cNvSpPr txBox="1">
            <a:spLocks/>
          </p:cNvSpPr>
          <p:nvPr/>
        </p:nvSpPr>
        <p:spPr>
          <a:xfrm>
            <a:off x="4014146" y="6242744"/>
            <a:ext cx="1894749" cy="184666"/>
          </a:xfrm>
          <a:prstGeom prst="rect">
            <a:avLst/>
          </a:prstGeom>
          <a:ln>
            <a:noFill/>
          </a:ln>
        </p:spPr>
        <p:txBody>
          <a:bodyPr vert="horz" wrap="non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300"/>
              </a:spcBef>
              <a:defRPr/>
            </a:pPr>
            <a:r>
              <a:rPr lang="en-US" sz="1200" kern="0" spc="0">
                <a:ln>
                  <a:noFill/>
                </a:ln>
                <a:solidFill>
                  <a:schemeClr val="tx1">
                    <a:lumMod val="75000"/>
                    <a:lumOff val="25000"/>
                  </a:schemeClr>
                </a:solidFill>
                <a:latin typeface="Segoe Sans Display Semibold" pitchFamily="2" charset="0"/>
                <a:cs typeface="Segoe Sans Display Semibold" pitchFamily="2" charset="0"/>
              </a:rPr>
              <a:t>Discover the use of AI apps</a:t>
            </a:r>
          </a:p>
        </p:txBody>
      </p:sp>
      <p:sp>
        <p:nvSpPr>
          <p:cNvPr id="272" name="Title 1">
            <a:extLst>
              <a:ext uri="{FF2B5EF4-FFF2-40B4-BE49-F238E27FC236}">
                <a16:creationId xmlns:a16="http://schemas.microsoft.com/office/drawing/2014/main" id="{CB7254DB-5B0A-722F-5BAF-4E1C96709FB5}"/>
              </a:ext>
            </a:extLst>
          </p:cNvPr>
          <p:cNvSpPr txBox="1">
            <a:spLocks/>
          </p:cNvSpPr>
          <p:nvPr/>
        </p:nvSpPr>
        <p:spPr>
          <a:xfrm>
            <a:off x="7294594" y="6242744"/>
            <a:ext cx="3124253" cy="184666"/>
          </a:xfrm>
          <a:prstGeom prst="rect">
            <a:avLst/>
          </a:prstGeom>
          <a:ln>
            <a:noFill/>
          </a:ln>
        </p:spPr>
        <p:txBody>
          <a:bodyPr vert="horz" wrap="none" lIns="0" tIns="0" rIns="0" bIns="0" rtlCol="0" anchor="ctr">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spcBef>
                <a:spcPts val="300"/>
              </a:spcBef>
              <a:defRPr/>
            </a:pPr>
            <a:r>
              <a:rPr lang="en-US" sz="1200" kern="0" spc="0">
                <a:ln>
                  <a:noFill/>
                </a:ln>
                <a:latin typeface="Segoe Sans Display Semibold" pitchFamily="2" charset="0"/>
                <a:cs typeface="Segoe Sans Display Semibold" pitchFamily="2" charset="0"/>
              </a:rPr>
              <a:t>Microsoft Defender for Cloud App Discovery</a:t>
            </a:r>
          </a:p>
        </p:txBody>
      </p:sp>
      <p:sp>
        <p:nvSpPr>
          <p:cNvPr id="5" name="Title 1">
            <a:extLst>
              <a:ext uri="{FF2B5EF4-FFF2-40B4-BE49-F238E27FC236}">
                <a16:creationId xmlns:a16="http://schemas.microsoft.com/office/drawing/2014/main" id="{1A25B7F0-90B9-0E19-0E18-E811FF50EA77}"/>
              </a:ext>
            </a:extLst>
          </p:cNvPr>
          <p:cNvSpPr>
            <a:spLocks noGrp="1"/>
          </p:cNvSpPr>
          <p:nvPr>
            <p:ph type="title"/>
          </p:nvPr>
        </p:nvSpPr>
        <p:spPr>
          <a:xfrm>
            <a:off x="588263" y="348912"/>
            <a:ext cx="11018520" cy="553998"/>
          </a:xfrm>
        </p:spPr>
        <p:txBody>
          <a:bodyPr/>
          <a:lstStyle/>
          <a:p>
            <a:r>
              <a:rPr lang="en-US"/>
              <a:t>Spotlight: Apply Zero Trust principles to Copilot</a:t>
            </a:r>
          </a:p>
        </p:txBody>
      </p:sp>
    </p:spTree>
    <p:custDataLst>
      <p:tags r:id="rId1"/>
    </p:custDataLst>
    <p:extLst>
      <p:ext uri="{BB962C8B-B14F-4D97-AF65-F5344CB8AC3E}">
        <p14:creationId xmlns:p14="http://schemas.microsoft.com/office/powerpoint/2010/main" val="3592894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42C2C-AD1A-1135-C719-72B7BF06337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841729D-4E37-72AD-48F6-7AB10CEF1C0A}"/>
              </a:ext>
              <a:ext uri="{C183D7F6-B498-43B3-948B-1728B52AA6E4}">
                <adec:decorative xmlns:adec="http://schemas.microsoft.com/office/drawing/2017/decorative" val="1"/>
              </a:ext>
            </a:extLst>
          </p:cNvPr>
          <p:cNvSpPr txBox="1">
            <a:spLocks/>
          </p:cNvSpPr>
          <p:nvPr/>
        </p:nvSpPr>
        <p:spPr>
          <a:xfrm>
            <a:off x="566827" y="1537101"/>
            <a:ext cx="11024648" cy="4369554"/>
          </a:xfrm>
          <a:prstGeom prst="roundRect">
            <a:avLst>
              <a:gd name="adj" fmla="val 3679"/>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7" name="Title 16">
            <a:extLst>
              <a:ext uri="{FF2B5EF4-FFF2-40B4-BE49-F238E27FC236}">
                <a16:creationId xmlns:a16="http://schemas.microsoft.com/office/drawing/2014/main" id="{5EFE8A92-2673-6F50-A92F-19AEDB474B4D}"/>
              </a:ext>
            </a:extLst>
          </p:cNvPr>
          <p:cNvSpPr>
            <a:spLocks noGrp="1"/>
          </p:cNvSpPr>
          <p:nvPr>
            <p:ph type="title"/>
          </p:nvPr>
        </p:nvSpPr>
        <p:spPr>
          <a:xfrm>
            <a:off x="588263" y="311309"/>
            <a:ext cx="11018520" cy="1107996"/>
          </a:xfrm>
        </p:spPr>
        <p:txBody>
          <a:bodyPr/>
          <a:lstStyle/>
          <a:p>
            <a:r>
              <a:rPr lang="en-US"/>
              <a:t>Total Economic Impact of Microsoft 365 E3:</a:t>
            </a:r>
            <a:br>
              <a:rPr lang="en-US"/>
            </a:br>
            <a:r>
              <a:rPr lang="en-US"/>
              <a:t>Reduced risk of security breaches</a:t>
            </a:r>
          </a:p>
        </p:txBody>
      </p:sp>
      <p:sp>
        <p:nvSpPr>
          <p:cNvPr id="50" name="Rectangle: Rounded Corners 49" descr="Of people struggle with the pace&#10;and volume of work1">
            <a:extLst>
              <a:ext uri="{FF2B5EF4-FFF2-40B4-BE49-F238E27FC236}">
                <a16:creationId xmlns:a16="http://schemas.microsoft.com/office/drawing/2014/main" id="{C4E3D536-58E6-56F1-79F1-5693FF1FAC43}"/>
              </a:ext>
              <a:ext uri="{C183D7F6-B498-43B3-948B-1728B52AA6E4}">
                <adec:decorative xmlns:adec="http://schemas.microsoft.com/office/drawing/2017/decorative" val="0"/>
              </a:ext>
            </a:extLst>
          </p:cNvPr>
          <p:cNvSpPr>
            <a:spLocks/>
          </p:cNvSpPr>
          <p:nvPr/>
        </p:nvSpPr>
        <p:spPr bwMode="auto">
          <a:xfrm>
            <a:off x="2495227" y="2148987"/>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marL="0" marR="0" lvl="0" indent="0" algn="ctr" defTabSz="932742">
              <a:spcBef>
                <a:spcPct val="0"/>
              </a:spcBef>
              <a:spcAft>
                <a:spcPts val="0"/>
              </a:spcAft>
              <a:buClrTx/>
              <a:buSzTx/>
              <a:buFontTx/>
              <a:buNone/>
              <a:tabLst/>
              <a:defRPr/>
            </a:pPr>
            <a:r>
              <a:rPr kumimoji="0" lang="en-US" sz="1400" b="1" i="0" u="none" strike="noStrike" kern="1200" cap="none" normalizeH="0" baseline="0" noProof="0">
                <a:ln w="3175">
                  <a:noFill/>
                </a:ln>
                <a:effectLst/>
                <a:uLnTx/>
                <a:uFillTx/>
                <a:cs typeface="Segoe UI"/>
              </a:rPr>
              <a:t>Reduced likelihood</a:t>
            </a:r>
            <a:r>
              <a:rPr kumimoji="0" lang="en-US" sz="1400" b="1" i="0" u="none" strike="noStrike" kern="1200" cap="none" normalizeH="0" noProof="0">
                <a:ln w="3175">
                  <a:noFill/>
                </a:ln>
                <a:effectLst/>
                <a:uLnTx/>
                <a:uFillTx/>
                <a:cs typeface="Segoe UI"/>
              </a:rPr>
              <a:t> </a:t>
            </a:r>
            <a:r>
              <a:rPr kumimoji="0" lang="en-US" sz="1400" b="1" i="0" u="none" strike="noStrike" kern="1200" cap="none" normalizeH="0" baseline="0" noProof="0">
                <a:ln w="3175">
                  <a:noFill/>
                </a:ln>
                <a:effectLst/>
                <a:uLnTx/>
                <a:uFillTx/>
                <a:cs typeface="Segoe UI"/>
              </a:rPr>
              <a:t>of breaches on addressable threats</a:t>
            </a:r>
            <a:r>
              <a:rPr kumimoji="0" lang="en-US" sz="1400" b="1" i="0" u="none" strike="noStrike" kern="1200" cap="none" normalizeH="0" noProof="0">
                <a:ln w="3175">
                  <a:noFill/>
                </a:ln>
                <a:effectLst/>
                <a:uLnTx/>
                <a:uFillTx/>
                <a:cs typeface="Segoe UI"/>
              </a:rPr>
              <a:t> </a:t>
            </a:r>
            <a:r>
              <a:rPr lang="en-US" sz="1400" noProof="0">
                <a:ln w="3175">
                  <a:noFill/>
                </a:ln>
                <a:cs typeface="Segoe UI"/>
              </a:rPr>
              <a:t>using security tools available with Microsoft 365 E3.</a:t>
            </a:r>
            <a:endParaRPr lang="en-US">
              <a:cs typeface="Segoe Sans Display"/>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aseline="30000" noProof="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aseline="30000" noProof="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51" name="TextBox 50">
            <a:extLst>
              <a:ext uri="{FF2B5EF4-FFF2-40B4-BE49-F238E27FC236}">
                <a16:creationId xmlns:a16="http://schemas.microsoft.com/office/drawing/2014/main" id="{57B9E357-FD21-DCE2-64C1-ED41ADA90B6F}"/>
              </a:ext>
            </a:extLst>
          </p:cNvPr>
          <p:cNvSpPr txBox="1"/>
          <p:nvPr/>
        </p:nvSpPr>
        <p:spPr>
          <a:xfrm>
            <a:off x="2929388" y="2335292"/>
            <a:ext cx="2255426" cy="135421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8800" b="1">
                <a:gradFill flip="none" rotWithShape="1">
                  <a:gsLst>
                    <a:gs pos="0">
                      <a:schemeClr val="accent3"/>
                    </a:gs>
                    <a:gs pos="100000">
                      <a:schemeClr val="accent2"/>
                    </a:gs>
                  </a:gsLst>
                  <a:lin ang="13500000" scaled="1"/>
                  <a:tileRect/>
                </a:gradFill>
                <a:latin typeface="+mj-lt"/>
              </a:rPr>
              <a:t>50%</a:t>
            </a:r>
          </a:p>
        </p:txBody>
      </p:sp>
      <p:sp>
        <p:nvSpPr>
          <p:cNvPr id="3" name="Rectangle: Rounded Corners 2" descr="Of people struggle with the pace&#10;and volume of work1">
            <a:extLst>
              <a:ext uri="{FF2B5EF4-FFF2-40B4-BE49-F238E27FC236}">
                <a16:creationId xmlns:a16="http://schemas.microsoft.com/office/drawing/2014/main" id="{FA9F0DD2-9494-0F40-BC6A-1D00B81E6C2C}"/>
              </a:ext>
              <a:ext uri="{C183D7F6-B498-43B3-948B-1728B52AA6E4}">
                <adec:decorative xmlns:adec="http://schemas.microsoft.com/office/drawing/2017/decorative" val="0"/>
              </a:ext>
            </a:extLst>
          </p:cNvPr>
          <p:cNvSpPr>
            <a:spLocks/>
          </p:cNvSpPr>
          <p:nvPr/>
        </p:nvSpPr>
        <p:spPr bwMode="auto">
          <a:xfrm>
            <a:off x="6208763" y="2162042"/>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algn="ctr" defTabSz="932742">
              <a:spcBef>
                <a:spcPct val="0"/>
              </a:spcBef>
              <a:defRPr/>
            </a:pPr>
            <a:endParaRPr lang="en-US" sz="1400" b="1">
              <a:ln w="3175">
                <a:noFill/>
              </a:ln>
              <a:cs typeface="Segoe UI"/>
            </a:endParaRPr>
          </a:p>
          <a:p>
            <a:pPr marL="0" marR="0" lvl="0" indent="0" algn="ctr" defTabSz="932742">
              <a:spcBef>
                <a:spcPct val="0"/>
              </a:spcBef>
              <a:spcAft>
                <a:spcPts val="0"/>
              </a:spcAft>
              <a:buClrTx/>
              <a:buSzTx/>
              <a:buFontTx/>
              <a:buNone/>
              <a:tabLst/>
              <a:defRPr/>
            </a:pPr>
            <a:r>
              <a:rPr lang="en-US" sz="1400">
                <a:ln w="3175">
                  <a:noFill/>
                </a:ln>
                <a:cs typeface="Segoe UI"/>
              </a:rPr>
              <a:t>Say that Microsoft 365 E3 has contributed to improved security posture at their organization through </a:t>
            </a:r>
            <a:r>
              <a:rPr lang="en-US" sz="1400" b="1">
                <a:ln w="3175">
                  <a:noFill/>
                </a:ln>
                <a:cs typeface="Segoe UI"/>
              </a:rPr>
              <a:t>automation and improved consistency of patch rollouts.</a:t>
            </a:r>
          </a:p>
          <a:p>
            <a:pPr marL="0" marR="0" lvl="0" indent="0" algn="ctr" defTabSz="932742">
              <a:spcBef>
                <a:spcPct val="0"/>
              </a:spcBef>
              <a:spcAft>
                <a:spcPts val="0"/>
              </a:spcAft>
              <a:buClrTx/>
              <a:buSzTx/>
              <a:buFontTx/>
              <a:buNone/>
              <a:tabLst/>
              <a:defRPr/>
            </a:pPr>
            <a:endParaRPr lang="en-US" sz="1200" baseline="30000" noProof="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5" name="TextBox 4">
            <a:extLst>
              <a:ext uri="{FF2B5EF4-FFF2-40B4-BE49-F238E27FC236}">
                <a16:creationId xmlns:a16="http://schemas.microsoft.com/office/drawing/2014/main" id="{31B3E846-65B5-D136-9D7A-FCE66F23A96D}"/>
              </a:ext>
            </a:extLst>
          </p:cNvPr>
          <p:cNvSpPr txBox="1"/>
          <p:nvPr/>
        </p:nvSpPr>
        <p:spPr>
          <a:xfrm>
            <a:off x="6642923" y="2348347"/>
            <a:ext cx="2255426" cy="135421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8800" b="1">
                <a:gradFill flip="none" rotWithShape="1">
                  <a:gsLst>
                    <a:gs pos="0">
                      <a:schemeClr val="accent3"/>
                    </a:gs>
                    <a:gs pos="100000">
                      <a:schemeClr val="accent2"/>
                    </a:gs>
                  </a:gsLst>
                  <a:lin ang="13500000" scaled="1"/>
                  <a:tileRect/>
                </a:gradFill>
                <a:latin typeface="+mj-lt"/>
              </a:rPr>
              <a:t>75%</a:t>
            </a:r>
          </a:p>
        </p:txBody>
      </p:sp>
      <p:sp>
        <p:nvSpPr>
          <p:cNvPr id="2" name="TextBox 1">
            <a:extLst>
              <a:ext uri="{FF2B5EF4-FFF2-40B4-BE49-F238E27FC236}">
                <a16:creationId xmlns:a16="http://schemas.microsoft.com/office/drawing/2014/main" id="{5829AFE7-407C-25CA-C422-25B7B10C9CE4}"/>
              </a:ext>
            </a:extLst>
          </p:cNvPr>
          <p:cNvSpPr txBox="1"/>
          <p:nvPr/>
        </p:nvSpPr>
        <p:spPr>
          <a:xfrm>
            <a:off x="588263" y="6294058"/>
            <a:ext cx="11123839" cy="276999"/>
          </a:xfrm>
          <a:prstGeom prst="rect">
            <a:avLst/>
          </a:prstGeom>
          <a:noFill/>
        </p:spPr>
        <p:txBody>
          <a:bodyPr wrap="square" lIns="0" tIns="0" rIns="0" bIns="0" rtlCol="0">
            <a:spAutoFit/>
          </a:bodyPr>
          <a:lstStyle/>
          <a:p>
            <a:pPr defTabSz="914367">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Source: Forrester Consulting, The Total Economic Impact™ of Microsoft 365 E3, commissioned by Microsoft, January 2025. </a:t>
            </a:r>
            <a:r>
              <a:rPr lang="en-US" altLang="en-US" sz="900">
                <a:solidFill>
                  <a:srgbClr val="000000"/>
                </a:solidFill>
                <a:latin typeface="Segoe Sans Display"/>
                <a:cs typeface="Times New Roman" panose="02020603050405020304" pitchFamily="18" charset="0"/>
              </a:rPr>
              <a:t>Results are based on a composite organization representative of interviewed customers.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 </a:t>
            </a:r>
            <a:endPar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endParaRPr>
          </a:p>
        </p:txBody>
      </p:sp>
    </p:spTree>
    <p:extLst>
      <p:ext uri="{BB962C8B-B14F-4D97-AF65-F5344CB8AC3E}">
        <p14:creationId xmlns:p14="http://schemas.microsoft.com/office/powerpoint/2010/main" val="37882213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42" presetClass="path" presetSubtype="0" decel="100000" fill="hold" grpId="1" nodeType="withEffect">
                                  <p:stCondLst>
                                    <p:cond delay="0"/>
                                  </p:stCondLst>
                                  <p:childTnLst>
                                    <p:animMotion origin="layout" path="M -3.125E-6 0.03889 L -3.125E-6 -1.11111E-6 " pathEditMode="relative" rAng="0" ptsTypes="AA">
                                      <p:cBhvr>
                                        <p:cTn id="9" dur="750" fill="hold"/>
                                        <p:tgtEl>
                                          <p:spTgt spid="51"/>
                                        </p:tgtEl>
                                        <p:attrNameLst>
                                          <p:attrName>ppt_x</p:attrName>
                                          <p:attrName>ppt_y</p:attrName>
                                        </p:attrNameLst>
                                      </p:cBhvr>
                                      <p:rCtr x="0" y="-1944"/>
                                    </p:animMotion>
                                  </p:childTnLst>
                                </p:cTn>
                              </p:par>
                              <p:par>
                                <p:cTn id="10" presetID="10"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par>
                                <p:cTn id="13" presetID="42" presetClass="path" presetSubtype="0" decel="100000" fill="hold" grpId="1" nodeType="withEffect">
                                  <p:stCondLst>
                                    <p:cond delay="0"/>
                                  </p:stCondLst>
                                  <p:childTnLst>
                                    <p:animMotion origin="layout" path="M -4.375E-6 0.03889 L -4.375E-6 -7.40741E-7 " pathEditMode="relative" rAng="0" ptsTypes="AA">
                                      <p:cBhvr>
                                        <p:cTn id="14" dur="750" fill="hold"/>
                                        <p:tgtEl>
                                          <p:spTgt spid="50"/>
                                        </p:tgtEl>
                                        <p:attrNameLst>
                                          <p:attrName>ppt_x</p:attrName>
                                          <p:attrName>ppt_y</p:attrName>
                                        </p:attrNameLst>
                                      </p:cBhvr>
                                      <p:rCtr x="0" y="-1944"/>
                                    </p:animMotion>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42" presetClass="path" presetSubtype="0" decel="100000" fill="hold" grpId="1" nodeType="withEffect">
                                  <p:stCondLst>
                                    <p:cond delay="0"/>
                                  </p:stCondLst>
                                  <p:childTnLst>
                                    <p:animMotion origin="layout" path="M -3.125E-6 0.03889 L -3.125E-6 -1.11111E-6 " pathEditMode="relative" rAng="0" ptsTypes="AA">
                                      <p:cBhvr>
                                        <p:cTn id="19" dur="750" fill="hold"/>
                                        <p:tgtEl>
                                          <p:spTgt spid="5"/>
                                        </p:tgtEl>
                                        <p:attrNameLst>
                                          <p:attrName>ppt_x</p:attrName>
                                          <p:attrName>ppt_y</p:attrName>
                                        </p:attrNameLst>
                                      </p:cBhvr>
                                      <p:rCtr x="0" y="-1944"/>
                                    </p:animMotion>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42" presetClass="path" presetSubtype="0" decel="100000" fill="hold" grpId="1" nodeType="withEffect">
                                  <p:stCondLst>
                                    <p:cond delay="0"/>
                                  </p:stCondLst>
                                  <p:childTnLst>
                                    <p:animMotion origin="layout" path="M -4.375E-6 0.03889 L -4.375E-6 -7.40741E-7 " pathEditMode="relative" rAng="0" ptsTypes="AA">
                                      <p:cBhvr>
                                        <p:cTn id="24" dur="750" fill="hold"/>
                                        <p:tgtEl>
                                          <p:spTgt spid="3"/>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1" grpId="0"/>
      <p:bldP spid="51" grpId="1"/>
      <p:bldP spid="3" grpId="0" animBg="1"/>
      <p:bldP spid="3" grpId="1" animBg="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488F-9964-DDF5-B322-1C9BC229E707}"/>
            </a:ext>
          </a:extLst>
        </p:cNvPr>
        <p:cNvGrpSpPr/>
        <p:nvPr/>
      </p:nvGrpSpPr>
      <p:grpSpPr>
        <a:xfrm>
          <a:off x="0" y="0"/>
          <a:ext cx="0" cy="0"/>
          <a:chOff x="0" y="0"/>
          <a:chExt cx="0" cy="0"/>
        </a:xfrm>
      </p:grpSpPr>
      <p:sp>
        <p:nvSpPr>
          <p:cNvPr id="15" name="Free-form: Shape 48">
            <a:extLst>
              <a:ext uri="{FF2B5EF4-FFF2-40B4-BE49-F238E27FC236}">
                <a16:creationId xmlns:a16="http://schemas.microsoft.com/office/drawing/2014/main" id="{34623109-DF6E-ADE9-F419-09634B54B8BF}"/>
              </a:ext>
              <a:ext uri="{C183D7F6-B498-43B3-948B-1728B52AA6E4}">
                <adec:decorative xmlns:adec="http://schemas.microsoft.com/office/drawing/2017/decorative" val="1"/>
              </a:ext>
            </a:extLst>
          </p:cNvPr>
          <p:cNvSpPr>
            <a:spLocks/>
          </p:cNvSpPr>
          <p:nvPr/>
        </p:nvSpPr>
        <p:spPr bwMode="auto">
          <a:xfrm>
            <a:off x="6748037" y="2182282"/>
            <a:ext cx="4647559" cy="3821338"/>
          </a:xfrm>
          <a:prstGeom prst="roundRect">
            <a:avLst>
              <a:gd name="adj" fmla="val 2893"/>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a:p>
        </p:txBody>
      </p:sp>
      <p:pic>
        <p:nvPicPr>
          <p:cNvPr id="5" name="Picture 4">
            <a:extLst>
              <a:ext uri="{FF2B5EF4-FFF2-40B4-BE49-F238E27FC236}">
                <a16:creationId xmlns:a16="http://schemas.microsoft.com/office/drawing/2014/main" id="{A6AAC04D-E077-66CC-4EF1-46F47BA7A739}"/>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6675120" y="5209866"/>
            <a:ext cx="5516880" cy="1648134"/>
          </a:xfrm>
          <a:prstGeom prst="rect">
            <a:avLst/>
          </a:prstGeom>
        </p:spPr>
      </p:pic>
      <p:sp>
        <p:nvSpPr>
          <p:cNvPr id="9" name="Rectangle: Top Corners Rounded 8">
            <a:extLst>
              <a:ext uri="{FF2B5EF4-FFF2-40B4-BE49-F238E27FC236}">
                <a16:creationId xmlns:a16="http://schemas.microsoft.com/office/drawing/2014/main" id="{5BB9FDAD-0DD8-F37E-DA7A-80371F490E88}"/>
              </a:ext>
              <a:ext uri="{C183D7F6-B498-43B3-948B-1728B52AA6E4}">
                <adec:decorative xmlns:adec="http://schemas.microsoft.com/office/drawing/2017/decorative" val="1"/>
              </a:ext>
            </a:extLst>
          </p:cNvPr>
          <p:cNvSpPr>
            <a:spLocks/>
          </p:cNvSpPr>
          <p:nvPr/>
        </p:nvSpPr>
        <p:spPr bwMode="auto">
          <a:xfrm rot="16200000" flipV="1">
            <a:off x="324383" y="4411543"/>
            <a:ext cx="1552077" cy="2129589"/>
          </a:xfrm>
          <a:prstGeom prst="round2SameRect">
            <a:avLst>
              <a:gd name="adj1" fmla="val 8181"/>
              <a:gd name="adj2" fmla="val 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31" name="Free-form: Shape 48">
            <a:extLst>
              <a:ext uri="{FF2B5EF4-FFF2-40B4-BE49-F238E27FC236}">
                <a16:creationId xmlns:a16="http://schemas.microsoft.com/office/drawing/2014/main" id="{4D7565B0-15BC-B9F9-8303-F996BE3E2EC0}"/>
              </a:ext>
              <a:ext uri="{C183D7F6-B498-43B3-948B-1728B52AA6E4}">
                <adec:decorative xmlns:adec="http://schemas.microsoft.com/office/drawing/2017/decorative" val="1"/>
              </a:ext>
            </a:extLst>
          </p:cNvPr>
          <p:cNvSpPr>
            <a:spLocks/>
          </p:cNvSpPr>
          <p:nvPr/>
        </p:nvSpPr>
        <p:spPr bwMode="auto">
          <a:xfrm>
            <a:off x="1010668" y="2171912"/>
            <a:ext cx="4647559" cy="3831708"/>
          </a:xfrm>
          <a:prstGeom prst="roundRect">
            <a:avLst>
              <a:gd name="adj" fmla="val 2893"/>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a:p>
        </p:txBody>
      </p:sp>
      <p:cxnSp>
        <p:nvCxnSpPr>
          <p:cNvPr id="1034" name="Straight Connector 1033">
            <a:extLst>
              <a:ext uri="{FF2B5EF4-FFF2-40B4-BE49-F238E27FC236}">
                <a16:creationId xmlns:a16="http://schemas.microsoft.com/office/drawing/2014/main" id="{518C7B60-B61D-264A-D155-7996AB9C3173}"/>
              </a:ext>
              <a:ext uri="{C183D7F6-B498-43B3-948B-1728B52AA6E4}">
                <adec:decorative xmlns:adec="http://schemas.microsoft.com/office/drawing/2017/decorative" val="1"/>
              </a:ext>
            </a:extLst>
          </p:cNvPr>
          <p:cNvCxnSpPr>
            <a:cxnSpLocks/>
          </p:cNvCxnSpPr>
          <p:nvPr/>
        </p:nvCxnSpPr>
        <p:spPr>
          <a:xfrm>
            <a:off x="1568723" y="2514511"/>
            <a:ext cx="3556745" cy="0"/>
          </a:xfrm>
          <a:prstGeom prst="line">
            <a:avLst/>
          </a:prstGeom>
          <a:ln w="50800" cap="rnd">
            <a:solidFill>
              <a:schemeClr val="accent4">
                <a:lumMod val="40000"/>
                <a:lumOff val="6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8A788FF-6B41-EE57-68B0-06899D498D6D}"/>
              </a:ext>
            </a:extLst>
          </p:cNvPr>
          <p:cNvSpPr>
            <a:spLocks noGrp="1"/>
          </p:cNvSpPr>
          <p:nvPr>
            <p:ph type="title"/>
          </p:nvPr>
        </p:nvSpPr>
        <p:spPr>
          <a:xfrm>
            <a:off x="1010668" y="907290"/>
            <a:ext cx="4647558" cy="861774"/>
          </a:xfrm>
        </p:spPr>
        <p:txBody>
          <a:bodyPr/>
          <a:lstStyle/>
          <a:p>
            <a:r>
              <a:rPr lang="en-US" sz="2800" noProof="0"/>
              <a:t>SEB keeps employees securely connected, reducing risks</a:t>
            </a:r>
            <a:endParaRPr lang="en-US" sz="2800"/>
          </a:p>
        </p:txBody>
      </p:sp>
      <p:grpSp>
        <p:nvGrpSpPr>
          <p:cNvPr id="1035" name="Group 1034" descr="Quote symbol">
            <a:extLst>
              <a:ext uri="{FF2B5EF4-FFF2-40B4-BE49-F238E27FC236}">
                <a16:creationId xmlns:a16="http://schemas.microsoft.com/office/drawing/2014/main" id="{A4B6E089-1A5E-8885-546B-E3EAE645FFD5}"/>
              </a:ext>
            </a:extLst>
          </p:cNvPr>
          <p:cNvGrpSpPr>
            <a:grpSpLocks/>
          </p:cNvGrpSpPr>
          <p:nvPr/>
        </p:nvGrpSpPr>
        <p:grpSpPr>
          <a:xfrm>
            <a:off x="1165868" y="2407408"/>
            <a:ext cx="269637" cy="214206"/>
            <a:chOff x="3879206" y="2975555"/>
            <a:chExt cx="98951" cy="78609"/>
          </a:xfrm>
          <a:solidFill>
            <a:schemeClr val="accent4"/>
          </a:solidFill>
        </p:grpSpPr>
        <p:sp>
          <p:nvSpPr>
            <p:cNvPr id="1036" name="TextBox 1035">
              <a:extLst>
                <a:ext uri="{FF2B5EF4-FFF2-40B4-BE49-F238E27FC236}">
                  <a16:creationId xmlns:a16="http://schemas.microsoft.com/office/drawing/2014/main" id="{C511FD15-2EF1-D919-B9E8-4806785E7C58}"/>
                </a:ext>
              </a:extLst>
            </p:cNvPr>
            <p:cNvSpPr txBox="1"/>
            <p:nvPr/>
          </p:nvSpPr>
          <p:spPr>
            <a:xfrm>
              <a:off x="3879206" y="2975555"/>
              <a:ext cx="44077" cy="78609"/>
            </a:xfrm>
            <a:custGeom>
              <a:avLst/>
              <a:gdLst/>
              <a:ahLst/>
              <a:cxnLst/>
              <a:rect l="l" t="t" r="r" b="b"/>
              <a:pathLst>
                <a:path w="44077" h="78609">
                  <a:moveTo>
                    <a:pt x="38300" y="0"/>
                  </a:moveTo>
                  <a:lnTo>
                    <a:pt x="38300" y="15948"/>
                  </a:lnTo>
                  <a:cubicBezTo>
                    <a:pt x="30933" y="20385"/>
                    <a:pt x="26120" y="26747"/>
                    <a:pt x="23859" y="35035"/>
                  </a:cubicBezTo>
                  <a:cubicBezTo>
                    <a:pt x="37337" y="35035"/>
                    <a:pt x="44077" y="42193"/>
                    <a:pt x="44077" y="56508"/>
                  </a:cubicBezTo>
                  <a:cubicBezTo>
                    <a:pt x="44077" y="71242"/>
                    <a:pt x="36668" y="78609"/>
                    <a:pt x="21850" y="78609"/>
                  </a:cubicBezTo>
                  <a:cubicBezTo>
                    <a:pt x="7283" y="78609"/>
                    <a:pt x="0" y="69861"/>
                    <a:pt x="0" y="52364"/>
                  </a:cubicBezTo>
                  <a:cubicBezTo>
                    <a:pt x="0" y="25157"/>
                    <a:pt x="12767" y="7702"/>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sp>
          <p:nvSpPr>
            <p:cNvPr id="1037" name="TextBox 1036">
              <a:extLst>
                <a:ext uri="{FF2B5EF4-FFF2-40B4-BE49-F238E27FC236}">
                  <a16:creationId xmlns:a16="http://schemas.microsoft.com/office/drawing/2014/main" id="{42DDFCEA-C7C0-8FE4-F3B6-D91569FFAD25}"/>
                </a:ext>
              </a:extLst>
            </p:cNvPr>
            <p:cNvSpPr txBox="1"/>
            <p:nvPr/>
          </p:nvSpPr>
          <p:spPr>
            <a:xfrm>
              <a:off x="3934081" y="2975555"/>
              <a:ext cx="44076" cy="78609"/>
            </a:xfrm>
            <a:custGeom>
              <a:avLst/>
              <a:gdLst/>
              <a:ahLst/>
              <a:cxnLst/>
              <a:rect l="l" t="t" r="r" b="b"/>
              <a:pathLst>
                <a:path w="44076" h="78609">
                  <a:moveTo>
                    <a:pt x="38300" y="0"/>
                  </a:moveTo>
                  <a:lnTo>
                    <a:pt x="38300" y="15948"/>
                  </a:lnTo>
                  <a:cubicBezTo>
                    <a:pt x="30933" y="20385"/>
                    <a:pt x="26161" y="26747"/>
                    <a:pt x="23985" y="35035"/>
                  </a:cubicBezTo>
                  <a:cubicBezTo>
                    <a:pt x="37379" y="35035"/>
                    <a:pt x="44076" y="42193"/>
                    <a:pt x="44076" y="56508"/>
                  </a:cubicBezTo>
                  <a:cubicBezTo>
                    <a:pt x="44076" y="71242"/>
                    <a:pt x="36667" y="78609"/>
                    <a:pt x="21850" y="78609"/>
                  </a:cubicBezTo>
                  <a:cubicBezTo>
                    <a:pt x="7283" y="78609"/>
                    <a:pt x="0" y="69861"/>
                    <a:pt x="0" y="52364"/>
                  </a:cubicBezTo>
                  <a:cubicBezTo>
                    <a:pt x="0" y="25240"/>
                    <a:pt x="12767" y="7786"/>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grpSp>
      <p:sp>
        <p:nvSpPr>
          <p:cNvPr id="1038" name="TextBox 1037">
            <a:extLst>
              <a:ext uri="{FF2B5EF4-FFF2-40B4-BE49-F238E27FC236}">
                <a16:creationId xmlns:a16="http://schemas.microsoft.com/office/drawing/2014/main" id="{A6E317EA-D036-7BD6-149C-1265B793B5C3}"/>
              </a:ext>
            </a:extLst>
          </p:cNvPr>
          <p:cNvSpPr txBox="1">
            <a:spLocks/>
          </p:cNvSpPr>
          <p:nvPr/>
        </p:nvSpPr>
        <p:spPr>
          <a:xfrm>
            <a:off x="1435505" y="2906979"/>
            <a:ext cx="3754618" cy="1938992"/>
          </a:xfrm>
          <a:prstGeom prst="rect">
            <a:avLst/>
          </a:prstGeom>
          <a:noFill/>
        </p:spPr>
        <p:txBody>
          <a:bodyPr wrap="square" lIns="0" tIns="0" rIns="0" bIns="0">
            <a:spAutoFit/>
          </a:bodyPr>
          <a:lstStyle/>
          <a:p>
            <a:pPr>
              <a:spcAft>
                <a:spcPts val="600"/>
              </a:spcAft>
            </a:pPr>
            <a:r>
              <a:rPr lang="en-US" sz="1400" b="0" i="0">
                <a:effectLst/>
              </a:rPr>
              <a:t>We protect devices with Defender for Endpoint for real-time threat detection and response, cutting detection and response time by up to 50%. And only compliant devices can access the network. With Defender for Endpoint, employees who have only corporate mobile devices can access their pictures, social media, and other personal data without impacting corporate data security.”</a:t>
            </a:r>
            <a:endParaRPr lang="en-US" sz="1400"/>
          </a:p>
        </p:txBody>
      </p:sp>
      <p:sp>
        <p:nvSpPr>
          <p:cNvPr id="1066" name="TextBox 1065">
            <a:extLst>
              <a:ext uri="{FF2B5EF4-FFF2-40B4-BE49-F238E27FC236}">
                <a16:creationId xmlns:a16="http://schemas.microsoft.com/office/drawing/2014/main" id="{C63EBF19-E704-63DE-D356-D7D393ECA5D9}"/>
              </a:ext>
            </a:extLst>
          </p:cNvPr>
          <p:cNvSpPr txBox="1">
            <a:spLocks/>
          </p:cNvSpPr>
          <p:nvPr/>
        </p:nvSpPr>
        <p:spPr>
          <a:xfrm>
            <a:off x="2385227" y="5087233"/>
            <a:ext cx="2851251" cy="738664"/>
          </a:xfrm>
          <a:prstGeom prst="rect">
            <a:avLst/>
          </a:prstGeom>
          <a:noFill/>
        </p:spPr>
        <p:txBody>
          <a:bodyPr wrap="square" lIns="0" tIns="0" rIns="0" bIns="0" anchor="b">
            <a:spAutoFit/>
          </a:bodyPr>
          <a:lstStyle/>
          <a:p>
            <a:pPr lvl="0" algn="r">
              <a:defRPr/>
            </a:pPr>
            <a:r>
              <a:rPr lang="es-ES" sz="1200" b="0"/>
              <a:t>—J</a:t>
            </a:r>
            <a:r>
              <a:rPr lang="en-US" sz="1200" err="1"/>
              <a:t>erker</a:t>
            </a:r>
            <a:r>
              <a:rPr lang="en-US" sz="1200"/>
              <a:t> Hallin, Deputy Head and Area Service Owner of Digital Workplace, IT Automation &amp; Quality</a:t>
            </a:r>
          </a:p>
          <a:p>
            <a:pPr lvl="0" algn="r">
              <a:spcAft>
                <a:spcPts val="600"/>
              </a:spcAft>
              <a:defRPr/>
            </a:pPr>
            <a:r>
              <a:rPr lang="en-US" sz="1200">
                <a:latin typeface="Segoe Sans Display Semibold" pitchFamily="2" charset="0"/>
                <a:cs typeface="Segoe Sans Display Semibold" pitchFamily="2" charset="0"/>
              </a:rPr>
              <a:t>SEB Group</a:t>
            </a:r>
          </a:p>
        </p:txBody>
      </p:sp>
      <p:sp>
        <p:nvSpPr>
          <p:cNvPr id="6" name="Rectangle: Top Corners Rounded 5">
            <a:extLst>
              <a:ext uri="{FF2B5EF4-FFF2-40B4-BE49-F238E27FC236}">
                <a16:creationId xmlns:a16="http://schemas.microsoft.com/office/drawing/2014/main" id="{39EA0FDC-4ABF-3941-D5D7-7157F4D56701}"/>
              </a:ext>
              <a:ext uri="{C183D7F6-B498-43B3-948B-1728B52AA6E4}">
                <adec:decorative xmlns:adec="http://schemas.microsoft.com/office/drawing/2017/decorative" val="1"/>
              </a:ext>
            </a:extLst>
          </p:cNvPr>
          <p:cNvSpPr>
            <a:spLocks/>
          </p:cNvSpPr>
          <p:nvPr/>
        </p:nvSpPr>
        <p:spPr bwMode="auto">
          <a:xfrm rot="5400000" flipV="1">
            <a:off x="10351167" y="4466285"/>
            <a:ext cx="1552077" cy="2129589"/>
          </a:xfrm>
          <a:prstGeom prst="round2SameRect">
            <a:avLst>
              <a:gd name="adj1" fmla="val 8181"/>
              <a:gd name="adj2" fmla="val 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8" name="Straight Connector 7">
            <a:extLst>
              <a:ext uri="{FF2B5EF4-FFF2-40B4-BE49-F238E27FC236}">
                <a16:creationId xmlns:a16="http://schemas.microsoft.com/office/drawing/2014/main" id="{FA7586B6-C6F3-D051-11A8-16407405AADB}"/>
              </a:ext>
              <a:ext uri="{C183D7F6-B498-43B3-948B-1728B52AA6E4}">
                <adec:decorative xmlns:adec="http://schemas.microsoft.com/office/drawing/2017/decorative" val="1"/>
              </a:ext>
            </a:extLst>
          </p:cNvPr>
          <p:cNvCxnSpPr>
            <a:cxnSpLocks/>
          </p:cNvCxnSpPr>
          <p:nvPr/>
        </p:nvCxnSpPr>
        <p:spPr>
          <a:xfrm>
            <a:off x="7506108" y="2522264"/>
            <a:ext cx="3312732" cy="0"/>
          </a:xfrm>
          <a:prstGeom prst="line">
            <a:avLst/>
          </a:prstGeom>
          <a:ln w="50800" cap="rnd">
            <a:solidFill>
              <a:schemeClr val="tx1">
                <a:lumMod val="25000"/>
                <a:lumOff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0" name="Group 9" descr="Quote symbol">
            <a:extLst>
              <a:ext uri="{FF2B5EF4-FFF2-40B4-BE49-F238E27FC236}">
                <a16:creationId xmlns:a16="http://schemas.microsoft.com/office/drawing/2014/main" id="{92E4808E-BC9F-F3A3-7256-1A888711E4ED}"/>
              </a:ext>
            </a:extLst>
          </p:cNvPr>
          <p:cNvGrpSpPr/>
          <p:nvPr/>
        </p:nvGrpSpPr>
        <p:grpSpPr>
          <a:xfrm>
            <a:off x="7114004" y="2415161"/>
            <a:ext cx="269626" cy="214206"/>
            <a:chOff x="3879210" y="2975555"/>
            <a:chExt cx="98947" cy="78609"/>
          </a:xfrm>
          <a:solidFill>
            <a:schemeClr val="accent2"/>
          </a:solidFill>
        </p:grpSpPr>
        <p:sp>
          <p:nvSpPr>
            <p:cNvPr id="11" name="TextBox 10">
              <a:extLst>
                <a:ext uri="{FF2B5EF4-FFF2-40B4-BE49-F238E27FC236}">
                  <a16:creationId xmlns:a16="http://schemas.microsoft.com/office/drawing/2014/main" id="{503D3E49-F1F6-DB69-8A62-24FBB834F72C}"/>
                </a:ext>
              </a:extLst>
            </p:cNvPr>
            <p:cNvSpPr txBox="1"/>
            <p:nvPr/>
          </p:nvSpPr>
          <p:spPr>
            <a:xfrm>
              <a:off x="3879210" y="2975555"/>
              <a:ext cx="44077" cy="78609"/>
            </a:xfrm>
            <a:custGeom>
              <a:avLst/>
              <a:gdLst/>
              <a:ahLst/>
              <a:cxnLst/>
              <a:rect l="l" t="t" r="r" b="b"/>
              <a:pathLst>
                <a:path w="44077" h="78609">
                  <a:moveTo>
                    <a:pt x="38300" y="0"/>
                  </a:moveTo>
                  <a:lnTo>
                    <a:pt x="38300" y="15948"/>
                  </a:lnTo>
                  <a:cubicBezTo>
                    <a:pt x="30933" y="20385"/>
                    <a:pt x="26120" y="26747"/>
                    <a:pt x="23859" y="35035"/>
                  </a:cubicBezTo>
                  <a:cubicBezTo>
                    <a:pt x="37337" y="35035"/>
                    <a:pt x="44077" y="42193"/>
                    <a:pt x="44077" y="56508"/>
                  </a:cubicBezTo>
                  <a:cubicBezTo>
                    <a:pt x="44077" y="71242"/>
                    <a:pt x="36668" y="78609"/>
                    <a:pt x="21850" y="78609"/>
                  </a:cubicBezTo>
                  <a:cubicBezTo>
                    <a:pt x="7283" y="78609"/>
                    <a:pt x="0" y="69861"/>
                    <a:pt x="0" y="52364"/>
                  </a:cubicBezTo>
                  <a:cubicBezTo>
                    <a:pt x="0" y="25157"/>
                    <a:pt x="12767" y="7702"/>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sp>
          <p:nvSpPr>
            <p:cNvPr id="12" name="TextBox 11">
              <a:extLst>
                <a:ext uri="{FF2B5EF4-FFF2-40B4-BE49-F238E27FC236}">
                  <a16:creationId xmlns:a16="http://schemas.microsoft.com/office/drawing/2014/main" id="{5F5B5BAD-9240-E9DA-0A76-4FB9104A4765}"/>
                </a:ext>
              </a:extLst>
            </p:cNvPr>
            <p:cNvSpPr txBox="1"/>
            <p:nvPr/>
          </p:nvSpPr>
          <p:spPr>
            <a:xfrm>
              <a:off x="3934081" y="2975555"/>
              <a:ext cx="44076" cy="78609"/>
            </a:xfrm>
            <a:custGeom>
              <a:avLst/>
              <a:gdLst/>
              <a:ahLst/>
              <a:cxnLst/>
              <a:rect l="l" t="t" r="r" b="b"/>
              <a:pathLst>
                <a:path w="44076" h="78609">
                  <a:moveTo>
                    <a:pt x="38300" y="0"/>
                  </a:moveTo>
                  <a:lnTo>
                    <a:pt x="38300" y="15948"/>
                  </a:lnTo>
                  <a:cubicBezTo>
                    <a:pt x="30933" y="20385"/>
                    <a:pt x="26161" y="26747"/>
                    <a:pt x="23985" y="35035"/>
                  </a:cubicBezTo>
                  <a:cubicBezTo>
                    <a:pt x="37379" y="35035"/>
                    <a:pt x="44076" y="42193"/>
                    <a:pt x="44076" y="56508"/>
                  </a:cubicBezTo>
                  <a:cubicBezTo>
                    <a:pt x="44076" y="71242"/>
                    <a:pt x="36667" y="78609"/>
                    <a:pt x="21850" y="78609"/>
                  </a:cubicBezTo>
                  <a:cubicBezTo>
                    <a:pt x="7283" y="78609"/>
                    <a:pt x="0" y="69861"/>
                    <a:pt x="0" y="52364"/>
                  </a:cubicBezTo>
                  <a:cubicBezTo>
                    <a:pt x="0" y="25240"/>
                    <a:pt x="12767" y="7786"/>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grpSp>
      <p:sp>
        <p:nvSpPr>
          <p:cNvPr id="13" name="TextBox 12">
            <a:extLst>
              <a:ext uri="{FF2B5EF4-FFF2-40B4-BE49-F238E27FC236}">
                <a16:creationId xmlns:a16="http://schemas.microsoft.com/office/drawing/2014/main" id="{0EE54686-C99F-DD41-CCE2-C71EF9410A16}"/>
              </a:ext>
            </a:extLst>
          </p:cNvPr>
          <p:cNvSpPr txBox="1">
            <a:spLocks/>
          </p:cNvSpPr>
          <p:nvPr/>
        </p:nvSpPr>
        <p:spPr>
          <a:xfrm>
            <a:off x="7114004" y="2858415"/>
            <a:ext cx="3943252" cy="1938992"/>
          </a:xfrm>
          <a:prstGeom prst="rect">
            <a:avLst/>
          </a:prstGeom>
          <a:noFill/>
        </p:spPr>
        <p:txBody>
          <a:bodyPr wrap="square" lIns="0" tIns="0" rIns="0" bIns="0">
            <a:spAutoFit/>
          </a:bodyPr>
          <a:lstStyle/>
          <a:p>
            <a:pPr>
              <a:spcAft>
                <a:spcPts val="600"/>
              </a:spcAft>
            </a:pPr>
            <a:r>
              <a:rPr lang="en-US" sz="1400" b="0" i="0">
                <a:effectLst/>
              </a:rPr>
              <a:t>We got buy-in by showing our executives how deploying Intune would help reduce costs and make our employees more productive, and by presenting a </a:t>
            </a:r>
            <a:r>
              <a:rPr lang="en-US" sz="1400" b="0" i="0">
                <a:solidFill>
                  <a:srgbClr val="0078D4"/>
                </a:solidFill>
                <a:effectLst/>
                <a:hlinkClick r:id="rId4">
                  <a:extLst>
                    <a:ext uri="{A12FA001-AC4F-418D-AE19-62706E023703}">
                      <ahyp:hlinkClr xmlns:ahyp="http://schemas.microsoft.com/office/drawing/2018/hyperlinkcolor" val="tx"/>
                    </a:ext>
                  </a:extLst>
                </a:hlinkClick>
              </a:rPr>
              <a:t>Microsoft Defender for Endpoint P1</a:t>
            </a:r>
            <a:r>
              <a:rPr lang="en-US" sz="1400" b="0" i="0">
                <a:solidFill>
                  <a:srgbClr val="0078D4"/>
                </a:solidFill>
                <a:effectLst/>
              </a:rPr>
              <a:t> </a:t>
            </a:r>
            <a:r>
              <a:rPr lang="en-US" sz="1400" b="0" i="0">
                <a:effectLst/>
              </a:rPr>
              <a:t>licensing plan that projected a positive ROI.  Migrating and consolidating our identity and access and device management systems put us onto a three-stage journey, going from on-premises to hybrid to fully cloud native.”</a:t>
            </a:r>
          </a:p>
        </p:txBody>
      </p:sp>
      <p:sp>
        <p:nvSpPr>
          <p:cNvPr id="14" name="TextBox 13">
            <a:extLst>
              <a:ext uri="{FF2B5EF4-FFF2-40B4-BE49-F238E27FC236}">
                <a16:creationId xmlns:a16="http://schemas.microsoft.com/office/drawing/2014/main" id="{CFE8A02D-611C-8BBA-9D4D-3330A063817C}"/>
              </a:ext>
            </a:extLst>
          </p:cNvPr>
          <p:cNvSpPr txBox="1">
            <a:spLocks/>
          </p:cNvSpPr>
          <p:nvPr/>
        </p:nvSpPr>
        <p:spPr>
          <a:xfrm>
            <a:off x="7147484" y="5133557"/>
            <a:ext cx="3650233" cy="553998"/>
          </a:xfrm>
          <a:prstGeom prst="rect">
            <a:avLst/>
          </a:prstGeom>
          <a:noFill/>
        </p:spPr>
        <p:txBody>
          <a:bodyPr wrap="square" lIns="0" tIns="0" rIns="0" bIns="0" anchor="b">
            <a:spAutoFit/>
          </a:bodyPr>
          <a:lstStyle/>
          <a:p>
            <a:pPr>
              <a:spcBef>
                <a:spcPts val="0"/>
              </a:spcBef>
            </a:pPr>
            <a:r>
              <a:rPr lang="es-ES" sz="1200" b="0"/>
              <a:t>— </a:t>
            </a:r>
            <a:r>
              <a:rPr lang="en-US" sz="1200" b="0" i="0">
                <a:effectLst/>
              </a:rPr>
              <a:t>Kregg Nelson, </a:t>
            </a:r>
          </a:p>
          <a:p>
            <a:pPr>
              <a:spcBef>
                <a:spcPts val="0"/>
              </a:spcBef>
            </a:pPr>
            <a:r>
              <a:rPr lang="en-US" sz="1200" b="0" i="0">
                <a:effectLst/>
              </a:rPr>
              <a:t>End User Compute Manager</a:t>
            </a:r>
            <a:br>
              <a:rPr lang="en-US" sz="1200" b="0" i="0">
                <a:effectLst/>
              </a:rPr>
            </a:br>
            <a:r>
              <a:rPr lang="en-US" sz="1200" b="0" i="0">
                <a:effectLst/>
                <a:latin typeface="Segoe Sans Display Semibold" pitchFamily="2" charset="0"/>
                <a:cs typeface="Segoe Sans Display Semibold" pitchFamily="2" charset="0"/>
              </a:rPr>
              <a:t>HPE</a:t>
            </a:r>
            <a:endParaRPr lang="en-US" sz="1200" b="0">
              <a:solidFill>
                <a:schemeClr val="accent2"/>
              </a:solidFill>
              <a:latin typeface="Segoe Sans Display Semibold" pitchFamily="2" charset="0"/>
              <a:cs typeface="Segoe Sans Display Semibold" pitchFamily="2" charset="0"/>
            </a:endParaRPr>
          </a:p>
        </p:txBody>
      </p:sp>
      <p:sp>
        <p:nvSpPr>
          <p:cNvPr id="17" name="Title 1">
            <a:extLst>
              <a:ext uri="{FF2B5EF4-FFF2-40B4-BE49-F238E27FC236}">
                <a16:creationId xmlns:a16="http://schemas.microsoft.com/office/drawing/2014/main" id="{AA1060AF-3161-B098-F4FA-76572C559EEE}"/>
              </a:ext>
            </a:extLst>
          </p:cNvPr>
          <p:cNvSpPr txBox="1">
            <a:spLocks/>
          </p:cNvSpPr>
          <p:nvPr/>
        </p:nvSpPr>
        <p:spPr>
          <a:xfrm>
            <a:off x="6675120" y="902026"/>
            <a:ext cx="4647558" cy="86177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a:lstStyle>
          <a:p>
            <a:r>
              <a:rPr lang="en-US" sz="2800" noProof="0"/>
              <a:t>HPE transforms to cloud-native endpoint management</a:t>
            </a:r>
            <a:endParaRPr lang="en-US" sz="2800"/>
          </a:p>
        </p:txBody>
      </p:sp>
      <p:pic>
        <p:nvPicPr>
          <p:cNvPr id="3" name="Picture 2" descr="SEB logo">
            <a:extLst>
              <a:ext uri="{FF2B5EF4-FFF2-40B4-BE49-F238E27FC236}">
                <a16:creationId xmlns:a16="http://schemas.microsoft.com/office/drawing/2014/main" id="{48E8E27C-6BCF-E1D6-92FD-D4468792BFDE}"/>
              </a:ext>
            </a:extLst>
          </p:cNvPr>
          <p:cNvPicPr>
            <a:picLocks noChangeAspect="1"/>
          </p:cNvPicPr>
          <p:nvPr/>
        </p:nvPicPr>
        <p:blipFill>
          <a:blip r:embed="rId5"/>
          <a:srcRect t="25071" b="29561"/>
          <a:stretch/>
        </p:blipFill>
        <p:spPr>
          <a:xfrm>
            <a:off x="180077" y="5260424"/>
            <a:ext cx="1413400" cy="641228"/>
          </a:xfrm>
          <a:prstGeom prst="rect">
            <a:avLst/>
          </a:prstGeom>
        </p:spPr>
      </p:pic>
      <p:sp>
        <p:nvSpPr>
          <p:cNvPr id="21" name="TextBox 20">
            <a:extLst>
              <a:ext uri="{FF2B5EF4-FFF2-40B4-BE49-F238E27FC236}">
                <a16:creationId xmlns:a16="http://schemas.microsoft.com/office/drawing/2014/main" id="{645010A8-FE8D-6C26-817E-CDD693F76443}"/>
              </a:ext>
            </a:extLst>
          </p:cNvPr>
          <p:cNvSpPr txBox="1">
            <a:spLocks/>
          </p:cNvSpPr>
          <p:nvPr/>
        </p:nvSpPr>
        <p:spPr>
          <a:xfrm>
            <a:off x="588963" y="6285299"/>
            <a:ext cx="6700552" cy="276999"/>
          </a:xfrm>
          <a:prstGeom prst="rect">
            <a:avLst/>
          </a:prstGeom>
          <a:noFill/>
        </p:spPr>
        <p:txBody>
          <a:bodyPr wrap="none" lIns="0" tIns="0" rIns="0" bIns="0" anchor="b">
            <a:spAutoFit/>
          </a:bodyPr>
          <a:lstStyle/>
          <a:p>
            <a:pPr>
              <a:defRPr/>
            </a:pPr>
            <a:r>
              <a:rPr lang="en-US" sz="900"/>
              <a:t>Read the full stories here: </a:t>
            </a:r>
            <a:r>
              <a:rPr lang="en-US" sz="900">
                <a:solidFill>
                  <a:srgbClr val="0078D4"/>
                </a:solidFill>
                <a:hlinkClick r:id="rId6">
                  <a:extLst>
                    <a:ext uri="{A12FA001-AC4F-418D-AE19-62706E023703}">
                      <ahyp:hlinkClr xmlns:ahyp="http://schemas.microsoft.com/office/drawing/2018/hyperlinkcolor" val="tx"/>
                    </a:ext>
                  </a:extLst>
                </a:hlinkClick>
              </a:rPr>
              <a:t>Microsoft Customer Story-SEB takes Zero Trust to the bank with Entra ID and Microsoft Defender solutions</a:t>
            </a:r>
            <a:endParaRPr lang="en-US" sz="900">
              <a:solidFill>
                <a:srgbClr val="0078D4"/>
              </a:solidFill>
            </a:endParaRPr>
          </a:p>
          <a:p>
            <a:pPr>
              <a:defRPr/>
            </a:pPr>
            <a:r>
              <a:rPr lang="en-US" sz="900">
                <a:solidFill>
                  <a:srgbClr val="0078D4"/>
                </a:solidFill>
                <a:hlinkClick r:id="rId7">
                  <a:extLst>
                    <a:ext uri="{A12FA001-AC4F-418D-AE19-62706E023703}">
                      <ahyp:hlinkClr xmlns:ahyp="http://schemas.microsoft.com/office/drawing/2018/hyperlinkcolor" val="tx"/>
                    </a:ext>
                  </a:extLst>
                </a:hlinkClick>
              </a:rPr>
              <a:t>Microsoft Customer Story-HPE transforms to cloud-native endpoint management with a rapid Intune migration</a:t>
            </a:r>
            <a:endParaRPr lang="en-US" sz="900">
              <a:solidFill>
                <a:srgbClr val="0078D4"/>
              </a:solidFill>
            </a:endParaRPr>
          </a:p>
        </p:txBody>
      </p:sp>
      <p:pic>
        <p:nvPicPr>
          <p:cNvPr id="23" name="Picture 2" descr="Hewlett Packard Enterprises logo">
            <a:extLst>
              <a:ext uri="{FF2B5EF4-FFF2-40B4-BE49-F238E27FC236}">
                <a16:creationId xmlns:a16="http://schemas.microsoft.com/office/drawing/2014/main" id="{821CD697-8179-C247-78DF-A81D81797A2A}"/>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9587" b="30152"/>
          <a:stretch/>
        </p:blipFill>
        <p:spPr bwMode="auto">
          <a:xfrm>
            <a:off x="10166055" y="5194402"/>
            <a:ext cx="1922299" cy="773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75725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33B99-CBF1-6F93-8A84-B7474F5C37A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4BC2699A-D80F-EDD7-BF7B-BC7A7298703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t="-13251"/>
          <a:stretch/>
        </p:blipFill>
        <p:spPr>
          <a:xfrm>
            <a:off x="1" y="3215715"/>
            <a:ext cx="12192000" cy="3642286"/>
          </a:xfrm>
          <a:prstGeom prst="rect">
            <a:avLst/>
          </a:prstGeom>
        </p:spPr>
      </p:pic>
      <p:sp>
        <p:nvSpPr>
          <p:cNvPr id="10" name="Rectangle: Rounded Corners 9">
            <a:extLst>
              <a:ext uri="{FF2B5EF4-FFF2-40B4-BE49-F238E27FC236}">
                <a16:creationId xmlns:a16="http://schemas.microsoft.com/office/drawing/2014/main" id="{E55DC08D-1217-5C42-2BE5-1B7D8D71A7BB}"/>
              </a:ext>
              <a:ext uri="{C183D7F6-B498-43B3-948B-1728B52AA6E4}">
                <adec:decorative xmlns:adec="http://schemas.microsoft.com/office/drawing/2017/decorative" val="1"/>
              </a:ext>
            </a:extLst>
          </p:cNvPr>
          <p:cNvSpPr/>
          <p:nvPr/>
        </p:nvSpPr>
        <p:spPr bwMode="auto">
          <a:xfrm>
            <a:off x="58896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1" name="Free-form: Shape 109">
            <a:extLst>
              <a:ext uri="{FF2B5EF4-FFF2-40B4-BE49-F238E27FC236}">
                <a16:creationId xmlns:a16="http://schemas.microsoft.com/office/drawing/2014/main" id="{8998A0CF-9F61-FC42-1E46-DA2C6286A137}"/>
              </a:ext>
              <a:ext uri="{C183D7F6-B498-43B3-948B-1728B52AA6E4}">
                <adec:decorative xmlns:adec="http://schemas.microsoft.com/office/drawing/2017/decorative" val="1"/>
              </a:ext>
            </a:extLst>
          </p:cNvPr>
          <p:cNvSpPr>
            <a:spLocks/>
          </p:cNvSpPr>
          <p:nvPr/>
        </p:nvSpPr>
        <p:spPr>
          <a:xfrm flipH="1">
            <a:off x="194751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2" name="Rectangle 11">
            <a:extLst>
              <a:ext uri="{FF2B5EF4-FFF2-40B4-BE49-F238E27FC236}">
                <a16:creationId xmlns:a16="http://schemas.microsoft.com/office/drawing/2014/main" id="{E169F797-A377-CA98-B6E5-3F0826800A38}"/>
              </a:ext>
              <a:ext uri="{C183D7F6-B498-43B3-948B-1728B52AA6E4}">
                <adec:decorative xmlns:adec="http://schemas.microsoft.com/office/drawing/2017/decorative" val="1"/>
              </a:ext>
            </a:extLst>
          </p:cNvPr>
          <p:cNvSpPr>
            <a:spLocks/>
          </p:cNvSpPr>
          <p:nvPr/>
        </p:nvSpPr>
        <p:spPr bwMode="auto">
          <a:xfrm>
            <a:off x="80254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Secure</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productivity</a:t>
            </a:r>
          </a:p>
        </p:txBody>
      </p:sp>
      <p:sp>
        <p:nvSpPr>
          <p:cNvPr id="13" name="Freeform: Shape 12">
            <a:extLst>
              <a:ext uri="{FF2B5EF4-FFF2-40B4-BE49-F238E27FC236}">
                <a16:creationId xmlns:a16="http://schemas.microsoft.com/office/drawing/2014/main" id="{7B08566F-B62A-7852-DA62-033FCD09D797}"/>
              </a:ext>
              <a:ext uri="{C183D7F6-B498-43B3-948B-1728B52AA6E4}">
                <adec:decorative xmlns:adec="http://schemas.microsoft.com/office/drawing/2017/decorative" val="1"/>
              </a:ext>
            </a:extLst>
          </p:cNvPr>
          <p:cNvSpPr>
            <a:spLocks/>
          </p:cNvSpPr>
          <p:nvPr/>
        </p:nvSpPr>
        <p:spPr bwMode="auto">
          <a:xfrm>
            <a:off x="194261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14" name="Rectangle: Rounded Corners 13">
            <a:extLst>
              <a:ext uri="{FF2B5EF4-FFF2-40B4-BE49-F238E27FC236}">
                <a16:creationId xmlns:a16="http://schemas.microsoft.com/office/drawing/2014/main" id="{1DA31C72-D974-9481-A97C-B344CDC174D9}"/>
              </a:ext>
              <a:ext uri="{C183D7F6-B498-43B3-948B-1728B52AA6E4}">
                <adec:decorative xmlns:adec="http://schemas.microsoft.com/office/drawing/2017/decorative" val="1"/>
              </a:ext>
            </a:extLst>
          </p:cNvPr>
          <p:cNvSpPr>
            <a:spLocks/>
          </p:cNvSpPr>
          <p:nvPr/>
        </p:nvSpPr>
        <p:spPr bwMode="auto">
          <a:xfrm>
            <a:off x="72100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Transform the way you work while reducing security risks with productivity apps</a:t>
            </a:r>
            <a:br>
              <a:rPr lang="en-US" sz="2000"/>
            </a:br>
            <a:r>
              <a:rPr lang="en-US" sz="2000"/>
              <a:t>and web-grounded AI experiences.</a:t>
            </a:r>
          </a:p>
        </p:txBody>
      </p:sp>
      <p:sp>
        <p:nvSpPr>
          <p:cNvPr id="15" name="Processing_E9F5">
            <a:extLst>
              <a:ext uri="{FF2B5EF4-FFF2-40B4-BE49-F238E27FC236}">
                <a16:creationId xmlns:a16="http://schemas.microsoft.com/office/drawing/2014/main" id="{E2BF671D-1EA4-67A9-7A02-CF1346BB4160}"/>
              </a:ext>
              <a:ext uri="{C183D7F6-B498-43B3-948B-1728B52AA6E4}">
                <adec:decorative xmlns:adec="http://schemas.microsoft.com/office/drawing/2017/decorative" val="1"/>
              </a:ext>
            </a:extLst>
          </p:cNvPr>
          <p:cNvSpPr>
            <a:spLocks noChangeAspect="1" noEditPoints="1"/>
          </p:cNvSpPr>
          <p:nvPr/>
        </p:nvSpPr>
        <p:spPr bwMode="auto">
          <a:xfrm>
            <a:off x="2096382" y="1792679"/>
            <a:ext cx="556332" cy="484528"/>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Rectangle: Rounded Corners 15">
            <a:extLst>
              <a:ext uri="{FF2B5EF4-FFF2-40B4-BE49-F238E27FC236}">
                <a16:creationId xmlns:a16="http://schemas.microsoft.com/office/drawing/2014/main" id="{8BCC2654-AC3B-7F6D-B00D-A19444EE3E63}"/>
              </a:ext>
              <a:ext uri="{C183D7F6-B498-43B3-948B-1728B52AA6E4}">
                <adec:decorative xmlns:adec="http://schemas.microsoft.com/office/drawing/2017/decorative" val="1"/>
              </a:ext>
            </a:extLst>
          </p:cNvPr>
          <p:cNvSpPr/>
          <p:nvPr/>
        </p:nvSpPr>
        <p:spPr bwMode="auto">
          <a:xfrm>
            <a:off x="431200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18" name="Free-form: Shape 109">
            <a:extLst>
              <a:ext uri="{FF2B5EF4-FFF2-40B4-BE49-F238E27FC236}">
                <a16:creationId xmlns:a16="http://schemas.microsoft.com/office/drawing/2014/main" id="{A1070C9A-6476-D6E9-33C1-A6215C90E955}"/>
              </a:ext>
              <a:ext uri="{C183D7F6-B498-43B3-948B-1728B52AA6E4}">
                <adec:decorative xmlns:adec="http://schemas.microsoft.com/office/drawing/2017/decorative" val="1"/>
              </a:ext>
            </a:extLst>
          </p:cNvPr>
          <p:cNvSpPr>
            <a:spLocks/>
          </p:cNvSpPr>
          <p:nvPr/>
        </p:nvSpPr>
        <p:spPr>
          <a:xfrm flipH="1">
            <a:off x="567055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9" name="Rectangle 18">
            <a:extLst>
              <a:ext uri="{FF2B5EF4-FFF2-40B4-BE49-F238E27FC236}">
                <a16:creationId xmlns:a16="http://schemas.microsoft.com/office/drawing/2014/main" id="{F4B126E9-F7C7-16FF-19EB-57FDD4A0E443}"/>
              </a:ext>
              <a:ext uri="{C183D7F6-B498-43B3-948B-1728B52AA6E4}">
                <adec:decorative xmlns:adec="http://schemas.microsoft.com/office/drawing/2017/decorative" val="1"/>
              </a:ext>
            </a:extLst>
          </p:cNvPr>
          <p:cNvSpPr>
            <a:spLocks/>
          </p:cNvSpPr>
          <p:nvPr/>
        </p:nvSpPr>
        <p:spPr bwMode="auto">
          <a:xfrm>
            <a:off x="452558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AI-ready business protection</a:t>
            </a:r>
          </a:p>
        </p:txBody>
      </p:sp>
      <p:sp>
        <p:nvSpPr>
          <p:cNvPr id="20" name="Lock">
            <a:extLst>
              <a:ext uri="{FF2B5EF4-FFF2-40B4-BE49-F238E27FC236}">
                <a16:creationId xmlns:a16="http://schemas.microsoft.com/office/drawing/2014/main" id="{61075B7E-9657-DAF2-FD7A-7077E4F3FE76}"/>
              </a:ext>
              <a:ext uri="{C183D7F6-B498-43B3-948B-1728B52AA6E4}">
                <adec:decorative xmlns:adec="http://schemas.microsoft.com/office/drawing/2017/decorative" val="1"/>
              </a:ext>
            </a:extLst>
          </p:cNvPr>
          <p:cNvSpPr>
            <a:spLocks noChangeAspect="1" noEditPoints="1"/>
          </p:cNvSpPr>
          <p:nvPr/>
        </p:nvSpPr>
        <p:spPr bwMode="auto">
          <a:xfrm>
            <a:off x="5934027" y="1806343"/>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22" name="Freeform: Shape 21">
            <a:extLst>
              <a:ext uri="{FF2B5EF4-FFF2-40B4-BE49-F238E27FC236}">
                <a16:creationId xmlns:a16="http://schemas.microsoft.com/office/drawing/2014/main" id="{DFD32F41-7A09-8545-70AA-4ECD5A30DDA7}"/>
              </a:ext>
              <a:ext uri="{C183D7F6-B498-43B3-948B-1728B52AA6E4}">
                <adec:decorative xmlns:adec="http://schemas.microsoft.com/office/drawing/2017/decorative" val="1"/>
              </a:ext>
            </a:extLst>
          </p:cNvPr>
          <p:cNvSpPr>
            <a:spLocks/>
          </p:cNvSpPr>
          <p:nvPr/>
        </p:nvSpPr>
        <p:spPr bwMode="auto">
          <a:xfrm>
            <a:off x="5664064"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23" name="Rectangle: Rounded Corners 22">
            <a:extLst>
              <a:ext uri="{FF2B5EF4-FFF2-40B4-BE49-F238E27FC236}">
                <a16:creationId xmlns:a16="http://schemas.microsoft.com/office/drawing/2014/main" id="{246FE087-0794-3DF8-8BB4-CB95D2D0EC2A}"/>
              </a:ext>
              <a:ext uri="{C183D7F6-B498-43B3-948B-1728B52AA6E4}">
                <adec:decorative xmlns:adec="http://schemas.microsoft.com/office/drawing/2017/decorative" val="1"/>
              </a:ext>
            </a:extLst>
          </p:cNvPr>
          <p:cNvSpPr>
            <a:spLocks/>
          </p:cNvSpPr>
          <p:nvPr/>
        </p:nvSpPr>
        <p:spPr bwMode="auto">
          <a:xfrm>
            <a:off x="444404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Protect your organization and business data, ensuring employees have access to the tools, resources, and applications they need.</a:t>
            </a:r>
          </a:p>
        </p:txBody>
      </p:sp>
      <p:sp>
        <p:nvSpPr>
          <p:cNvPr id="25" name="Rectangle: Rounded Corners 24">
            <a:extLst>
              <a:ext uri="{FF2B5EF4-FFF2-40B4-BE49-F238E27FC236}">
                <a16:creationId xmlns:a16="http://schemas.microsoft.com/office/drawing/2014/main" id="{665DD500-9C4B-9099-2F56-DDF39E4F1B82}"/>
              </a:ext>
              <a:ext uri="{C183D7F6-B498-43B3-948B-1728B52AA6E4}">
                <adec:decorative xmlns:adec="http://schemas.microsoft.com/office/drawing/2017/decorative" val="1"/>
              </a:ext>
            </a:extLst>
          </p:cNvPr>
          <p:cNvSpPr/>
          <p:nvPr/>
        </p:nvSpPr>
        <p:spPr bwMode="auto">
          <a:xfrm>
            <a:off x="8035044"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26" name="Free-form: Shape 109">
            <a:extLst>
              <a:ext uri="{FF2B5EF4-FFF2-40B4-BE49-F238E27FC236}">
                <a16:creationId xmlns:a16="http://schemas.microsoft.com/office/drawing/2014/main" id="{E8611CC6-B4A4-199D-FE96-2AA308543313}"/>
              </a:ext>
              <a:ext uri="{C183D7F6-B498-43B3-948B-1728B52AA6E4}">
                <adec:decorative xmlns:adec="http://schemas.microsoft.com/office/drawing/2017/decorative" val="1"/>
              </a:ext>
            </a:extLst>
          </p:cNvPr>
          <p:cNvSpPr>
            <a:spLocks/>
          </p:cNvSpPr>
          <p:nvPr/>
        </p:nvSpPr>
        <p:spPr>
          <a:xfrm flipH="1">
            <a:off x="9393591"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9" name="Freeform: Shape 28">
            <a:extLst>
              <a:ext uri="{FF2B5EF4-FFF2-40B4-BE49-F238E27FC236}">
                <a16:creationId xmlns:a16="http://schemas.microsoft.com/office/drawing/2014/main" id="{1378A231-B5A1-DCB7-600D-2D68159910FA}"/>
              </a:ext>
              <a:ext uri="{C183D7F6-B498-43B3-948B-1728B52AA6E4}">
                <adec:decorative xmlns:adec="http://schemas.microsoft.com/office/drawing/2017/decorative" val="1"/>
              </a:ext>
            </a:extLst>
          </p:cNvPr>
          <p:cNvSpPr>
            <a:spLocks/>
          </p:cNvSpPr>
          <p:nvPr/>
        </p:nvSpPr>
        <p:spPr bwMode="auto">
          <a:xfrm>
            <a:off x="938869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6" name="Title 5">
            <a:extLst>
              <a:ext uri="{FF2B5EF4-FFF2-40B4-BE49-F238E27FC236}">
                <a16:creationId xmlns:a16="http://schemas.microsoft.com/office/drawing/2014/main" id="{5DBFF6B8-17D9-CD44-5247-160B235BD7D4}"/>
              </a:ext>
            </a:extLst>
          </p:cNvPr>
          <p:cNvSpPr>
            <a:spLocks noGrp="1"/>
          </p:cNvSpPr>
          <p:nvPr>
            <p:ph type="title"/>
          </p:nvPr>
        </p:nvSpPr>
        <p:spPr>
          <a:xfrm>
            <a:off x="588263" y="457200"/>
            <a:ext cx="11018520" cy="553998"/>
          </a:xfrm>
        </p:spPr>
        <p:txBody>
          <a:bodyPr/>
          <a:lstStyle/>
          <a:p>
            <a:r>
              <a:rPr lang="en-US"/>
              <a:t>Securely harness the power of productivity tools and AI.  </a:t>
            </a:r>
            <a:endParaRPr lang="en-US" sz="800"/>
          </a:p>
        </p:txBody>
      </p:sp>
      <p:sp>
        <p:nvSpPr>
          <p:cNvPr id="28" name="network" title="Icon of a device or computer network">
            <a:extLst>
              <a:ext uri="{FF2B5EF4-FFF2-40B4-BE49-F238E27FC236}">
                <a16:creationId xmlns:a16="http://schemas.microsoft.com/office/drawing/2014/main" id="{48F50CBF-0A0F-7B30-22A7-4C7DFCD1AD19}"/>
              </a:ext>
            </a:extLst>
          </p:cNvPr>
          <p:cNvSpPr>
            <a:spLocks noChangeAspect="1" noEditPoints="1"/>
          </p:cNvSpPr>
          <p:nvPr/>
        </p:nvSpPr>
        <p:spPr bwMode="auto">
          <a:xfrm>
            <a:off x="9613813" y="1819599"/>
            <a:ext cx="413632" cy="430688"/>
          </a:xfrm>
          <a:custGeom>
            <a:avLst/>
            <a:gdLst>
              <a:gd name="T0" fmla="*/ 328 w 388"/>
              <a:gd name="T1" fmla="*/ 260 h 404"/>
              <a:gd name="T2" fmla="*/ 15 w 388"/>
              <a:gd name="T3" fmla="*/ 260 h 404"/>
              <a:gd name="T4" fmla="*/ 15 w 388"/>
              <a:gd name="T5" fmla="*/ 57 h 404"/>
              <a:gd name="T6" fmla="*/ 328 w 388"/>
              <a:gd name="T7" fmla="*/ 57 h 404"/>
              <a:gd name="T8" fmla="*/ 328 w 388"/>
              <a:gd name="T9" fmla="*/ 260 h 404"/>
              <a:gd name="T10" fmla="*/ 328 w 388"/>
              <a:gd name="T11" fmla="*/ 203 h 404"/>
              <a:gd name="T12" fmla="*/ 388 w 388"/>
              <a:gd name="T13" fmla="*/ 203 h 404"/>
              <a:gd name="T14" fmla="*/ 388 w 388"/>
              <a:gd name="T15" fmla="*/ 0 h 404"/>
              <a:gd name="T16" fmla="*/ 69 w 388"/>
              <a:gd name="T17" fmla="*/ 0 h 404"/>
              <a:gd name="T18" fmla="*/ 69 w 388"/>
              <a:gd name="T19" fmla="*/ 57 h 404"/>
              <a:gd name="T20" fmla="*/ 271 w 388"/>
              <a:gd name="T21" fmla="*/ 404 h 404"/>
              <a:gd name="T22" fmla="*/ 271 w 388"/>
              <a:gd name="T23" fmla="*/ 347 h 404"/>
              <a:gd name="T24" fmla="*/ 215 w 388"/>
              <a:gd name="T25" fmla="*/ 347 h 404"/>
              <a:gd name="T26" fmla="*/ 215 w 388"/>
              <a:gd name="T27" fmla="*/ 318 h 404"/>
              <a:gd name="T28" fmla="*/ 157 w 388"/>
              <a:gd name="T29" fmla="*/ 318 h 404"/>
              <a:gd name="T30" fmla="*/ 157 w 388"/>
              <a:gd name="T31" fmla="*/ 347 h 404"/>
              <a:gd name="T32" fmla="*/ 97 w 388"/>
              <a:gd name="T33" fmla="*/ 347 h 404"/>
              <a:gd name="T34" fmla="*/ 97 w 388"/>
              <a:gd name="T35" fmla="*/ 404 h 404"/>
              <a:gd name="T36" fmla="*/ 187 w 388"/>
              <a:gd name="T37" fmla="*/ 404 h 404"/>
              <a:gd name="T38" fmla="*/ 271 w 388"/>
              <a:gd name="T39" fmla="*/ 404 h 404"/>
              <a:gd name="T40" fmla="*/ 97 w 388"/>
              <a:gd name="T41" fmla="*/ 374 h 404"/>
              <a:gd name="T42" fmla="*/ 0 w 388"/>
              <a:gd name="T43" fmla="*/ 374 h 404"/>
              <a:gd name="T44" fmla="*/ 271 w 388"/>
              <a:gd name="T45" fmla="*/ 374 h 404"/>
              <a:gd name="T46" fmla="*/ 369 w 388"/>
              <a:gd name="T47" fmla="*/ 374 h 404"/>
              <a:gd name="T48" fmla="*/ 184 w 388"/>
              <a:gd name="T49" fmla="*/ 318 h 404"/>
              <a:gd name="T50" fmla="*/ 184 w 388"/>
              <a:gd name="T51" fmla="*/ 2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8" h="404">
                <a:moveTo>
                  <a:pt x="328" y="260"/>
                </a:moveTo>
                <a:lnTo>
                  <a:pt x="15" y="260"/>
                </a:lnTo>
                <a:lnTo>
                  <a:pt x="15" y="57"/>
                </a:lnTo>
                <a:lnTo>
                  <a:pt x="328" y="57"/>
                </a:lnTo>
                <a:lnTo>
                  <a:pt x="328" y="260"/>
                </a:lnTo>
                <a:moveTo>
                  <a:pt x="328" y="203"/>
                </a:moveTo>
                <a:lnTo>
                  <a:pt x="388" y="203"/>
                </a:lnTo>
                <a:lnTo>
                  <a:pt x="388" y="0"/>
                </a:lnTo>
                <a:lnTo>
                  <a:pt x="69" y="0"/>
                </a:lnTo>
                <a:lnTo>
                  <a:pt x="69" y="57"/>
                </a:lnTo>
                <a:moveTo>
                  <a:pt x="271" y="404"/>
                </a:moveTo>
                <a:lnTo>
                  <a:pt x="271" y="347"/>
                </a:lnTo>
                <a:lnTo>
                  <a:pt x="215" y="347"/>
                </a:lnTo>
                <a:lnTo>
                  <a:pt x="215" y="318"/>
                </a:lnTo>
                <a:lnTo>
                  <a:pt x="157" y="318"/>
                </a:lnTo>
                <a:lnTo>
                  <a:pt x="157" y="347"/>
                </a:lnTo>
                <a:lnTo>
                  <a:pt x="97" y="347"/>
                </a:lnTo>
                <a:lnTo>
                  <a:pt x="97" y="404"/>
                </a:lnTo>
                <a:lnTo>
                  <a:pt x="187" y="404"/>
                </a:lnTo>
                <a:lnTo>
                  <a:pt x="271" y="404"/>
                </a:lnTo>
                <a:moveTo>
                  <a:pt x="97" y="374"/>
                </a:moveTo>
                <a:lnTo>
                  <a:pt x="0" y="374"/>
                </a:lnTo>
                <a:moveTo>
                  <a:pt x="271" y="374"/>
                </a:moveTo>
                <a:lnTo>
                  <a:pt x="369" y="374"/>
                </a:lnTo>
                <a:moveTo>
                  <a:pt x="184" y="318"/>
                </a:moveTo>
                <a:lnTo>
                  <a:pt x="184" y="260"/>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BBB8D065-BFC5-1264-9583-0F176058A69E}"/>
              </a:ext>
            </a:extLst>
          </p:cNvPr>
          <p:cNvSpPr>
            <a:spLocks/>
          </p:cNvSpPr>
          <p:nvPr/>
        </p:nvSpPr>
        <p:spPr bwMode="auto">
          <a:xfrm>
            <a:off x="8248628"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Optimized</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IT enablement</a:t>
            </a:r>
          </a:p>
        </p:txBody>
      </p:sp>
      <p:sp>
        <p:nvSpPr>
          <p:cNvPr id="31" name="Rectangle: Rounded Corners 30">
            <a:extLst>
              <a:ext uri="{FF2B5EF4-FFF2-40B4-BE49-F238E27FC236}">
                <a16:creationId xmlns:a16="http://schemas.microsoft.com/office/drawing/2014/main" id="{BE5E2594-F274-4F8B-1FBF-004100C6E46C}"/>
              </a:ext>
            </a:extLst>
          </p:cNvPr>
          <p:cNvSpPr>
            <a:spLocks/>
          </p:cNvSpPr>
          <p:nvPr/>
        </p:nvSpPr>
        <p:spPr bwMode="auto">
          <a:xfrm>
            <a:off x="8167088"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Empower IT to enhance business potential through performance, reliability, and safety provided by optimized cloud infrastructure control. </a:t>
            </a:r>
          </a:p>
        </p:txBody>
      </p:sp>
      <p:sp>
        <p:nvSpPr>
          <p:cNvPr id="2" name="Rectangle: Rounded Corners 1">
            <a:extLst>
              <a:ext uri="{FF2B5EF4-FFF2-40B4-BE49-F238E27FC236}">
                <a16:creationId xmlns:a16="http://schemas.microsoft.com/office/drawing/2014/main" id="{BB5BFC56-077C-FB46-38DC-6E8875E680FE}"/>
              </a:ext>
              <a:ext uri="{C183D7F6-B498-43B3-948B-1728B52AA6E4}">
                <adec:decorative xmlns:adec="http://schemas.microsoft.com/office/drawing/2017/decorative" val="1"/>
              </a:ext>
            </a:extLst>
          </p:cNvPr>
          <p:cNvSpPr/>
          <p:nvPr/>
        </p:nvSpPr>
        <p:spPr bwMode="auto">
          <a:xfrm>
            <a:off x="579050" y="1436688"/>
            <a:ext cx="3571170" cy="4926012"/>
          </a:xfrm>
          <a:prstGeom prst="roundRect">
            <a:avLst>
              <a:gd name="adj" fmla="val 4064"/>
            </a:avLst>
          </a:prstGeom>
          <a:solidFill>
            <a:schemeClr val="bg2">
              <a:alpha val="80000"/>
            </a:schemeClr>
          </a:solidFill>
          <a:ln w="28575">
            <a:solidFill>
              <a:srgbClr val="E8E7E2"/>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3" name="Rectangle: Rounded Corners 2">
            <a:extLst>
              <a:ext uri="{FF2B5EF4-FFF2-40B4-BE49-F238E27FC236}">
                <a16:creationId xmlns:a16="http://schemas.microsoft.com/office/drawing/2014/main" id="{ACE2957A-E219-8C77-D912-D277AE240694}"/>
              </a:ext>
              <a:ext uri="{C183D7F6-B498-43B3-948B-1728B52AA6E4}">
                <adec:decorative xmlns:adec="http://schemas.microsoft.com/office/drawing/2017/decorative" val="1"/>
              </a:ext>
            </a:extLst>
          </p:cNvPr>
          <p:cNvSpPr/>
          <p:nvPr/>
        </p:nvSpPr>
        <p:spPr bwMode="auto">
          <a:xfrm>
            <a:off x="4302090" y="1436688"/>
            <a:ext cx="3571170" cy="4926012"/>
          </a:xfrm>
          <a:prstGeom prst="roundRect">
            <a:avLst>
              <a:gd name="adj" fmla="val 4064"/>
            </a:avLst>
          </a:prstGeom>
          <a:solidFill>
            <a:schemeClr val="bg2">
              <a:alpha val="80000"/>
            </a:schemeClr>
          </a:solidFill>
          <a:ln w="28575">
            <a:solidFill>
              <a:srgbClr val="E8E7E2"/>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Tree>
    <p:extLst>
      <p:ext uri="{BB962C8B-B14F-4D97-AF65-F5344CB8AC3E}">
        <p14:creationId xmlns:p14="http://schemas.microsoft.com/office/powerpoint/2010/main" val="267643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animBg="1"/>
      <p:bldP spid="14" grpId="0" animBg="1"/>
      <p:bldP spid="15" grpId="0" animBg="1"/>
      <p:bldP spid="16" grpId="0" animBg="1"/>
      <p:bldP spid="18" grpId="0" animBg="1"/>
      <p:bldP spid="19" grpId="0"/>
      <p:bldP spid="20" grpId="0" animBg="1"/>
      <p:bldP spid="22" grpId="0" animBg="1"/>
      <p:bldP spid="23" grpId="0" animBg="1"/>
      <p:bldP spid="25" grpId="0" animBg="1"/>
      <p:bldP spid="26" grpId="0" animBg="1"/>
      <p:bldP spid="29" grpId="0" animBg="1"/>
      <p:bldP spid="28" grpId="0" animBg="1"/>
      <p:bldP spid="27" grpId="0"/>
      <p:bldP spid="31" grpId="0" animBg="1"/>
      <p:bldP spid="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0D0D1-0D47-614B-3F81-9FA34B8BDC9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5001713-7E87-20B1-E421-41ECD176D26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t="-23923"/>
          <a:stretch/>
        </p:blipFill>
        <p:spPr>
          <a:xfrm>
            <a:off x="6705600" y="4103803"/>
            <a:ext cx="5486400" cy="2754197"/>
          </a:xfrm>
          <a:prstGeom prst="rect">
            <a:avLst/>
          </a:prstGeom>
        </p:spPr>
      </p:pic>
      <p:sp>
        <p:nvSpPr>
          <p:cNvPr id="39" name="TextBox 38">
            <a:hlinkClick r:id="rId4"/>
            <a:extLst>
              <a:ext uri="{FF2B5EF4-FFF2-40B4-BE49-F238E27FC236}">
                <a16:creationId xmlns:a16="http://schemas.microsoft.com/office/drawing/2014/main" id="{BF6D39F3-9CBC-8936-B99E-BD0626F3C5F1}"/>
              </a:ext>
            </a:extLst>
          </p:cNvPr>
          <p:cNvSpPr txBox="1">
            <a:spLocks/>
          </p:cNvSpPr>
          <p:nvPr/>
        </p:nvSpPr>
        <p:spPr>
          <a:xfrm>
            <a:off x="588963" y="6285299"/>
            <a:ext cx="11018521" cy="276999"/>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1. </a:t>
            </a:r>
            <a:r>
              <a:rPr lang="en-US">
                <a:hlinkClick r:id="rId5"/>
              </a:rPr>
              <a:t>Microsoft 2024 State of </a:t>
            </a:r>
            <a:r>
              <a:rPr lang="en-US" err="1">
                <a:hlinkClick r:id="rId5"/>
              </a:rPr>
              <a:t>Multicloud</a:t>
            </a:r>
            <a:r>
              <a:rPr lang="en-US">
                <a:hlinkClick r:id="rId5"/>
              </a:rPr>
              <a:t> risk report, 2. </a:t>
            </a:r>
            <a:r>
              <a:rPr lang="en-US">
                <a:solidFill>
                  <a:srgbClr val="000000"/>
                </a:solidFill>
              </a:rPr>
              <a:t>Source: Forrester Consulting, The Total Economic Impact™ of Microsoft 365 E3, commissioned by Microsoft, October 2022. Survey results based on 79 IT representatives of organizations that have users who leverage Microsoft 365 E3. Outcomes based on a composite organization made up of 15 organizations as stated in the linked study. </a:t>
            </a:r>
            <a:r>
              <a:rPr lang="en-US" sz="800" kern="1200">
                <a:solidFill>
                  <a:srgbClr val="000000">
                    <a:lumMod val="50000"/>
                    <a:lumOff val="50000"/>
                  </a:srgbClr>
                </a:solidFill>
                <a:latin typeface="Segoe UI"/>
                <a:hlinkClick r:id="rId6"/>
              </a:rPr>
              <a:t>https://aka.ms/Microsoft365/E3/TEI</a:t>
            </a:r>
            <a:r>
              <a:rPr lang="en-US" sz="800" kern="1200">
                <a:solidFill>
                  <a:srgbClr val="000000">
                    <a:lumMod val="50000"/>
                    <a:lumOff val="50000"/>
                  </a:srgbClr>
                </a:solidFill>
                <a:latin typeface="Segoe UI"/>
              </a:rPr>
              <a:t> </a:t>
            </a:r>
            <a:r>
              <a:rPr lang="en-US">
                <a:hlinkClick r:id="rId5"/>
              </a:rPr>
              <a:t> </a:t>
            </a:r>
            <a:endParaRPr lang="en-US"/>
          </a:p>
        </p:txBody>
      </p:sp>
      <p:sp>
        <p:nvSpPr>
          <p:cNvPr id="6" name="Freeform: Shape 5">
            <a:extLst>
              <a:ext uri="{FF2B5EF4-FFF2-40B4-BE49-F238E27FC236}">
                <a16:creationId xmlns:a16="http://schemas.microsoft.com/office/drawing/2014/main" id="{CEC20CF2-4638-E963-E206-5B137173A410}"/>
              </a:ext>
              <a:ext uri="{C183D7F6-B498-43B3-948B-1728B52AA6E4}">
                <adec:decorative xmlns:adec="http://schemas.microsoft.com/office/drawing/2017/decorative" val="1"/>
              </a:ext>
            </a:extLst>
          </p:cNvPr>
          <p:cNvSpPr>
            <a:spLocks/>
          </p:cNvSpPr>
          <p:nvPr/>
        </p:nvSpPr>
        <p:spPr bwMode="auto">
          <a:xfrm>
            <a:off x="652329" y="510895"/>
            <a:ext cx="11018520" cy="5687603"/>
          </a:xfrm>
          <a:custGeom>
            <a:avLst/>
            <a:gdLst>
              <a:gd name="connsiteX0" fmla="*/ 123444 w 11018520"/>
              <a:gd name="connsiteY0" fmla="*/ 0 h 4937760"/>
              <a:gd name="connsiteX1" fmla="*/ 5317237 w 11018520"/>
              <a:gd name="connsiteY1" fmla="*/ 0 h 4937760"/>
              <a:gd name="connsiteX2" fmla="*/ 5365285 w 11018520"/>
              <a:gd name="connsiteY2" fmla="*/ 9701 h 4937760"/>
              <a:gd name="connsiteX3" fmla="*/ 5440679 w 11018520"/>
              <a:gd name="connsiteY3" fmla="*/ 123444 h 4937760"/>
              <a:gd name="connsiteX4" fmla="*/ 5440679 w 11018520"/>
              <a:gd name="connsiteY4" fmla="*/ 2354579 h 4937760"/>
              <a:gd name="connsiteX5" fmla="*/ 5509259 w 11018520"/>
              <a:gd name="connsiteY5" fmla="*/ 2423159 h 4937760"/>
              <a:gd name="connsiteX6" fmla="*/ 5577839 w 11018520"/>
              <a:gd name="connsiteY6" fmla="*/ 2354579 h 4937760"/>
              <a:gd name="connsiteX7" fmla="*/ 5577839 w 11018520"/>
              <a:gd name="connsiteY7" fmla="*/ 123444 h 4937760"/>
              <a:gd name="connsiteX8" fmla="*/ 5653233 w 11018520"/>
              <a:gd name="connsiteY8" fmla="*/ 9701 h 4937760"/>
              <a:gd name="connsiteX9" fmla="*/ 5701282 w 11018520"/>
              <a:gd name="connsiteY9" fmla="*/ 0 h 4937760"/>
              <a:gd name="connsiteX10" fmla="*/ 10895076 w 11018520"/>
              <a:gd name="connsiteY10" fmla="*/ 0 h 4937760"/>
              <a:gd name="connsiteX11" fmla="*/ 11018520 w 11018520"/>
              <a:gd name="connsiteY11" fmla="*/ 123445 h 4937760"/>
              <a:gd name="connsiteX12" fmla="*/ 11018520 w 11018520"/>
              <a:gd name="connsiteY12" fmla="*/ 4814316 h 4937760"/>
              <a:gd name="connsiteX13" fmla="*/ 10895076 w 11018520"/>
              <a:gd name="connsiteY13" fmla="*/ 4937760 h 4937760"/>
              <a:gd name="connsiteX14" fmla="*/ 5701283 w 11018520"/>
              <a:gd name="connsiteY14" fmla="*/ 4937760 h 4937760"/>
              <a:gd name="connsiteX15" fmla="*/ 5577839 w 11018520"/>
              <a:gd name="connsiteY15" fmla="*/ 4814316 h 4937760"/>
              <a:gd name="connsiteX16" fmla="*/ 5577839 w 11018520"/>
              <a:gd name="connsiteY16" fmla="*/ 2628899 h 4937760"/>
              <a:gd name="connsiteX17" fmla="*/ 5509259 w 11018520"/>
              <a:gd name="connsiteY17" fmla="*/ 2560319 h 4937760"/>
              <a:gd name="connsiteX18" fmla="*/ 5440679 w 11018520"/>
              <a:gd name="connsiteY18" fmla="*/ 2628899 h 4937760"/>
              <a:gd name="connsiteX19" fmla="*/ 5440679 w 11018520"/>
              <a:gd name="connsiteY19" fmla="*/ 4814316 h 4937760"/>
              <a:gd name="connsiteX20" fmla="*/ 5317235 w 11018520"/>
              <a:gd name="connsiteY20" fmla="*/ 4937760 h 4937760"/>
              <a:gd name="connsiteX21" fmla="*/ 123444 w 11018520"/>
              <a:gd name="connsiteY21" fmla="*/ 4937760 h 4937760"/>
              <a:gd name="connsiteX22" fmla="*/ 0 w 11018520"/>
              <a:gd name="connsiteY22" fmla="*/ 4814316 h 4937760"/>
              <a:gd name="connsiteX23" fmla="*/ 0 w 11018520"/>
              <a:gd name="connsiteY23" fmla="*/ 123445 h 4937760"/>
              <a:gd name="connsiteX24" fmla="*/ 123444 w 11018520"/>
              <a:gd name="connsiteY24" fmla="*/ 0 h 493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018520" h="4937760">
                <a:moveTo>
                  <a:pt x="123444" y="0"/>
                </a:moveTo>
                <a:lnTo>
                  <a:pt x="5317237" y="0"/>
                </a:lnTo>
                <a:lnTo>
                  <a:pt x="5365285" y="9701"/>
                </a:lnTo>
                <a:cubicBezTo>
                  <a:pt x="5409591" y="28441"/>
                  <a:pt x="5440679" y="72312"/>
                  <a:pt x="5440679" y="123444"/>
                </a:cubicBezTo>
                <a:lnTo>
                  <a:pt x="5440679" y="2354579"/>
                </a:lnTo>
                <a:cubicBezTo>
                  <a:pt x="5440679" y="2392455"/>
                  <a:pt x="5471383" y="2423159"/>
                  <a:pt x="5509259" y="2423159"/>
                </a:cubicBezTo>
                <a:cubicBezTo>
                  <a:pt x="5547135" y="2423159"/>
                  <a:pt x="5577839" y="2392455"/>
                  <a:pt x="5577839" y="2354579"/>
                </a:cubicBezTo>
                <a:lnTo>
                  <a:pt x="5577839" y="123444"/>
                </a:lnTo>
                <a:cubicBezTo>
                  <a:pt x="5577839" y="72312"/>
                  <a:pt x="5608928" y="28441"/>
                  <a:pt x="5653233" y="9701"/>
                </a:cubicBezTo>
                <a:lnTo>
                  <a:pt x="5701282" y="0"/>
                </a:lnTo>
                <a:lnTo>
                  <a:pt x="10895076" y="0"/>
                </a:lnTo>
                <a:cubicBezTo>
                  <a:pt x="10963252" y="0"/>
                  <a:pt x="11018520" y="55269"/>
                  <a:pt x="11018520" y="123445"/>
                </a:cubicBezTo>
                <a:lnTo>
                  <a:pt x="11018520" y="4814316"/>
                </a:lnTo>
                <a:cubicBezTo>
                  <a:pt x="11018520" y="4882492"/>
                  <a:pt x="10963252" y="4937760"/>
                  <a:pt x="10895076" y="4937760"/>
                </a:cubicBezTo>
                <a:lnTo>
                  <a:pt x="5701283" y="4937760"/>
                </a:lnTo>
                <a:cubicBezTo>
                  <a:pt x="5633107" y="4937760"/>
                  <a:pt x="5577839" y="4882492"/>
                  <a:pt x="5577839" y="4814316"/>
                </a:cubicBezTo>
                <a:lnTo>
                  <a:pt x="5577839" y="2628899"/>
                </a:lnTo>
                <a:cubicBezTo>
                  <a:pt x="5577839" y="2591023"/>
                  <a:pt x="5547135" y="2560319"/>
                  <a:pt x="5509259" y="2560319"/>
                </a:cubicBezTo>
                <a:cubicBezTo>
                  <a:pt x="5471383" y="2560319"/>
                  <a:pt x="5440679" y="2591023"/>
                  <a:pt x="5440679" y="2628899"/>
                </a:cubicBezTo>
                <a:lnTo>
                  <a:pt x="5440679" y="4814316"/>
                </a:lnTo>
                <a:cubicBezTo>
                  <a:pt x="5440679" y="4882492"/>
                  <a:pt x="5385411" y="4937760"/>
                  <a:pt x="5317235" y="4937760"/>
                </a:cubicBezTo>
                <a:lnTo>
                  <a:pt x="123444" y="4937760"/>
                </a:lnTo>
                <a:cubicBezTo>
                  <a:pt x="55268" y="4937760"/>
                  <a:pt x="0" y="4882492"/>
                  <a:pt x="0" y="4814316"/>
                </a:cubicBezTo>
                <a:lnTo>
                  <a:pt x="0" y="123445"/>
                </a:lnTo>
                <a:cubicBezTo>
                  <a:pt x="0" y="55269"/>
                  <a:pt x="55268" y="0"/>
                  <a:pt x="123444" y="0"/>
                </a:cubicBezTo>
                <a:close/>
              </a:path>
            </a:pathLst>
          </a:cu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sp>
        <p:nvSpPr>
          <p:cNvPr id="8" name="Rectangle 7">
            <a:extLst>
              <a:ext uri="{FF2B5EF4-FFF2-40B4-BE49-F238E27FC236}">
                <a16:creationId xmlns:a16="http://schemas.microsoft.com/office/drawing/2014/main" id="{BDE23FBE-8366-8DDB-B494-97715B84B090}"/>
              </a:ext>
              <a:ext uri="{C183D7F6-B498-43B3-948B-1728B52AA6E4}">
                <adec:decorative xmlns:adec="http://schemas.microsoft.com/office/drawing/2017/decorative" val="1"/>
              </a:ext>
            </a:extLst>
          </p:cNvPr>
          <p:cNvSpPr>
            <a:spLocks/>
          </p:cNvSpPr>
          <p:nvPr/>
        </p:nvSpPr>
        <p:spPr bwMode="auto">
          <a:xfrm>
            <a:off x="6238611" y="749256"/>
            <a:ext cx="5431536" cy="1181482"/>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000"/>
          </a:p>
        </p:txBody>
      </p:sp>
      <p:sp>
        <p:nvSpPr>
          <p:cNvPr id="12" name="TextBox 11">
            <a:extLst>
              <a:ext uri="{FF2B5EF4-FFF2-40B4-BE49-F238E27FC236}">
                <a16:creationId xmlns:a16="http://schemas.microsoft.com/office/drawing/2014/main" id="{C332C784-957B-3FA6-A746-4DF0681DBEAA}"/>
              </a:ext>
            </a:extLst>
          </p:cNvPr>
          <p:cNvSpPr txBox="1"/>
          <p:nvPr/>
        </p:nvSpPr>
        <p:spPr>
          <a:xfrm>
            <a:off x="6897875" y="1062998"/>
            <a:ext cx="464871" cy="553998"/>
          </a:xfrm>
          <a:prstGeom prst="rect">
            <a:avLst/>
          </a:prstGeom>
          <a:noFill/>
        </p:spPr>
        <p:txBody>
          <a:bodyPr wrap="none" lIns="0" tIns="0" rIns="0" bIns="0" anchor="ctr">
            <a:spAutoFit/>
          </a:bodyPr>
          <a:lstStyle/>
          <a:p>
            <a:pPr algn="ctr">
              <a:spcBef>
                <a:spcPct val="0"/>
              </a:spcBef>
              <a:defRPr/>
            </a:pPr>
            <a:r>
              <a:rPr lang="en-US" sz="3600" b="1">
                <a:gradFill flip="none" rotWithShape="1">
                  <a:gsLst>
                    <a:gs pos="0">
                      <a:schemeClr val="accent3"/>
                    </a:gs>
                    <a:gs pos="100000">
                      <a:schemeClr val="accent2"/>
                    </a:gs>
                  </a:gsLst>
                  <a:lin ang="13500000" scaled="1"/>
                  <a:tileRect/>
                </a:gradFill>
                <a:latin typeface="+mj-lt"/>
              </a:rPr>
              <a:t>12</a:t>
            </a:r>
          </a:p>
        </p:txBody>
      </p:sp>
      <p:sp>
        <p:nvSpPr>
          <p:cNvPr id="19" name="TextBox 18">
            <a:extLst>
              <a:ext uri="{FF2B5EF4-FFF2-40B4-BE49-F238E27FC236}">
                <a16:creationId xmlns:a16="http://schemas.microsoft.com/office/drawing/2014/main" id="{184D94DD-BB67-DE2A-F1FF-63F4019B3858}"/>
              </a:ext>
            </a:extLst>
          </p:cNvPr>
          <p:cNvSpPr txBox="1"/>
          <p:nvPr/>
        </p:nvSpPr>
        <p:spPr>
          <a:xfrm>
            <a:off x="8200034" y="1017886"/>
            <a:ext cx="3342712" cy="646331"/>
          </a:xfrm>
          <a:prstGeom prst="rect">
            <a:avLst/>
          </a:prstGeom>
          <a:noFill/>
        </p:spPr>
        <p:txBody>
          <a:bodyPr wrap="square" lIns="0" tIns="0" rIns="0" bIns="0">
            <a:spAutoFit/>
          </a:bodyPr>
          <a:lstStyle/>
          <a:p>
            <a:pPr>
              <a:spcBef>
                <a:spcPts val="1000"/>
              </a:spcBef>
            </a:pPr>
            <a:r>
              <a:rPr lang="en-US" sz="1400"/>
              <a:t>On average, organizations are juggling 12 different data security solutions, creating complexity that increases vulnerability.</a:t>
            </a:r>
            <a:r>
              <a:rPr lang="en-US" sz="1400" baseline="30000"/>
              <a:t>1</a:t>
            </a:r>
            <a:endParaRPr lang="en-US" sz="1400"/>
          </a:p>
        </p:txBody>
      </p:sp>
      <p:cxnSp>
        <p:nvCxnSpPr>
          <p:cNvPr id="20" name="Straight Connector 19">
            <a:extLst>
              <a:ext uri="{FF2B5EF4-FFF2-40B4-BE49-F238E27FC236}">
                <a16:creationId xmlns:a16="http://schemas.microsoft.com/office/drawing/2014/main" id="{2BA9DB5F-3EF4-D2A7-B7A5-DFF26E44C6F7}"/>
              </a:ext>
              <a:ext uri="{C183D7F6-B498-43B3-948B-1728B52AA6E4}">
                <adec:decorative xmlns:adec="http://schemas.microsoft.com/office/drawing/2017/decorative" val="1"/>
              </a:ext>
            </a:extLst>
          </p:cNvPr>
          <p:cNvCxnSpPr>
            <a:cxnSpLocks/>
          </p:cNvCxnSpPr>
          <p:nvPr/>
        </p:nvCxnSpPr>
        <p:spPr>
          <a:xfrm>
            <a:off x="7979532" y="821837"/>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DCE33193-1E4F-711E-52EC-6C965C455E92}"/>
              </a:ext>
            </a:extLst>
          </p:cNvPr>
          <p:cNvSpPr>
            <a:spLocks noGrp="1"/>
          </p:cNvSpPr>
          <p:nvPr>
            <p:ph type="title"/>
          </p:nvPr>
        </p:nvSpPr>
        <p:spPr>
          <a:xfrm>
            <a:off x="1194507" y="1718270"/>
            <a:ext cx="3696041" cy="2769989"/>
          </a:xfrm>
        </p:spPr>
        <p:txBody>
          <a:bodyPr wrap="square">
            <a:spAutoFit/>
          </a:bodyPr>
          <a:lstStyle/>
          <a:p>
            <a:pPr lvl="0" defTabSz="1828891">
              <a:spcBef>
                <a:spcPts val="0"/>
              </a:spcBef>
              <a:defRPr/>
            </a:pPr>
            <a:r>
              <a:rPr lang="en-US" b="1" spc="0">
                <a:ln>
                  <a:noFill/>
                </a:ln>
                <a:gradFill flip="none" rotWithShape="1">
                  <a:gsLst>
                    <a:gs pos="0">
                      <a:schemeClr val="accent3"/>
                    </a:gs>
                    <a:gs pos="100000">
                      <a:schemeClr val="accent2"/>
                    </a:gs>
                  </a:gsLst>
                  <a:lin ang="13500000" scaled="1"/>
                  <a:tileRect/>
                </a:gradFill>
                <a:cs typeface="+mn-cs"/>
              </a:rPr>
              <a:t>Consolidating the vendors and tools IT manages reduces costs and risks </a:t>
            </a:r>
          </a:p>
        </p:txBody>
      </p:sp>
      <p:sp>
        <p:nvSpPr>
          <p:cNvPr id="29" name="Rectangle 28">
            <a:extLst>
              <a:ext uri="{FF2B5EF4-FFF2-40B4-BE49-F238E27FC236}">
                <a16:creationId xmlns:a16="http://schemas.microsoft.com/office/drawing/2014/main" id="{3F9B0AED-B37A-7ABD-3F6F-3523E02E61AB}"/>
              </a:ext>
              <a:ext uri="{C183D7F6-B498-43B3-948B-1728B52AA6E4}">
                <adec:decorative xmlns:adec="http://schemas.microsoft.com/office/drawing/2017/decorative" val="1"/>
              </a:ext>
            </a:extLst>
          </p:cNvPr>
          <p:cNvSpPr>
            <a:spLocks/>
          </p:cNvSpPr>
          <p:nvPr/>
        </p:nvSpPr>
        <p:spPr bwMode="auto">
          <a:xfrm>
            <a:off x="6238611" y="2122695"/>
            <a:ext cx="5431536" cy="1181482"/>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000"/>
          </a:p>
        </p:txBody>
      </p:sp>
      <p:sp>
        <p:nvSpPr>
          <p:cNvPr id="30" name="TextBox 29">
            <a:extLst>
              <a:ext uri="{FF2B5EF4-FFF2-40B4-BE49-F238E27FC236}">
                <a16:creationId xmlns:a16="http://schemas.microsoft.com/office/drawing/2014/main" id="{F61AE1F1-7988-F1D0-2741-D6B51D8B741C}"/>
              </a:ext>
            </a:extLst>
          </p:cNvPr>
          <p:cNvSpPr txBox="1"/>
          <p:nvPr/>
        </p:nvSpPr>
        <p:spPr>
          <a:xfrm>
            <a:off x="6702308" y="2436437"/>
            <a:ext cx="856005" cy="553998"/>
          </a:xfrm>
          <a:prstGeom prst="rect">
            <a:avLst/>
          </a:prstGeom>
          <a:noFill/>
        </p:spPr>
        <p:txBody>
          <a:bodyPr wrap="none" lIns="0" tIns="0" rIns="0" bIns="0" anchor="ctr">
            <a:spAutoFit/>
          </a:bodyPr>
          <a:lstStyle/>
          <a:p>
            <a:pPr algn="ctr">
              <a:spcBef>
                <a:spcPct val="0"/>
              </a:spcBef>
              <a:defRPr/>
            </a:pPr>
            <a:r>
              <a:rPr lang="en-US" sz="3600" b="1">
                <a:gradFill flip="none" rotWithShape="1">
                  <a:gsLst>
                    <a:gs pos="0">
                      <a:schemeClr val="accent3"/>
                    </a:gs>
                    <a:gs pos="100000">
                      <a:schemeClr val="accent2"/>
                    </a:gs>
                  </a:gsLst>
                  <a:lin ang="13500000" scaled="1"/>
                  <a:tileRect/>
                </a:gradFill>
                <a:latin typeface="+mj-lt"/>
              </a:rPr>
              <a:t>21%</a:t>
            </a:r>
          </a:p>
        </p:txBody>
      </p:sp>
      <p:sp>
        <p:nvSpPr>
          <p:cNvPr id="31" name="TextBox 30">
            <a:extLst>
              <a:ext uri="{FF2B5EF4-FFF2-40B4-BE49-F238E27FC236}">
                <a16:creationId xmlns:a16="http://schemas.microsoft.com/office/drawing/2014/main" id="{91668212-E959-A76A-F626-BAA03745A407}"/>
              </a:ext>
            </a:extLst>
          </p:cNvPr>
          <p:cNvSpPr txBox="1"/>
          <p:nvPr/>
        </p:nvSpPr>
        <p:spPr>
          <a:xfrm>
            <a:off x="8200035" y="2288284"/>
            <a:ext cx="3339636" cy="861774"/>
          </a:xfrm>
          <a:prstGeom prst="rect">
            <a:avLst/>
          </a:prstGeom>
          <a:noFill/>
        </p:spPr>
        <p:txBody>
          <a:bodyPr wrap="square" lIns="0" tIns="0" rIns="0" bIns="0">
            <a:spAutoFit/>
          </a:bodyPr>
          <a:lstStyle/>
          <a:p>
            <a:pPr>
              <a:spcBef>
                <a:spcPts val="1000"/>
              </a:spcBef>
            </a:pPr>
            <a:r>
              <a:rPr lang="en-US" sz="1400"/>
              <a:t>Of decision-makers cite lack of consolidated and comprehensive visibility caused by disparate tools as their biggest challenge and risk.</a:t>
            </a:r>
            <a:r>
              <a:rPr lang="en-US" sz="1400" baseline="30000"/>
              <a:t> 1</a:t>
            </a:r>
            <a:endParaRPr lang="en-US" sz="1400"/>
          </a:p>
        </p:txBody>
      </p:sp>
      <p:cxnSp>
        <p:nvCxnSpPr>
          <p:cNvPr id="32" name="Straight Connector 31">
            <a:extLst>
              <a:ext uri="{FF2B5EF4-FFF2-40B4-BE49-F238E27FC236}">
                <a16:creationId xmlns:a16="http://schemas.microsoft.com/office/drawing/2014/main" id="{5F4E5FC6-08FD-1A0D-8F60-9F5536BBD7D7}"/>
              </a:ext>
              <a:ext uri="{C183D7F6-B498-43B3-948B-1728B52AA6E4}">
                <adec:decorative xmlns:adec="http://schemas.microsoft.com/office/drawing/2017/decorative" val="1"/>
              </a:ext>
            </a:extLst>
          </p:cNvPr>
          <p:cNvCxnSpPr>
            <a:cxnSpLocks/>
          </p:cNvCxnSpPr>
          <p:nvPr/>
        </p:nvCxnSpPr>
        <p:spPr>
          <a:xfrm>
            <a:off x="7979532" y="2195276"/>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224CF99C-B62C-8312-96C7-1B8F8868245F}"/>
              </a:ext>
              <a:ext uri="{C183D7F6-B498-43B3-948B-1728B52AA6E4}">
                <adec:decorative xmlns:adec="http://schemas.microsoft.com/office/drawing/2017/decorative" val="1"/>
              </a:ext>
            </a:extLst>
          </p:cNvPr>
          <p:cNvSpPr>
            <a:spLocks/>
          </p:cNvSpPr>
          <p:nvPr/>
        </p:nvSpPr>
        <p:spPr bwMode="auto">
          <a:xfrm>
            <a:off x="6238611" y="3479509"/>
            <a:ext cx="5431536" cy="1181482"/>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000"/>
          </a:p>
        </p:txBody>
      </p:sp>
      <p:sp>
        <p:nvSpPr>
          <p:cNvPr id="34" name="TextBox 33">
            <a:extLst>
              <a:ext uri="{FF2B5EF4-FFF2-40B4-BE49-F238E27FC236}">
                <a16:creationId xmlns:a16="http://schemas.microsoft.com/office/drawing/2014/main" id="{C1DF6F9E-F71A-82E0-E139-FE23DFC623E1}"/>
              </a:ext>
            </a:extLst>
          </p:cNvPr>
          <p:cNvSpPr txBox="1"/>
          <p:nvPr/>
        </p:nvSpPr>
        <p:spPr>
          <a:xfrm>
            <a:off x="6682271" y="3793251"/>
            <a:ext cx="896079" cy="553998"/>
          </a:xfrm>
          <a:prstGeom prst="rect">
            <a:avLst/>
          </a:prstGeom>
          <a:noFill/>
        </p:spPr>
        <p:txBody>
          <a:bodyPr wrap="none" lIns="0" tIns="0" rIns="0" bIns="0" anchor="ctr">
            <a:spAutoFit/>
          </a:bodyPr>
          <a:lstStyle/>
          <a:p>
            <a:pPr algn="ctr">
              <a:spcBef>
                <a:spcPct val="0"/>
              </a:spcBef>
              <a:defRPr/>
            </a:pPr>
            <a:r>
              <a:rPr lang="en-US" sz="3600" b="1">
                <a:gradFill flip="none" rotWithShape="1">
                  <a:gsLst>
                    <a:gs pos="0">
                      <a:schemeClr val="accent3"/>
                    </a:gs>
                    <a:gs pos="100000">
                      <a:schemeClr val="accent2"/>
                    </a:gs>
                  </a:gsLst>
                  <a:lin ang="13500000" scaled="1"/>
                  <a:tileRect/>
                </a:gradFill>
                <a:latin typeface="+mj-lt"/>
              </a:rPr>
              <a:t>2.8x</a:t>
            </a:r>
          </a:p>
        </p:txBody>
      </p:sp>
      <p:cxnSp>
        <p:nvCxnSpPr>
          <p:cNvPr id="40" name="Straight Connector 39">
            <a:extLst>
              <a:ext uri="{FF2B5EF4-FFF2-40B4-BE49-F238E27FC236}">
                <a16:creationId xmlns:a16="http://schemas.microsoft.com/office/drawing/2014/main" id="{86B8EE7B-24AD-5A4B-028F-79265FC1B497}"/>
              </a:ext>
              <a:ext uri="{C183D7F6-B498-43B3-948B-1728B52AA6E4}">
                <adec:decorative xmlns:adec="http://schemas.microsoft.com/office/drawing/2017/decorative" val="1"/>
              </a:ext>
            </a:extLst>
          </p:cNvPr>
          <p:cNvCxnSpPr>
            <a:cxnSpLocks/>
          </p:cNvCxnSpPr>
          <p:nvPr/>
        </p:nvCxnSpPr>
        <p:spPr>
          <a:xfrm>
            <a:off x="7979532" y="3552090"/>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B03D935D-7E0B-F6BC-C854-486B27D928FB}"/>
              </a:ext>
              <a:ext uri="{C183D7F6-B498-43B3-948B-1728B52AA6E4}">
                <adec:decorative xmlns:adec="http://schemas.microsoft.com/office/drawing/2017/decorative" val="1"/>
              </a:ext>
            </a:extLst>
          </p:cNvPr>
          <p:cNvSpPr>
            <a:spLocks/>
          </p:cNvSpPr>
          <p:nvPr/>
        </p:nvSpPr>
        <p:spPr bwMode="auto">
          <a:xfrm>
            <a:off x="6238611" y="4853152"/>
            <a:ext cx="5431536" cy="1181482"/>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000"/>
          </a:p>
        </p:txBody>
      </p:sp>
      <p:sp>
        <p:nvSpPr>
          <p:cNvPr id="42" name="TextBox 41">
            <a:extLst>
              <a:ext uri="{FF2B5EF4-FFF2-40B4-BE49-F238E27FC236}">
                <a16:creationId xmlns:a16="http://schemas.microsoft.com/office/drawing/2014/main" id="{2E580FCC-D251-ABA8-4590-69113F232D69}"/>
              </a:ext>
            </a:extLst>
          </p:cNvPr>
          <p:cNvSpPr txBox="1"/>
          <p:nvPr/>
        </p:nvSpPr>
        <p:spPr>
          <a:xfrm>
            <a:off x="6668646" y="5166894"/>
            <a:ext cx="923330" cy="553998"/>
          </a:xfrm>
          <a:prstGeom prst="rect">
            <a:avLst/>
          </a:prstGeom>
          <a:noFill/>
        </p:spPr>
        <p:txBody>
          <a:bodyPr wrap="none" lIns="0" tIns="0" rIns="0" bIns="0" anchor="ctr">
            <a:spAutoFit/>
          </a:bodyPr>
          <a:lstStyle/>
          <a:p>
            <a:pPr algn="ctr">
              <a:spcBef>
                <a:spcPct val="0"/>
              </a:spcBef>
              <a:defRPr/>
            </a:pPr>
            <a:r>
              <a:rPr lang="en-US" sz="3600" b="1">
                <a:gradFill flip="none" rotWithShape="1">
                  <a:gsLst>
                    <a:gs pos="0">
                      <a:schemeClr val="accent3"/>
                    </a:gs>
                    <a:gs pos="100000">
                      <a:schemeClr val="accent2"/>
                    </a:gs>
                  </a:gsLst>
                  <a:lin ang="13500000" scaled="1"/>
                  <a:tileRect/>
                </a:gradFill>
                <a:latin typeface="+mj-lt"/>
              </a:rPr>
              <a:t>60%</a:t>
            </a:r>
          </a:p>
        </p:txBody>
      </p:sp>
      <p:sp>
        <p:nvSpPr>
          <p:cNvPr id="43" name="TextBox 42">
            <a:extLst>
              <a:ext uri="{FF2B5EF4-FFF2-40B4-BE49-F238E27FC236}">
                <a16:creationId xmlns:a16="http://schemas.microsoft.com/office/drawing/2014/main" id="{4FF46D27-DC6B-16FE-5447-63B134AF4E0E}"/>
              </a:ext>
            </a:extLst>
          </p:cNvPr>
          <p:cNvSpPr txBox="1"/>
          <p:nvPr/>
        </p:nvSpPr>
        <p:spPr>
          <a:xfrm>
            <a:off x="8200034" y="5074561"/>
            <a:ext cx="3241739" cy="861774"/>
          </a:xfrm>
          <a:prstGeom prst="rect">
            <a:avLst/>
          </a:prstGeom>
          <a:noFill/>
        </p:spPr>
        <p:txBody>
          <a:bodyPr wrap="square" lIns="0" tIns="0" rIns="0" bIns="0">
            <a:spAutoFit/>
          </a:bodyPr>
          <a:lstStyle/>
          <a:p>
            <a:pPr>
              <a:spcBef>
                <a:spcPts val="1000"/>
              </a:spcBef>
            </a:pPr>
            <a:r>
              <a:rPr lang="en-US" sz="1400"/>
              <a:t>Decrease of per user licensing spend by consolidating solution sets under Microsoft 365 E3 and eliminating redundant licenses.</a:t>
            </a:r>
            <a:r>
              <a:rPr lang="en-US" sz="1400" baseline="30000"/>
              <a:t> 2</a:t>
            </a:r>
            <a:endParaRPr lang="en-US" sz="1400"/>
          </a:p>
        </p:txBody>
      </p:sp>
      <p:cxnSp>
        <p:nvCxnSpPr>
          <p:cNvPr id="44" name="Straight Connector 43">
            <a:extLst>
              <a:ext uri="{FF2B5EF4-FFF2-40B4-BE49-F238E27FC236}">
                <a16:creationId xmlns:a16="http://schemas.microsoft.com/office/drawing/2014/main" id="{657AEF64-6B0C-65D7-072C-C51B6156E7B9}"/>
              </a:ext>
              <a:ext uri="{C183D7F6-B498-43B3-948B-1728B52AA6E4}">
                <adec:decorative xmlns:adec="http://schemas.microsoft.com/office/drawing/2017/decorative" val="1"/>
              </a:ext>
            </a:extLst>
          </p:cNvPr>
          <p:cNvCxnSpPr>
            <a:cxnSpLocks/>
          </p:cNvCxnSpPr>
          <p:nvPr/>
        </p:nvCxnSpPr>
        <p:spPr>
          <a:xfrm>
            <a:off x="7979532" y="4925733"/>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0A7CCF00-1401-C104-570D-93C103DF1FE5}"/>
              </a:ext>
            </a:extLst>
          </p:cNvPr>
          <p:cNvSpPr txBox="1"/>
          <p:nvPr/>
        </p:nvSpPr>
        <p:spPr>
          <a:xfrm>
            <a:off x="8224714" y="3639363"/>
            <a:ext cx="3314958" cy="646331"/>
          </a:xfrm>
          <a:prstGeom prst="rect">
            <a:avLst/>
          </a:prstGeom>
          <a:noFill/>
        </p:spPr>
        <p:txBody>
          <a:bodyPr wrap="square" lIns="0" tIns="0" rIns="0" bIns="0" anchor="t">
            <a:spAutoFit/>
          </a:bodyPr>
          <a:lstStyle/>
          <a:p>
            <a:pPr>
              <a:spcBef>
                <a:spcPts val="1000"/>
              </a:spcBef>
            </a:pPr>
            <a:r>
              <a:rPr lang="en-US" sz="1400"/>
              <a:t>Organizations with 16+ point solutions experience 2.8 times as many data security incidents as those with fewer tools.</a:t>
            </a:r>
            <a:r>
              <a:rPr lang="en-US" sz="1400" baseline="30000"/>
              <a:t> 1</a:t>
            </a:r>
            <a:endParaRPr lang="en-US" sz="1400"/>
          </a:p>
        </p:txBody>
      </p:sp>
    </p:spTree>
    <p:extLst>
      <p:ext uri="{BB962C8B-B14F-4D97-AF65-F5344CB8AC3E}">
        <p14:creationId xmlns:p14="http://schemas.microsoft.com/office/powerpoint/2010/main" val="4096027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42" presetClass="path" presetSubtype="0" accel="50000" decel="50000" fill="hold" grpId="1" nodeType="withEffect">
                                  <p:stCondLst>
                                    <p:cond delay="0"/>
                                  </p:stCondLst>
                                  <p:childTnLst>
                                    <p:animMotion origin="layout" path="M -0.03529 0 L -8.33333E-7 0 " pathEditMode="relative" rAng="0" ptsTypes="AA">
                                      <p:cBhvr>
                                        <p:cTn id="12" dur="1000" fill="hold"/>
                                        <p:tgtEl>
                                          <p:spTgt spid="5"/>
                                        </p:tgtEl>
                                        <p:attrNameLst>
                                          <p:attrName>ppt_x</p:attrName>
                                          <p:attrName>ppt_y</p:attrName>
                                        </p:attrNameLst>
                                      </p:cBhvr>
                                      <p:rCtr x="1758" y="0"/>
                                    </p:animMotion>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42" presetClass="path" presetSubtype="0" accel="50000" decel="50000" fill="hold" grpId="1" nodeType="withEffect">
                                  <p:stCondLst>
                                    <p:cond delay="0"/>
                                  </p:stCondLst>
                                  <p:childTnLst>
                                    <p:animMotion origin="layout" path="M 0.02682 4.44444E-6 L 1.25E-6 4.44444E-6 " pathEditMode="relative" rAng="0" ptsTypes="AA">
                                      <p:cBhvr>
                                        <p:cTn id="17" dur="1000" fill="hold"/>
                                        <p:tgtEl>
                                          <p:spTgt spid="12"/>
                                        </p:tgtEl>
                                        <p:attrNameLst>
                                          <p:attrName>ppt_x</p:attrName>
                                          <p:attrName>ppt_y</p:attrName>
                                        </p:attrNameLst>
                                      </p:cBhvr>
                                      <p:rCtr x="-1341" y="0"/>
                                    </p:animMotion>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42" presetClass="path" presetSubtype="0" accel="50000" decel="50000" fill="hold" grpId="1" nodeType="withEffect">
                                  <p:stCondLst>
                                    <p:cond delay="0"/>
                                  </p:stCondLst>
                                  <p:childTnLst>
                                    <p:animMotion origin="layout" path="M 0.02682 4.44444E-6 L 2.91667E-6 4.44444E-6 " pathEditMode="relative" rAng="0" ptsTypes="AA">
                                      <p:cBhvr>
                                        <p:cTn id="22" dur="1000" fill="hold"/>
                                        <p:tgtEl>
                                          <p:spTgt spid="19"/>
                                        </p:tgtEl>
                                        <p:attrNameLst>
                                          <p:attrName>ppt_x</p:attrName>
                                          <p:attrName>ppt_y</p:attrName>
                                        </p:attrNameLst>
                                      </p:cBhvr>
                                      <p:rCtr x="-1341" y="0"/>
                                    </p:animMotion>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42" presetClass="path" presetSubtype="0" accel="50000" decel="50000" fill="hold" nodeType="withEffect">
                                  <p:stCondLst>
                                    <p:cond delay="0"/>
                                  </p:stCondLst>
                                  <p:childTnLst>
                                    <p:animMotion origin="layout" path="M 0.02682 2.96296E-6 L 1.25E-6 2.96296E-6 " pathEditMode="relative" rAng="0" ptsTypes="AA">
                                      <p:cBhvr>
                                        <p:cTn id="27" dur="1000" fill="hold"/>
                                        <p:tgtEl>
                                          <p:spTgt spid="20"/>
                                        </p:tgtEl>
                                        <p:attrNameLst>
                                          <p:attrName>ppt_x</p:attrName>
                                          <p:attrName>ppt_y</p:attrName>
                                        </p:attrNameLst>
                                      </p:cBhvr>
                                      <p:rCtr x="-1341" y="0"/>
                                    </p:animMotion>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42" presetClass="path" presetSubtype="0" accel="50000" decel="50000" fill="hold" grpId="1" nodeType="withEffect">
                                  <p:stCondLst>
                                    <p:cond delay="0"/>
                                  </p:stCondLst>
                                  <p:childTnLst>
                                    <p:animMotion origin="layout" path="M 0.02682 4.44444E-6 L 1.25E-6 4.44444E-6 " pathEditMode="relative" rAng="0" ptsTypes="AA">
                                      <p:cBhvr>
                                        <p:cTn id="32" dur="1000" fill="hold"/>
                                        <p:tgtEl>
                                          <p:spTgt spid="30"/>
                                        </p:tgtEl>
                                        <p:attrNameLst>
                                          <p:attrName>ppt_x</p:attrName>
                                          <p:attrName>ppt_y</p:attrName>
                                        </p:attrNameLst>
                                      </p:cBhvr>
                                      <p:rCtr x="-1341" y="0"/>
                                    </p:animMotion>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42" presetClass="path" presetSubtype="0" accel="50000" decel="50000" fill="hold" grpId="1" nodeType="withEffect">
                                  <p:stCondLst>
                                    <p:cond delay="0"/>
                                  </p:stCondLst>
                                  <p:childTnLst>
                                    <p:animMotion origin="layout" path="M 0.02682 4.44444E-6 L 2.91667E-6 4.44444E-6 " pathEditMode="relative" rAng="0" ptsTypes="AA">
                                      <p:cBhvr>
                                        <p:cTn id="37" dur="1000" fill="hold"/>
                                        <p:tgtEl>
                                          <p:spTgt spid="31"/>
                                        </p:tgtEl>
                                        <p:attrNameLst>
                                          <p:attrName>ppt_x</p:attrName>
                                          <p:attrName>ppt_y</p:attrName>
                                        </p:attrNameLst>
                                      </p:cBhvr>
                                      <p:rCtr x="-1341" y="0"/>
                                    </p:animMotion>
                                  </p:childTnLst>
                                </p:cTn>
                              </p:par>
                              <p:par>
                                <p:cTn id="38" presetID="10"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42" presetClass="path" presetSubtype="0" accel="50000" decel="50000" fill="hold" nodeType="withEffect">
                                  <p:stCondLst>
                                    <p:cond delay="0"/>
                                  </p:stCondLst>
                                  <p:childTnLst>
                                    <p:animMotion origin="layout" path="M 0.02682 2.96296E-6 L 1.25E-6 2.96296E-6 " pathEditMode="relative" rAng="0" ptsTypes="AA">
                                      <p:cBhvr>
                                        <p:cTn id="42" dur="1000" fill="hold"/>
                                        <p:tgtEl>
                                          <p:spTgt spid="32"/>
                                        </p:tgtEl>
                                        <p:attrNameLst>
                                          <p:attrName>ppt_x</p:attrName>
                                          <p:attrName>ppt_y</p:attrName>
                                        </p:attrNameLst>
                                      </p:cBhvr>
                                      <p:rCtr x="-1341" y="0"/>
                                    </p:animMotion>
                                  </p:childTnLst>
                                </p:cTn>
                              </p:par>
                              <p:par>
                                <p:cTn id="43" presetID="10"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42" presetClass="path" presetSubtype="0" accel="50000" decel="50000" fill="hold" grpId="1" nodeType="withEffect">
                                  <p:stCondLst>
                                    <p:cond delay="0"/>
                                  </p:stCondLst>
                                  <p:childTnLst>
                                    <p:animMotion origin="layout" path="M 0.02682 4.44444E-6 L 1.25E-6 4.44444E-6 " pathEditMode="relative" rAng="0" ptsTypes="AA">
                                      <p:cBhvr>
                                        <p:cTn id="47" dur="1000" fill="hold"/>
                                        <p:tgtEl>
                                          <p:spTgt spid="34"/>
                                        </p:tgtEl>
                                        <p:attrNameLst>
                                          <p:attrName>ppt_x</p:attrName>
                                          <p:attrName>ppt_y</p:attrName>
                                        </p:attrNameLst>
                                      </p:cBhvr>
                                      <p:rCtr x="-1341" y="0"/>
                                    </p:animMotion>
                                  </p:childTnLst>
                                </p:cTn>
                              </p:par>
                              <p:par>
                                <p:cTn id="48" presetID="10" presetClass="entr" presetSubtype="0"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42" presetClass="path" presetSubtype="0" accel="50000" decel="50000" fill="hold" nodeType="withEffect">
                                  <p:stCondLst>
                                    <p:cond delay="0"/>
                                  </p:stCondLst>
                                  <p:childTnLst>
                                    <p:animMotion origin="layout" path="M 0.02682 2.96296E-6 L 1.25E-6 2.96296E-6 " pathEditMode="relative" rAng="0" ptsTypes="AA">
                                      <p:cBhvr>
                                        <p:cTn id="52" dur="1000" fill="hold"/>
                                        <p:tgtEl>
                                          <p:spTgt spid="40"/>
                                        </p:tgtEl>
                                        <p:attrNameLst>
                                          <p:attrName>ppt_x</p:attrName>
                                          <p:attrName>ppt_y</p:attrName>
                                        </p:attrNameLst>
                                      </p:cBhvr>
                                      <p:rCtr x="-1341" y="0"/>
                                    </p:animMotion>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42" presetClass="path" presetSubtype="0" accel="50000" decel="50000" fill="hold" grpId="1" nodeType="withEffect">
                                  <p:stCondLst>
                                    <p:cond delay="0"/>
                                  </p:stCondLst>
                                  <p:childTnLst>
                                    <p:animMotion origin="layout" path="M 0.02682 4.44444E-6 L 1.25E-6 4.44444E-6 " pathEditMode="relative" rAng="0" ptsTypes="AA">
                                      <p:cBhvr>
                                        <p:cTn id="57" dur="1000" fill="hold"/>
                                        <p:tgtEl>
                                          <p:spTgt spid="42"/>
                                        </p:tgtEl>
                                        <p:attrNameLst>
                                          <p:attrName>ppt_x</p:attrName>
                                          <p:attrName>ppt_y</p:attrName>
                                        </p:attrNameLst>
                                      </p:cBhvr>
                                      <p:rCtr x="-1341" y="0"/>
                                    </p:animMotion>
                                  </p:childTnLst>
                                </p:cTn>
                              </p:par>
                              <p:par>
                                <p:cTn id="58" presetID="10" presetClass="entr" presetSubtype="0"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500"/>
                                        <p:tgtEl>
                                          <p:spTgt spid="43"/>
                                        </p:tgtEl>
                                      </p:cBhvr>
                                    </p:animEffect>
                                  </p:childTnLst>
                                </p:cTn>
                              </p:par>
                              <p:par>
                                <p:cTn id="61" presetID="42" presetClass="path" presetSubtype="0" accel="50000" decel="50000" fill="hold" grpId="1" nodeType="withEffect">
                                  <p:stCondLst>
                                    <p:cond delay="0"/>
                                  </p:stCondLst>
                                  <p:childTnLst>
                                    <p:animMotion origin="layout" path="M 0.02682 4.44444E-6 L 2.91667E-6 4.44444E-6 " pathEditMode="relative" rAng="0" ptsTypes="AA">
                                      <p:cBhvr>
                                        <p:cTn id="62" dur="1000" fill="hold"/>
                                        <p:tgtEl>
                                          <p:spTgt spid="43"/>
                                        </p:tgtEl>
                                        <p:attrNameLst>
                                          <p:attrName>ppt_x</p:attrName>
                                          <p:attrName>ppt_y</p:attrName>
                                        </p:attrNameLst>
                                      </p:cBhvr>
                                      <p:rCtr x="-1341" y="0"/>
                                    </p:animMotion>
                                  </p:childTnLst>
                                </p:cTn>
                              </p:par>
                              <p:par>
                                <p:cTn id="63" presetID="10" presetClass="entr" presetSubtype="0"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par>
                                <p:cTn id="66" presetID="42" presetClass="path" presetSubtype="0" accel="50000" decel="50000" fill="hold" nodeType="withEffect">
                                  <p:stCondLst>
                                    <p:cond delay="0"/>
                                  </p:stCondLst>
                                  <p:childTnLst>
                                    <p:animMotion origin="layout" path="M 0.02682 2.96296E-6 L 1.25E-6 2.96296E-6 " pathEditMode="relative" rAng="0" ptsTypes="AA">
                                      <p:cBhvr>
                                        <p:cTn id="67" dur="1000" fill="hold"/>
                                        <p:tgtEl>
                                          <p:spTgt spid="44"/>
                                        </p:tgtEl>
                                        <p:attrNameLst>
                                          <p:attrName>ppt_x</p:attrName>
                                          <p:attrName>ppt_y</p:attrName>
                                        </p:attrNameLst>
                                      </p:cBhvr>
                                      <p:rCtr x="-1341" y="0"/>
                                    </p:animMotion>
                                  </p:childTnLst>
                                </p:cTn>
                              </p:par>
                              <p:par>
                                <p:cTn id="68" presetID="10" presetClass="entr" presetSubtype="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childTnLst>
                                </p:cTn>
                              </p:par>
                              <p:par>
                                <p:cTn id="71" presetID="42" presetClass="path" presetSubtype="0" accel="50000" decel="50000" fill="hold" grpId="1" nodeType="withEffect">
                                  <p:stCondLst>
                                    <p:cond delay="0"/>
                                  </p:stCondLst>
                                  <p:childTnLst>
                                    <p:animMotion origin="layout" path="M 0.02682 4.44444E-6 L 2.91667E-6 4.44444E-6 " pathEditMode="relative" rAng="0" ptsTypes="AA">
                                      <p:cBhvr>
                                        <p:cTn id="72" dur="1000" fill="hold"/>
                                        <p:tgtEl>
                                          <p:spTgt spid="45"/>
                                        </p:tgtEl>
                                        <p:attrNameLst>
                                          <p:attrName>ppt_x</p:attrName>
                                          <p:attrName>ppt_y</p:attrName>
                                        </p:attrNameLst>
                                      </p:cBhvr>
                                      <p:rCtr x="-134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p:bldP spid="12" grpId="1"/>
      <p:bldP spid="19" grpId="0"/>
      <p:bldP spid="19" grpId="1"/>
      <p:bldP spid="5" grpId="0"/>
      <p:bldP spid="5" grpId="1"/>
      <p:bldP spid="30" grpId="0"/>
      <p:bldP spid="30" grpId="1"/>
      <p:bldP spid="31" grpId="0"/>
      <p:bldP spid="31" grpId="1"/>
      <p:bldP spid="34" grpId="0"/>
      <p:bldP spid="34" grpId="1"/>
      <p:bldP spid="42" grpId="0"/>
      <p:bldP spid="42" grpId="1"/>
      <p:bldP spid="43" grpId="0"/>
      <p:bldP spid="43" grpId="1"/>
      <p:bldP spid="45" grpId="0"/>
      <p:bldP spid="4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F9E73-A8AB-05FE-6B2D-EFDF7F691038}"/>
            </a:ext>
          </a:extLst>
        </p:cNvPr>
        <p:cNvGrpSpPr/>
        <p:nvPr/>
      </p:nvGrpSpPr>
      <p:grpSpPr>
        <a:xfrm>
          <a:off x="0" y="0"/>
          <a:ext cx="0" cy="0"/>
          <a:chOff x="0" y="0"/>
          <a:chExt cx="0" cy="0"/>
        </a:xfrm>
      </p:grpSpPr>
      <p:pic>
        <p:nvPicPr>
          <p:cNvPr id="61" name="Picture 60">
            <a:extLst>
              <a:ext uri="{FF2B5EF4-FFF2-40B4-BE49-F238E27FC236}">
                <a16:creationId xmlns:a16="http://schemas.microsoft.com/office/drawing/2014/main" id="{8379B4C3-5594-7A6B-76A2-87AA252BF96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t="-13251"/>
          <a:stretch/>
        </p:blipFill>
        <p:spPr>
          <a:xfrm>
            <a:off x="3040601" y="4124075"/>
            <a:ext cx="9151399" cy="2733925"/>
          </a:xfrm>
          <a:prstGeom prst="rect">
            <a:avLst/>
          </a:prstGeom>
        </p:spPr>
      </p:pic>
      <p:sp>
        <p:nvSpPr>
          <p:cNvPr id="49" name="Freeform: Shape 48">
            <a:extLst>
              <a:ext uri="{FF2B5EF4-FFF2-40B4-BE49-F238E27FC236}">
                <a16:creationId xmlns:a16="http://schemas.microsoft.com/office/drawing/2014/main" id="{BD88C5C5-0831-EAD5-9F99-02EBCF0F3F3E}"/>
              </a:ext>
              <a:ext uri="{C183D7F6-B498-43B3-948B-1728B52AA6E4}">
                <adec:decorative xmlns:adec="http://schemas.microsoft.com/office/drawing/2017/decorative" val="1"/>
              </a:ext>
            </a:extLst>
          </p:cNvPr>
          <p:cNvSpPr>
            <a:spLocks/>
          </p:cNvSpPr>
          <p:nvPr/>
        </p:nvSpPr>
        <p:spPr bwMode="auto">
          <a:xfrm>
            <a:off x="1475928" y="2946166"/>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0" name="Freeform: Shape 49">
            <a:extLst>
              <a:ext uri="{FF2B5EF4-FFF2-40B4-BE49-F238E27FC236}">
                <a16:creationId xmlns:a16="http://schemas.microsoft.com/office/drawing/2014/main" id="{FA5A7F3F-6C2F-4894-A2DC-08DF5C1E307C}"/>
              </a:ext>
              <a:ext uri="{C183D7F6-B498-43B3-948B-1728B52AA6E4}">
                <adec:decorative xmlns:adec="http://schemas.microsoft.com/office/drawing/2017/decorative" val="1"/>
              </a:ext>
            </a:extLst>
          </p:cNvPr>
          <p:cNvSpPr>
            <a:spLocks/>
          </p:cNvSpPr>
          <p:nvPr/>
        </p:nvSpPr>
        <p:spPr bwMode="auto">
          <a:xfrm>
            <a:off x="4268547" y="2946166"/>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1" name="Freeform: Shape 50">
            <a:extLst>
              <a:ext uri="{FF2B5EF4-FFF2-40B4-BE49-F238E27FC236}">
                <a16:creationId xmlns:a16="http://schemas.microsoft.com/office/drawing/2014/main" id="{944886A2-09DF-22A0-CA42-83D0B22AAE27}"/>
              </a:ext>
              <a:ext uri="{C183D7F6-B498-43B3-948B-1728B52AA6E4}">
                <adec:decorative xmlns:adec="http://schemas.microsoft.com/office/drawing/2017/decorative" val="1"/>
              </a:ext>
            </a:extLst>
          </p:cNvPr>
          <p:cNvSpPr>
            <a:spLocks/>
          </p:cNvSpPr>
          <p:nvPr/>
        </p:nvSpPr>
        <p:spPr bwMode="auto">
          <a:xfrm>
            <a:off x="7061166" y="2946166"/>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2" name="Freeform: Shape 51">
            <a:extLst>
              <a:ext uri="{FF2B5EF4-FFF2-40B4-BE49-F238E27FC236}">
                <a16:creationId xmlns:a16="http://schemas.microsoft.com/office/drawing/2014/main" id="{8A1244A3-E571-F680-CF0F-3F8B65520C6F}"/>
              </a:ext>
              <a:ext uri="{C183D7F6-B498-43B3-948B-1728B52AA6E4}">
                <adec:decorative xmlns:adec="http://schemas.microsoft.com/office/drawing/2017/decorative" val="1"/>
              </a:ext>
            </a:extLst>
          </p:cNvPr>
          <p:cNvSpPr>
            <a:spLocks/>
          </p:cNvSpPr>
          <p:nvPr/>
        </p:nvSpPr>
        <p:spPr bwMode="auto">
          <a:xfrm>
            <a:off x="9853785" y="2946166"/>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8" name="TextBox 27">
            <a:extLst>
              <a:ext uri="{FF2B5EF4-FFF2-40B4-BE49-F238E27FC236}">
                <a16:creationId xmlns:a16="http://schemas.microsoft.com/office/drawing/2014/main" id="{ADF1E92F-BD5D-F67F-6BF7-4074552C0341}"/>
              </a:ext>
              <a:ext uri="{C183D7F6-B498-43B3-948B-1728B52AA6E4}">
                <adec:decorative xmlns:adec="http://schemas.microsoft.com/office/drawing/2017/decorative" val="1"/>
              </a:ext>
            </a:extLst>
          </p:cNvPr>
          <p:cNvSpPr txBox="1">
            <a:spLocks/>
          </p:cNvSpPr>
          <p:nvPr/>
        </p:nvSpPr>
        <p:spPr>
          <a:xfrm>
            <a:off x="584201" y="3003450"/>
            <a:ext cx="2647326" cy="2668469"/>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33" name="TextBox 32">
            <a:extLst>
              <a:ext uri="{FF2B5EF4-FFF2-40B4-BE49-F238E27FC236}">
                <a16:creationId xmlns:a16="http://schemas.microsoft.com/office/drawing/2014/main" id="{DD885493-D972-86B8-85F5-E351871545A2}"/>
              </a:ext>
              <a:ext uri="{C183D7F6-B498-43B3-948B-1728B52AA6E4}">
                <adec:decorative xmlns:adec="http://schemas.microsoft.com/office/drawing/2017/decorative" val="1"/>
              </a:ext>
            </a:extLst>
          </p:cNvPr>
          <p:cNvSpPr txBox="1">
            <a:spLocks/>
          </p:cNvSpPr>
          <p:nvPr/>
        </p:nvSpPr>
        <p:spPr>
          <a:xfrm>
            <a:off x="3376821" y="3003450"/>
            <a:ext cx="2647326" cy="2668469"/>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37" name="TextBox 36">
            <a:extLst>
              <a:ext uri="{FF2B5EF4-FFF2-40B4-BE49-F238E27FC236}">
                <a16:creationId xmlns:a16="http://schemas.microsoft.com/office/drawing/2014/main" id="{3A16B556-C54A-2216-8327-37A82BB39AC7}"/>
              </a:ext>
              <a:ext uri="{C183D7F6-B498-43B3-948B-1728B52AA6E4}">
                <adec:decorative xmlns:adec="http://schemas.microsoft.com/office/drawing/2017/decorative" val="1"/>
              </a:ext>
            </a:extLst>
          </p:cNvPr>
          <p:cNvSpPr txBox="1">
            <a:spLocks/>
          </p:cNvSpPr>
          <p:nvPr/>
        </p:nvSpPr>
        <p:spPr>
          <a:xfrm>
            <a:off x="6169442" y="3003450"/>
            <a:ext cx="2647326" cy="2668469"/>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4" name="TextBox 3">
            <a:extLst>
              <a:ext uri="{FF2B5EF4-FFF2-40B4-BE49-F238E27FC236}">
                <a16:creationId xmlns:a16="http://schemas.microsoft.com/office/drawing/2014/main" id="{D86EEF3A-A41D-9906-D428-B01BBB46FF41}"/>
              </a:ext>
              <a:ext uri="{C183D7F6-B498-43B3-948B-1728B52AA6E4}">
                <adec:decorative xmlns:adec="http://schemas.microsoft.com/office/drawing/2017/decorative" val="1"/>
              </a:ext>
            </a:extLst>
          </p:cNvPr>
          <p:cNvSpPr txBox="1">
            <a:spLocks/>
          </p:cNvSpPr>
          <p:nvPr/>
        </p:nvSpPr>
        <p:spPr>
          <a:xfrm>
            <a:off x="8962062" y="3003450"/>
            <a:ext cx="2647326" cy="2668469"/>
          </a:xfrm>
          <a:prstGeom prst="roundRect">
            <a:avLst>
              <a:gd name="adj" fmla="val 4300"/>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20" name="Rectangle: Top Corners Rounded 19">
            <a:extLst>
              <a:ext uri="{FF2B5EF4-FFF2-40B4-BE49-F238E27FC236}">
                <a16:creationId xmlns:a16="http://schemas.microsoft.com/office/drawing/2014/main" id="{FE46AE0A-860D-B23B-0FED-15FC6D14DDF1}"/>
              </a:ext>
              <a:ext uri="{C183D7F6-B498-43B3-948B-1728B52AA6E4}">
                <adec:decorative xmlns:adec="http://schemas.microsoft.com/office/drawing/2017/decorative" val="1"/>
              </a:ext>
            </a:extLst>
          </p:cNvPr>
          <p:cNvSpPr>
            <a:spLocks/>
          </p:cNvSpPr>
          <p:nvPr/>
        </p:nvSpPr>
        <p:spPr bwMode="auto">
          <a:xfrm>
            <a:off x="584201" y="4840922"/>
            <a:ext cx="2647326" cy="830997"/>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23" name="Rectangle: Top Corners Rounded 22">
            <a:extLst>
              <a:ext uri="{FF2B5EF4-FFF2-40B4-BE49-F238E27FC236}">
                <a16:creationId xmlns:a16="http://schemas.microsoft.com/office/drawing/2014/main" id="{C8EB8F37-5EB6-524E-0F27-5194F273CA5F}"/>
              </a:ext>
              <a:ext uri="{C183D7F6-B498-43B3-948B-1728B52AA6E4}">
                <adec:decorative xmlns:adec="http://schemas.microsoft.com/office/drawing/2017/decorative" val="1"/>
              </a:ext>
            </a:extLst>
          </p:cNvPr>
          <p:cNvSpPr>
            <a:spLocks/>
          </p:cNvSpPr>
          <p:nvPr/>
        </p:nvSpPr>
        <p:spPr bwMode="auto">
          <a:xfrm>
            <a:off x="3376822" y="4840922"/>
            <a:ext cx="2647326" cy="830997"/>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26" name="Rectangle: Top Corners Rounded 25">
            <a:extLst>
              <a:ext uri="{FF2B5EF4-FFF2-40B4-BE49-F238E27FC236}">
                <a16:creationId xmlns:a16="http://schemas.microsoft.com/office/drawing/2014/main" id="{C36675BF-C123-0C6D-C0B2-7AA49AA2C2DD}"/>
              </a:ext>
              <a:ext uri="{C183D7F6-B498-43B3-948B-1728B52AA6E4}">
                <adec:decorative xmlns:adec="http://schemas.microsoft.com/office/drawing/2017/decorative" val="1"/>
              </a:ext>
            </a:extLst>
          </p:cNvPr>
          <p:cNvSpPr>
            <a:spLocks/>
          </p:cNvSpPr>
          <p:nvPr/>
        </p:nvSpPr>
        <p:spPr bwMode="auto">
          <a:xfrm>
            <a:off x="6169443" y="4840922"/>
            <a:ext cx="2647326" cy="830997"/>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3" name="Rectangle: Top Corners Rounded 52">
            <a:extLst>
              <a:ext uri="{FF2B5EF4-FFF2-40B4-BE49-F238E27FC236}">
                <a16:creationId xmlns:a16="http://schemas.microsoft.com/office/drawing/2014/main" id="{CD10D139-0667-79CE-4520-F6BA25BC0422}"/>
              </a:ext>
              <a:ext uri="{C183D7F6-B498-43B3-948B-1728B52AA6E4}">
                <adec:decorative xmlns:adec="http://schemas.microsoft.com/office/drawing/2017/decorative" val="1"/>
              </a:ext>
            </a:extLst>
          </p:cNvPr>
          <p:cNvSpPr>
            <a:spLocks/>
          </p:cNvSpPr>
          <p:nvPr/>
        </p:nvSpPr>
        <p:spPr bwMode="auto">
          <a:xfrm>
            <a:off x="8962062" y="4840922"/>
            <a:ext cx="2647326" cy="830997"/>
          </a:xfrm>
          <a:prstGeom prst="round2SameRect">
            <a:avLst>
              <a:gd name="adj1" fmla="val 0"/>
              <a:gd name="adj2" fmla="val 13300"/>
            </a:avLst>
          </a:prstGeom>
          <a:solidFill>
            <a:srgbClr val="FFF8F3">
              <a:alpha val="84000"/>
            </a:srgbClr>
          </a:solidFill>
          <a:ln>
            <a:solidFill>
              <a:srgbClr val="FFFFFF"/>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7" name="Oval 6">
            <a:extLst>
              <a:ext uri="{FF2B5EF4-FFF2-40B4-BE49-F238E27FC236}">
                <a16:creationId xmlns:a16="http://schemas.microsoft.com/office/drawing/2014/main" id="{81CB48AD-BEAE-874B-B2AD-2EA238F087CE}"/>
              </a:ext>
              <a:ext uri="{C183D7F6-B498-43B3-948B-1728B52AA6E4}">
                <adec:decorative xmlns:adec="http://schemas.microsoft.com/office/drawing/2017/decorative" val="1"/>
              </a:ext>
            </a:extLst>
          </p:cNvPr>
          <p:cNvSpPr/>
          <p:nvPr/>
        </p:nvSpPr>
        <p:spPr bwMode="auto">
          <a:xfrm>
            <a:off x="1493020" y="2017713"/>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4" name="Oval 23">
            <a:extLst>
              <a:ext uri="{FF2B5EF4-FFF2-40B4-BE49-F238E27FC236}">
                <a16:creationId xmlns:a16="http://schemas.microsoft.com/office/drawing/2014/main" id="{C7EE5E9D-912C-5F80-1ED1-A549066DC4F6}"/>
              </a:ext>
              <a:ext uri="{C183D7F6-B498-43B3-948B-1728B52AA6E4}">
                <adec:decorative xmlns:adec="http://schemas.microsoft.com/office/drawing/2017/decorative" val="1"/>
              </a:ext>
            </a:extLst>
          </p:cNvPr>
          <p:cNvSpPr/>
          <p:nvPr/>
        </p:nvSpPr>
        <p:spPr bwMode="auto">
          <a:xfrm>
            <a:off x="4285641" y="2017713"/>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7" name="Oval 26">
            <a:extLst>
              <a:ext uri="{FF2B5EF4-FFF2-40B4-BE49-F238E27FC236}">
                <a16:creationId xmlns:a16="http://schemas.microsoft.com/office/drawing/2014/main" id="{37E8B2CB-0BE4-CA14-9D37-CC6423591217}"/>
              </a:ext>
              <a:ext uri="{C183D7F6-B498-43B3-948B-1728B52AA6E4}">
                <adec:decorative xmlns:adec="http://schemas.microsoft.com/office/drawing/2017/decorative" val="1"/>
              </a:ext>
            </a:extLst>
          </p:cNvPr>
          <p:cNvSpPr/>
          <p:nvPr/>
        </p:nvSpPr>
        <p:spPr bwMode="auto">
          <a:xfrm>
            <a:off x="7078262" y="2017713"/>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35" name="Oval 34">
            <a:extLst>
              <a:ext uri="{FF2B5EF4-FFF2-40B4-BE49-F238E27FC236}">
                <a16:creationId xmlns:a16="http://schemas.microsoft.com/office/drawing/2014/main" id="{A722D729-9F1F-880A-B8A0-B08C60191D70}"/>
              </a:ext>
              <a:ext uri="{C183D7F6-B498-43B3-948B-1728B52AA6E4}">
                <adec:decorative xmlns:adec="http://schemas.microsoft.com/office/drawing/2017/decorative" val="1"/>
              </a:ext>
            </a:extLst>
          </p:cNvPr>
          <p:cNvSpPr/>
          <p:nvPr/>
        </p:nvSpPr>
        <p:spPr bwMode="auto">
          <a:xfrm>
            <a:off x="9870882" y="2017713"/>
            <a:ext cx="829688" cy="8309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cxnSp>
        <p:nvCxnSpPr>
          <p:cNvPr id="54" name="Straight Connector 53">
            <a:extLst>
              <a:ext uri="{FF2B5EF4-FFF2-40B4-BE49-F238E27FC236}">
                <a16:creationId xmlns:a16="http://schemas.microsoft.com/office/drawing/2014/main" id="{D117FCB6-E928-6D85-FD38-0F81025D69E9}"/>
              </a:ext>
              <a:ext uri="{C183D7F6-B498-43B3-948B-1728B52AA6E4}">
                <adec:decorative xmlns:adec="http://schemas.microsoft.com/office/drawing/2017/decorative" val="1"/>
              </a:ext>
            </a:extLst>
          </p:cNvPr>
          <p:cNvCxnSpPr>
            <a:cxnSpLocks/>
          </p:cNvCxnSpPr>
          <p:nvPr/>
        </p:nvCxnSpPr>
        <p:spPr>
          <a:xfrm>
            <a:off x="582612" y="4840922"/>
            <a:ext cx="2647326" cy="0"/>
          </a:xfrm>
          <a:prstGeom prst="line">
            <a:avLst/>
          </a:prstGeom>
          <a:ln w="34925">
            <a:gradFill flip="none" rotWithShape="1">
              <a:gsLst>
                <a:gs pos="0">
                  <a:srgbClr val="29B1ED"/>
                </a:gs>
                <a:gs pos="100000">
                  <a:srgbClr val="007AD5"/>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5C21842C-735A-A094-8AEF-0E4DCD751C9E}"/>
              </a:ext>
              <a:ext uri="{C183D7F6-B498-43B3-948B-1728B52AA6E4}">
                <adec:decorative xmlns:adec="http://schemas.microsoft.com/office/drawing/2017/decorative" val="1"/>
              </a:ext>
            </a:extLst>
          </p:cNvPr>
          <p:cNvCxnSpPr>
            <a:cxnSpLocks/>
          </p:cNvCxnSpPr>
          <p:nvPr/>
        </p:nvCxnSpPr>
        <p:spPr>
          <a:xfrm>
            <a:off x="3375762" y="4840922"/>
            <a:ext cx="2647326" cy="0"/>
          </a:xfrm>
          <a:prstGeom prst="line">
            <a:avLst/>
          </a:prstGeom>
          <a:ln w="34925">
            <a:gradFill flip="none" rotWithShape="1">
              <a:gsLst>
                <a:gs pos="0">
                  <a:srgbClr val="C5A9E0"/>
                </a:gs>
                <a:gs pos="100000">
                  <a:srgbClr val="1CB1EE"/>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732487A-7ADF-5E56-5A9D-454CB3DA5B5C}"/>
              </a:ext>
              <a:ext uri="{C183D7F6-B498-43B3-948B-1728B52AA6E4}">
                <adec:decorative xmlns:adec="http://schemas.microsoft.com/office/drawing/2017/decorative" val="1"/>
              </a:ext>
            </a:extLst>
          </p:cNvPr>
          <p:cNvCxnSpPr>
            <a:cxnSpLocks/>
          </p:cNvCxnSpPr>
          <p:nvPr/>
        </p:nvCxnSpPr>
        <p:spPr>
          <a:xfrm>
            <a:off x="6168912" y="4840922"/>
            <a:ext cx="2647326" cy="0"/>
          </a:xfrm>
          <a:prstGeom prst="line">
            <a:avLst/>
          </a:prstGeom>
          <a:ln w="34925">
            <a:gradFill flip="none" rotWithShape="1">
              <a:gsLst>
                <a:gs pos="0">
                  <a:srgbClr val="C03CC4"/>
                </a:gs>
                <a:gs pos="100000">
                  <a:srgbClr val="C490DA"/>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3AEB82E-6877-C35F-465E-42B07E57A675}"/>
              </a:ext>
              <a:ext uri="{C183D7F6-B498-43B3-948B-1728B52AA6E4}">
                <adec:decorative xmlns:adec="http://schemas.microsoft.com/office/drawing/2017/decorative" val="1"/>
              </a:ext>
            </a:extLst>
          </p:cNvPr>
          <p:cNvCxnSpPr>
            <a:cxnSpLocks/>
          </p:cNvCxnSpPr>
          <p:nvPr/>
        </p:nvCxnSpPr>
        <p:spPr>
          <a:xfrm>
            <a:off x="8962062" y="4840922"/>
            <a:ext cx="2647326" cy="0"/>
          </a:xfrm>
          <a:prstGeom prst="line">
            <a:avLst/>
          </a:prstGeom>
          <a:ln w="34925">
            <a:gradFill flip="none" rotWithShape="1">
              <a:gsLst>
                <a:gs pos="100000">
                  <a:srgbClr val="C543C0"/>
                </a:gs>
                <a:gs pos="0">
                  <a:srgbClr val="FC9F8D"/>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A4D44EFA-01CA-F898-8CCC-6ED08DEF9092}"/>
              </a:ext>
            </a:extLst>
          </p:cNvPr>
          <p:cNvSpPr>
            <a:spLocks noGrp="1"/>
          </p:cNvSpPr>
          <p:nvPr>
            <p:ph type="title"/>
          </p:nvPr>
        </p:nvSpPr>
        <p:spPr>
          <a:xfrm>
            <a:off x="588263" y="457200"/>
            <a:ext cx="11018520" cy="1107996"/>
          </a:xfrm>
        </p:spPr>
        <p:txBody>
          <a:bodyPr/>
          <a:lstStyle/>
          <a:p>
            <a:r>
              <a:rPr lang="en-US" noProof="0"/>
              <a:t>Reduce complexity and risks to enhance business performance through IT</a:t>
            </a:r>
            <a:endParaRPr lang="en-US"/>
          </a:p>
        </p:txBody>
      </p:sp>
      <p:sp>
        <p:nvSpPr>
          <p:cNvPr id="62" name="bank" title="Icon of a piggy bank">
            <a:extLst>
              <a:ext uri="{FF2B5EF4-FFF2-40B4-BE49-F238E27FC236}">
                <a16:creationId xmlns:a16="http://schemas.microsoft.com/office/drawing/2014/main" id="{97B0A713-7018-3962-85BC-08EA07B680EE}"/>
              </a:ext>
            </a:extLst>
          </p:cNvPr>
          <p:cNvSpPr>
            <a:spLocks noChangeAspect="1" noEditPoints="1"/>
          </p:cNvSpPr>
          <p:nvPr/>
        </p:nvSpPr>
        <p:spPr bwMode="auto">
          <a:xfrm>
            <a:off x="1649073" y="2193749"/>
            <a:ext cx="517582" cy="478926"/>
          </a:xfrm>
          <a:custGeom>
            <a:avLst/>
            <a:gdLst>
              <a:gd name="T0" fmla="*/ 181 w 335"/>
              <a:gd name="T1" fmla="*/ 59 h 309"/>
              <a:gd name="T2" fmla="*/ 180 w 335"/>
              <a:gd name="T3" fmla="*/ 47 h 309"/>
              <a:gd name="T4" fmla="*/ 227 w 335"/>
              <a:gd name="T5" fmla="*/ 0 h 309"/>
              <a:gd name="T6" fmla="*/ 274 w 335"/>
              <a:gd name="T7" fmla="*/ 47 h 309"/>
              <a:gd name="T8" fmla="*/ 259 w 335"/>
              <a:gd name="T9" fmla="*/ 81 h 309"/>
              <a:gd name="T10" fmla="*/ 181 w 335"/>
              <a:gd name="T11" fmla="*/ 59 h 309"/>
              <a:gd name="T12" fmla="*/ 180 w 335"/>
              <a:gd name="T13" fmla="*/ 45 h 309"/>
              <a:gd name="T14" fmla="*/ 145 w 335"/>
              <a:gd name="T15" fmla="*/ 44 h 309"/>
              <a:gd name="T16" fmla="*/ 92 w 335"/>
              <a:gd name="T17" fmla="*/ 11 h 309"/>
              <a:gd name="T18" fmla="*/ 92 w 335"/>
              <a:gd name="T19" fmla="*/ 62 h 309"/>
              <a:gd name="T20" fmla="*/ 89 w 335"/>
              <a:gd name="T21" fmla="*/ 66 h 309"/>
              <a:gd name="T22" fmla="*/ 56 w 335"/>
              <a:gd name="T23" fmla="*/ 92 h 309"/>
              <a:gd name="T24" fmla="*/ 19 w 335"/>
              <a:gd name="T25" fmla="*/ 134 h 309"/>
              <a:gd name="T26" fmla="*/ 0 w 335"/>
              <a:gd name="T27" fmla="*/ 154 h 309"/>
              <a:gd name="T28" fmla="*/ 0 w 335"/>
              <a:gd name="T29" fmla="*/ 178 h 309"/>
              <a:gd name="T30" fmla="*/ 19 w 335"/>
              <a:gd name="T31" fmla="*/ 198 h 309"/>
              <a:gd name="T32" fmla="*/ 28 w 335"/>
              <a:gd name="T33" fmla="*/ 198 h 309"/>
              <a:gd name="T34" fmla="*/ 89 w 335"/>
              <a:gd name="T35" fmla="*/ 264 h 309"/>
              <a:gd name="T36" fmla="*/ 89 w 335"/>
              <a:gd name="T37" fmla="*/ 289 h 309"/>
              <a:gd name="T38" fmla="*/ 108 w 335"/>
              <a:gd name="T39" fmla="*/ 309 h 309"/>
              <a:gd name="T40" fmla="*/ 133 w 335"/>
              <a:gd name="T41" fmla="*/ 309 h 309"/>
              <a:gd name="T42" fmla="*/ 152 w 335"/>
              <a:gd name="T43" fmla="*/ 289 h 309"/>
              <a:gd name="T44" fmla="*/ 226 w 335"/>
              <a:gd name="T45" fmla="*/ 289 h 309"/>
              <a:gd name="T46" fmla="*/ 245 w 335"/>
              <a:gd name="T47" fmla="*/ 309 h 309"/>
              <a:gd name="T48" fmla="*/ 270 w 335"/>
              <a:gd name="T49" fmla="*/ 309 h 309"/>
              <a:gd name="T50" fmla="*/ 289 w 335"/>
              <a:gd name="T51" fmla="*/ 289 h 309"/>
              <a:gd name="T52" fmla="*/ 289 w 335"/>
              <a:gd name="T53" fmla="*/ 251 h 309"/>
              <a:gd name="T54" fmla="*/ 335 w 335"/>
              <a:gd name="T55" fmla="*/ 167 h 309"/>
              <a:gd name="T56" fmla="*/ 268 w 335"/>
              <a:gd name="T57" fmla="*/ 70 h 309"/>
              <a:gd name="T58" fmla="*/ 89 w 335"/>
              <a:gd name="T59" fmla="*/ 137 h 309"/>
              <a:gd name="T60" fmla="*/ 94 w 335"/>
              <a:gd name="T61" fmla="*/ 132 h 309"/>
              <a:gd name="T62" fmla="*/ 89 w 335"/>
              <a:gd name="T63" fmla="*/ 127 h 309"/>
              <a:gd name="T64" fmla="*/ 84 w 335"/>
              <a:gd name="T65" fmla="*/ 132 h 309"/>
              <a:gd name="T66" fmla="*/ 89 w 335"/>
              <a:gd name="T67" fmla="*/ 13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5" h="309">
                <a:moveTo>
                  <a:pt x="181" y="59"/>
                </a:moveTo>
                <a:cubicBezTo>
                  <a:pt x="180" y="55"/>
                  <a:pt x="180" y="51"/>
                  <a:pt x="180" y="47"/>
                </a:cubicBezTo>
                <a:cubicBezTo>
                  <a:pt x="180" y="21"/>
                  <a:pt x="201" y="0"/>
                  <a:pt x="227" y="0"/>
                </a:cubicBezTo>
                <a:cubicBezTo>
                  <a:pt x="253" y="0"/>
                  <a:pt x="274" y="21"/>
                  <a:pt x="274" y="47"/>
                </a:cubicBezTo>
                <a:cubicBezTo>
                  <a:pt x="274" y="60"/>
                  <a:pt x="268" y="73"/>
                  <a:pt x="259" y="81"/>
                </a:cubicBezTo>
                <a:lnTo>
                  <a:pt x="181" y="59"/>
                </a:lnTo>
                <a:close/>
                <a:moveTo>
                  <a:pt x="180" y="45"/>
                </a:moveTo>
                <a:cubicBezTo>
                  <a:pt x="145" y="44"/>
                  <a:pt x="145" y="44"/>
                  <a:pt x="145" y="44"/>
                </a:cubicBezTo>
                <a:cubicBezTo>
                  <a:pt x="92" y="11"/>
                  <a:pt x="92" y="11"/>
                  <a:pt x="92" y="11"/>
                </a:cubicBezTo>
                <a:cubicBezTo>
                  <a:pt x="92" y="62"/>
                  <a:pt x="92" y="62"/>
                  <a:pt x="92" y="62"/>
                </a:cubicBezTo>
                <a:cubicBezTo>
                  <a:pt x="92" y="64"/>
                  <a:pt x="91" y="66"/>
                  <a:pt x="89" y="66"/>
                </a:cubicBezTo>
                <a:cubicBezTo>
                  <a:pt x="85" y="68"/>
                  <a:pt x="76" y="74"/>
                  <a:pt x="56" y="92"/>
                </a:cubicBezTo>
                <a:cubicBezTo>
                  <a:pt x="24" y="120"/>
                  <a:pt x="19" y="134"/>
                  <a:pt x="19" y="134"/>
                </a:cubicBezTo>
                <a:cubicBezTo>
                  <a:pt x="8" y="134"/>
                  <a:pt x="0" y="143"/>
                  <a:pt x="0" y="154"/>
                </a:cubicBezTo>
                <a:cubicBezTo>
                  <a:pt x="0" y="178"/>
                  <a:pt x="0" y="178"/>
                  <a:pt x="0" y="178"/>
                </a:cubicBezTo>
                <a:cubicBezTo>
                  <a:pt x="0" y="189"/>
                  <a:pt x="8" y="198"/>
                  <a:pt x="19" y="198"/>
                </a:cubicBezTo>
                <a:cubicBezTo>
                  <a:pt x="28" y="198"/>
                  <a:pt x="28" y="198"/>
                  <a:pt x="28" y="198"/>
                </a:cubicBezTo>
                <a:cubicBezTo>
                  <a:pt x="28" y="237"/>
                  <a:pt x="62" y="264"/>
                  <a:pt x="89" y="264"/>
                </a:cubicBezTo>
                <a:cubicBezTo>
                  <a:pt x="89" y="289"/>
                  <a:pt x="89" y="289"/>
                  <a:pt x="89" y="289"/>
                </a:cubicBezTo>
                <a:cubicBezTo>
                  <a:pt x="89" y="300"/>
                  <a:pt x="98" y="309"/>
                  <a:pt x="108" y="309"/>
                </a:cubicBezTo>
                <a:cubicBezTo>
                  <a:pt x="133" y="309"/>
                  <a:pt x="133" y="309"/>
                  <a:pt x="133" y="309"/>
                </a:cubicBezTo>
                <a:cubicBezTo>
                  <a:pt x="144" y="309"/>
                  <a:pt x="152" y="300"/>
                  <a:pt x="152" y="289"/>
                </a:cubicBezTo>
                <a:cubicBezTo>
                  <a:pt x="226" y="289"/>
                  <a:pt x="226" y="289"/>
                  <a:pt x="226" y="289"/>
                </a:cubicBezTo>
                <a:cubicBezTo>
                  <a:pt x="226" y="300"/>
                  <a:pt x="235" y="309"/>
                  <a:pt x="245" y="309"/>
                </a:cubicBezTo>
                <a:cubicBezTo>
                  <a:pt x="270" y="309"/>
                  <a:pt x="270" y="309"/>
                  <a:pt x="270" y="309"/>
                </a:cubicBezTo>
                <a:cubicBezTo>
                  <a:pt x="281" y="309"/>
                  <a:pt x="289" y="300"/>
                  <a:pt x="289" y="289"/>
                </a:cubicBezTo>
                <a:cubicBezTo>
                  <a:pt x="289" y="251"/>
                  <a:pt x="289" y="251"/>
                  <a:pt x="289" y="251"/>
                </a:cubicBezTo>
                <a:cubicBezTo>
                  <a:pt x="317" y="233"/>
                  <a:pt x="335" y="202"/>
                  <a:pt x="335" y="167"/>
                </a:cubicBezTo>
                <a:cubicBezTo>
                  <a:pt x="335" y="123"/>
                  <a:pt x="306" y="85"/>
                  <a:pt x="268" y="70"/>
                </a:cubicBezTo>
                <a:moveTo>
                  <a:pt x="89" y="137"/>
                </a:moveTo>
                <a:cubicBezTo>
                  <a:pt x="92" y="137"/>
                  <a:pt x="94" y="135"/>
                  <a:pt x="94" y="132"/>
                </a:cubicBezTo>
                <a:cubicBezTo>
                  <a:pt x="94" y="129"/>
                  <a:pt x="92" y="127"/>
                  <a:pt x="89" y="127"/>
                </a:cubicBezTo>
                <a:cubicBezTo>
                  <a:pt x="86" y="127"/>
                  <a:pt x="84" y="129"/>
                  <a:pt x="84" y="132"/>
                </a:cubicBezTo>
                <a:cubicBezTo>
                  <a:pt x="84" y="135"/>
                  <a:pt x="86" y="137"/>
                  <a:pt x="89" y="137"/>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16" name="TextBox 15">
            <a:extLst>
              <a:ext uri="{FF2B5EF4-FFF2-40B4-BE49-F238E27FC236}">
                <a16:creationId xmlns:a16="http://schemas.microsoft.com/office/drawing/2014/main" id="{8BB158DC-8E29-F7B3-990F-C02EE00CE0CF}"/>
              </a:ext>
            </a:extLst>
          </p:cNvPr>
          <p:cNvSpPr txBox="1">
            <a:spLocks/>
          </p:cNvSpPr>
          <p:nvPr/>
        </p:nvSpPr>
        <p:spPr>
          <a:xfrm>
            <a:off x="698926" y="3121223"/>
            <a:ext cx="2341675" cy="5539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defTabSz="1219179" fontAlgn="auto">
              <a:spcBef>
                <a:spcPts val="0"/>
              </a:spcBef>
              <a:spcAft>
                <a:spcPts val="0"/>
              </a:spcAf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Reduce IT costs and complexities.</a:t>
            </a:r>
          </a:p>
        </p:txBody>
      </p:sp>
      <p:sp>
        <p:nvSpPr>
          <p:cNvPr id="30" name="TextBox 29">
            <a:extLst>
              <a:ext uri="{FF2B5EF4-FFF2-40B4-BE49-F238E27FC236}">
                <a16:creationId xmlns:a16="http://schemas.microsoft.com/office/drawing/2014/main" id="{EE676805-92BD-9446-B986-03015958E08D}"/>
              </a:ext>
            </a:extLst>
          </p:cNvPr>
          <p:cNvSpPr txBox="1"/>
          <p:nvPr/>
        </p:nvSpPr>
        <p:spPr>
          <a:xfrm>
            <a:off x="698926" y="5040977"/>
            <a:ext cx="2341675" cy="430887"/>
          </a:xfrm>
          <a:prstGeom prst="rect">
            <a:avLst/>
          </a:prstGeom>
          <a:noFill/>
        </p:spPr>
        <p:txBody>
          <a:bodyPr wrap="square" lIns="0" tIns="0" rIns="0" bIns="0">
            <a:spAutoFit/>
          </a:bodyPr>
          <a:lstStyle/>
          <a:p>
            <a:pPr algn="ctr">
              <a:defRPr/>
            </a:pPr>
            <a:r>
              <a:rPr kumimoji="0" lang="en-US" sz="1400" b="0" i="0" u="none" strike="noStrike" kern="1200" cap="none" normalizeH="0" baseline="0" noProof="0" err="1">
                <a:ln w="3175">
                  <a:noFill/>
                </a:ln>
                <a:effectLst/>
                <a:uLnTx/>
                <a:uFillTx/>
                <a:cs typeface="Segoe UI" panose="020B0502040204020203" pitchFamily="34" charset="0"/>
              </a:rPr>
              <a:t>Strea</a:t>
            </a:r>
            <a:r>
              <a:rPr lang="en-US" sz="1400" err="1">
                <a:ln w="3175">
                  <a:noFill/>
                </a:ln>
                <a:cs typeface="Segoe UI" panose="020B0502040204020203" pitchFamily="34" charset="0"/>
              </a:rPr>
              <a:t>mlined</a:t>
            </a:r>
            <a:r>
              <a:rPr lang="en-US" sz="1400">
                <a:ln w="3175">
                  <a:noFill/>
                </a:ln>
                <a:cs typeface="Segoe UI" panose="020B0502040204020203" pitchFamily="34" charset="0"/>
              </a:rPr>
              <a:t> app, endpoint, and identity management</a:t>
            </a:r>
            <a:endParaRPr kumimoji="0" lang="en-US" sz="2800" b="0" i="0" u="none" strike="noStrike" kern="1200" cap="none" normalizeH="0" baseline="0" noProof="0">
              <a:ln w="3175">
                <a:noFill/>
              </a:ln>
              <a:effectLst/>
              <a:uLnTx/>
              <a:uFillTx/>
              <a:cs typeface="Segoe UI" panose="020B0502040204020203" pitchFamily="34" charset="0"/>
            </a:endParaRPr>
          </a:p>
        </p:txBody>
      </p:sp>
      <p:sp>
        <p:nvSpPr>
          <p:cNvPr id="63" name="money" title="Icon of a creditcard with signal lines on top">
            <a:extLst>
              <a:ext uri="{FF2B5EF4-FFF2-40B4-BE49-F238E27FC236}">
                <a16:creationId xmlns:a16="http://schemas.microsoft.com/office/drawing/2014/main" id="{152157AC-4647-67E9-D04C-946193293301}"/>
              </a:ext>
            </a:extLst>
          </p:cNvPr>
          <p:cNvSpPr>
            <a:spLocks noChangeAspect="1" noEditPoints="1"/>
          </p:cNvSpPr>
          <p:nvPr/>
        </p:nvSpPr>
        <p:spPr bwMode="auto">
          <a:xfrm>
            <a:off x="4525956" y="2193749"/>
            <a:ext cx="349060" cy="478926"/>
          </a:xfrm>
          <a:custGeom>
            <a:avLst/>
            <a:gdLst>
              <a:gd name="T0" fmla="*/ 0 w 238"/>
              <a:gd name="T1" fmla="*/ 179 h 326"/>
              <a:gd name="T2" fmla="*/ 20 w 238"/>
              <a:gd name="T3" fmla="*/ 159 h 326"/>
              <a:gd name="T4" fmla="*/ 218 w 238"/>
              <a:gd name="T5" fmla="*/ 159 h 326"/>
              <a:gd name="T6" fmla="*/ 238 w 238"/>
              <a:gd name="T7" fmla="*/ 179 h 326"/>
              <a:gd name="T8" fmla="*/ 238 w 238"/>
              <a:gd name="T9" fmla="*/ 306 h 326"/>
              <a:gd name="T10" fmla="*/ 218 w 238"/>
              <a:gd name="T11" fmla="*/ 326 h 326"/>
              <a:gd name="T12" fmla="*/ 20 w 238"/>
              <a:gd name="T13" fmla="*/ 326 h 326"/>
              <a:gd name="T14" fmla="*/ 0 w 238"/>
              <a:gd name="T15" fmla="*/ 306 h 326"/>
              <a:gd name="T16" fmla="*/ 0 w 238"/>
              <a:gd name="T17" fmla="*/ 179 h 326"/>
              <a:gd name="T18" fmla="*/ 0 w 238"/>
              <a:gd name="T19" fmla="*/ 196 h 326"/>
              <a:gd name="T20" fmla="*/ 238 w 238"/>
              <a:gd name="T21" fmla="*/ 196 h 326"/>
              <a:gd name="T22" fmla="*/ 168 w 238"/>
              <a:gd name="T23" fmla="*/ 267 h 326"/>
              <a:gd name="T24" fmla="*/ 211 w 238"/>
              <a:gd name="T25" fmla="*/ 267 h 326"/>
              <a:gd name="T26" fmla="*/ 172 w 238"/>
              <a:gd name="T27" fmla="*/ 106 h 326"/>
              <a:gd name="T28" fmla="*/ 118 w 238"/>
              <a:gd name="T29" fmla="*/ 82 h 326"/>
              <a:gd name="T30" fmla="*/ 66 w 238"/>
              <a:gd name="T31" fmla="*/ 103 h 326"/>
              <a:gd name="T32" fmla="*/ 201 w 238"/>
              <a:gd name="T33" fmla="*/ 77 h 326"/>
              <a:gd name="T34" fmla="*/ 118 w 238"/>
              <a:gd name="T35" fmla="*/ 42 h 326"/>
              <a:gd name="T36" fmla="*/ 37 w 238"/>
              <a:gd name="T37" fmla="*/ 74 h 326"/>
              <a:gd name="T38" fmla="*/ 231 w 238"/>
              <a:gd name="T39" fmla="*/ 47 h 326"/>
              <a:gd name="T40" fmla="*/ 118 w 238"/>
              <a:gd name="T41" fmla="*/ 0 h 326"/>
              <a:gd name="T42" fmla="*/ 7 w 238"/>
              <a:gd name="T43" fmla="*/ 4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8" h="326">
                <a:moveTo>
                  <a:pt x="0" y="179"/>
                </a:moveTo>
                <a:cubicBezTo>
                  <a:pt x="0" y="168"/>
                  <a:pt x="9" y="159"/>
                  <a:pt x="20" y="159"/>
                </a:cubicBezTo>
                <a:cubicBezTo>
                  <a:pt x="218" y="159"/>
                  <a:pt x="218" y="159"/>
                  <a:pt x="218" y="159"/>
                </a:cubicBezTo>
                <a:cubicBezTo>
                  <a:pt x="229" y="159"/>
                  <a:pt x="238" y="168"/>
                  <a:pt x="238" y="179"/>
                </a:cubicBezTo>
                <a:cubicBezTo>
                  <a:pt x="238" y="306"/>
                  <a:pt x="238" y="306"/>
                  <a:pt x="238" y="306"/>
                </a:cubicBezTo>
                <a:cubicBezTo>
                  <a:pt x="238" y="317"/>
                  <a:pt x="229" y="326"/>
                  <a:pt x="218" y="326"/>
                </a:cubicBezTo>
                <a:cubicBezTo>
                  <a:pt x="20" y="326"/>
                  <a:pt x="20" y="326"/>
                  <a:pt x="20" y="326"/>
                </a:cubicBezTo>
                <a:cubicBezTo>
                  <a:pt x="9" y="326"/>
                  <a:pt x="0" y="317"/>
                  <a:pt x="0" y="306"/>
                </a:cubicBezTo>
                <a:lnTo>
                  <a:pt x="0" y="179"/>
                </a:lnTo>
                <a:close/>
                <a:moveTo>
                  <a:pt x="0" y="196"/>
                </a:moveTo>
                <a:cubicBezTo>
                  <a:pt x="238" y="196"/>
                  <a:pt x="238" y="196"/>
                  <a:pt x="238" y="196"/>
                </a:cubicBezTo>
                <a:moveTo>
                  <a:pt x="168" y="267"/>
                </a:moveTo>
                <a:cubicBezTo>
                  <a:pt x="211" y="267"/>
                  <a:pt x="211" y="267"/>
                  <a:pt x="211" y="267"/>
                </a:cubicBezTo>
                <a:moveTo>
                  <a:pt x="172" y="106"/>
                </a:moveTo>
                <a:cubicBezTo>
                  <a:pt x="159" y="91"/>
                  <a:pt x="139" y="82"/>
                  <a:pt x="118" y="82"/>
                </a:cubicBezTo>
                <a:cubicBezTo>
                  <a:pt x="97" y="82"/>
                  <a:pt x="79" y="90"/>
                  <a:pt x="66" y="103"/>
                </a:cubicBezTo>
                <a:moveTo>
                  <a:pt x="201" y="77"/>
                </a:moveTo>
                <a:cubicBezTo>
                  <a:pt x="180" y="55"/>
                  <a:pt x="150" y="42"/>
                  <a:pt x="118" y="42"/>
                </a:cubicBezTo>
                <a:cubicBezTo>
                  <a:pt x="86" y="42"/>
                  <a:pt x="58" y="54"/>
                  <a:pt x="37" y="74"/>
                </a:cubicBezTo>
                <a:moveTo>
                  <a:pt x="231" y="47"/>
                </a:moveTo>
                <a:cubicBezTo>
                  <a:pt x="202" y="18"/>
                  <a:pt x="162" y="0"/>
                  <a:pt x="118" y="0"/>
                </a:cubicBezTo>
                <a:cubicBezTo>
                  <a:pt x="74" y="0"/>
                  <a:pt x="35" y="17"/>
                  <a:pt x="7" y="45"/>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17" name="TextBox 16">
            <a:extLst>
              <a:ext uri="{FF2B5EF4-FFF2-40B4-BE49-F238E27FC236}">
                <a16:creationId xmlns:a16="http://schemas.microsoft.com/office/drawing/2014/main" id="{95110F7E-EDEF-B641-58A3-A5E50DA5E535}"/>
              </a:ext>
            </a:extLst>
          </p:cNvPr>
          <p:cNvSpPr txBox="1">
            <a:spLocks/>
          </p:cNvSpPr>
          <p:nvPr/>
        </p:nvSpPr>
        <p:spPr>
          <a:xfrm>
            <a:off x="3491547" y="3121223"/>
            <a:ext cx="2284413" cy="1107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algn="ctr" defTabSz="1219179" fontAlgn="auto">
              <a:spcBef>
                <a:spcPts val="0"/>
              </a:spcBef>
              <a:spcAft>
                <a:spcPts val="0"/>
              </a:spcAf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Automate and enable zero-touch deployment and updates.</a:t>
            </a:r>
          </a:p>
        </p:txBody>
      </p:sp>
      <p:sp>
        <p:nvSpPr>
          <p:cNvPr id="8" name="TextBox 7">
            <a:extLst>
              <a:ext uri="{FF2B5EF4-FFF2-40B4-BE49-F238E27FC236}">
                <a16:creationId xmlns:a16="http://schemas.microsoft.com/office/drawing/2014/main" id="{7630E771-F527-827C-F680-EAA95DB40434}"/>
              </a:ext>
            </a:extLst>
          </p:cNvPr>
          <p:cNvSpPr txBox="1"/>
          <p:nvPr/>
        </p:nvSpPr>
        <p:spPr>
          <a:xfrm>
            <a:off x="3422897" y="5025347"/>
            <a:ext cx="2553056" cy="430887"/>
          </a:xfrm>
          <a:prstGeom prst="rect">
            <a:avLst/>
          </a:prstGeom>
          <a:noFill/>
        </p:spPr>
        <p:txBody>
          <a:bodyPr wrap="square" lIns="0" tIns="0" rIns="0" bIns="0">
            <a:spAutoFit/>
          </a:bodyPr>
          <a:lstStyle/>
          <a:p>
            <a:pPr algn="ctr">
              <a:defRPr/>
            </a:pPr>
            <a:r>
              <a:rPr lang="en-US" sz="1400">
                <a:ln w="3175">
                  <a:noFill/>
                </a:ln>
                <a:cs typeface="Segoe UI" panose="020B0502040204020203" pitchFamily="34" charset="0"/>
              </a:rPr>
              <a:t>Windows Autopatch, Autopilot, and </a:t>
            </a:r>
            <a:r>
              <a:rPr lang="en-US" sz="1400" err="1">
                <a:ln w="3175">
                  <a:noFill/>
                </a:ln>
                <a:cs typeface="Segoe UI" panose="020B0502040204020203" pitchFamily="34" charset="0"/>
              </a:rPr>
              <a:t>Hotpatch</a:t>
            </a:r>
            <a:r>
              <a:rPr lang="en-US" sz="1400">
                <a:ln w="3175">
                  <a:noFill/>
                </a:ln>
                <a:cs typeface="Segoe UI" panose="020B0502040204020203" pitchFamily="34" charset="0"/>
              </a:rPr>
              <a:t> (public preview)</a:t>
            </a:r>
            <a:endParaRPr kumimoji="0" lang="en-US" sz="2800" b="0" i="0" u="none" strike="noStrike" kern="1200" cap="none" normalizeH="0" baseline="0" noProof="0">
              <a:ln w="3175">
                <a:noFill/>
              </a:ln>
              <a:effectLst/>
              <a:uLnTx/>
              <a:uFillTx/>
              <a:cs typeface="Segoe UI" panose="020B0502040204020203" pitchFamily="34" charset="0"/>
            </a:endParaRPr>
          </a:p>
        </p:txBody>
      </p:sp>
      <p:sp>
        <p:nvSpPr>
          <p:cNvPr id="64" name="phone_6" title="Icon of a cellphone with a checkmark on the lower right corner">
            <a:extLst>
              <a:ext uri="{FF2B5EF4-FFF2-40B4-BE49-F238E27FC236}">
                <a16:creationId xmlns:a16="http://schemas.microsoft.com/office/drawing/2014/main" id="{7C38B062-C77B-6143-9E24-C22A0A5789E2}"/>
              </a:ext>
            </a:extLst>
          </p:cNvPr>
          <p:cNvSpPr>
            <a:spLocks noChangeAspect="1" noEditPoints="1"/>
          </p:cNvSpPr>
          <p:nvPr/>
        </p:nvSpPr>
        <p:spPr bwMode="auto">
          <a:xfrm>
            <a:off x="7302500" y="2193749"/>
            <a:ext cx="381210" cy="478926"/>
          </a:xfrm>
          <a:custGeom>
            <a:avLst/>
            <a:gdLst>
              <a:gd name="T0" fmla="*/ 116 w 229"/>
              <a:gd name="T1" fmla="*/ 290 h 290"/>
              <a:gd name="T2" fmla="*/ 14 w 229"/>
              <a:gd name="T3" fmla="*/ 290 h 290"/>
              <a:gd name="T4" fmla="*/ 0 w 229"/>
              <a:gd name="T5" fmla="*/ 277 h 290"/>
              <a:gd name="T6" fmla="*/ 0 w 229"/>
              <a:gd name="T7" fmla="*/ 14 h 290"/>
              <a:gd name="T8" fmla="*/ 14 w 229"/>
              <a:gd name="T9" fmla="*/ 0 h 290"/>
              <a:gd name="T10" fmla="*/ 159 w 229"/>
              <a:gd name="T11" fmla="*/ 0 h 290"/>
              <a:gd name="T12" fmla="*/ 172 w 229"/>
              <a:gd name="T13" fmla="*/ 14 h 290"/>
              <a:gd name="T14" fmla="*/ 172 w 229"/>
              <a:gd name="T15" fmla="*/ 211 h 290"/>
              <a:gd name="T16" fmla="*/ 123 w 229"/>
              <a:gd name="T17" fmla="*/ 246 h 290"/>
              <a:gd name="T18" fmla="*/ 155 w 229"/>
              <a:gd name="T19" fmla="*/ 277 h 290"/>
              <a:gd name="T20" fmla="*/ 229 w 229"/>
              <a:gd name="T21" fmla="*/ 203 h 290"/>
              <a:gd name="T22" fmla="*/ 59 w 229"/>
              <a:gd name="T23" fmla="*/ 250 h 290"/>
              <a:gd name="T24" fmla="*/ 84 w 229"/>
              <a:gd name="T25" fmla="*/ 25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90">
                <a:moveTo>
                  <a:pt x="116" y="290"/>
                </a:moveTo>
                <a:cubicBezTo>
                  <a:pt x="14" y="290"/>
                  <a:pt x="14" y="290"/>
                  <a:pt x="14" y="290"/>
                </a:cubicBezTo>
                <a:cubicBezTo>
                  <a:pt x="7" y="290"/>
                  <a:pt x="0" y="284"/>
                  <a:pt x="0" y="277"/>
                </a:cubicBezTo>
                <a:cubicBezTo>
                  <a:pt x="0" y="14"/>
                  <a:pt x="0" y="14"/>
                  <a:pt x="0" y="14"/>
                </a:cubicBezTo>
                <a:cubicBezTo>
                  <a:pt x="0" y="7"/>
                  <a:pt x="7" y="0"/>
                  <a:pt x="14" y="0"/>
                </a:cubicBezTo>
                <a:cubicBezTo>
                  <a:pt x="159" y="0"/>
                  <a:pt x="159" y="0"/>
                  <a:pt x="159" y="0"/>
                </a:cubicBezTo>
                <a:cubicBezTo>
                  <a:pt x="166" y="0"/>
                  <a:pt x="172" y="7"/>
                  <a:pt x="172" y="14"/>
                </a:cubicBezTo>
                <a:cubicBezTo>
                  <a:pt x="172" y="211"/>
                  <a:pt x="172" y="211"/>
                  <a:pt x="172" y="211"/>
                </a:cubicBezTo>
                <a:moveTo>
                  <a:pt x="123" y="246"/>
                </a:moveTo>
                <a:cubicBezTo>
                  <a:pt x="155" y="277"/>
                  <a:pt x="155" y="277"/>
                  <a:pt x="155" y="277"/>
                </a:cubicBezTo>
                <a:cubicBezTo>
                  <a:pt x="229" y="203"/>
                  <a:pt x="229" y="203"/>
                  <a:pt x="229" y="203"/>
                </a:cubicBezTo>
                <a:moveTo>
                  <a:pt x="59" y="250"/>
                </a:moveTo>
                <a:cubicBezTo>
                  <a:pt x="84" y="250"/>
                  <a:pt x="84" y="250"/>
                  <a:pt x="84" y="250"/>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TextBox 17">
            <a:extLst>
              <a:ext uri="{FF2B5EF4-FFF2-40B4-BE49-F238E27FC236}">
                <a16:creationId xmlns:a16="http://schemas.microsoft.com/office/drawing/2014/main" id="{4FC570AB-F8E2-931D-EBB6-4E6234F5353E}"/>
              </a:ext>
            </a:extLst>
          </p:cNvPr>
          <p:cNvSpPr txBox="1">
            <a:spLocks/>
          </p:cNvSpPr>
          <p:nvPr/>
        </p:nvSpPr>
        <p:spPr>
          <a:xfrm>
            <a:off x="6284168" y="3121223"/>
            <a:ext cx="2341675" cy="13849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R="0" lvl="0" indent="0" algn="ctr" defTabSz="1219179" fontAlgn="auto">
              <a:spcBef>
                <a:spcPts val="0"/>
              </a:spcBef>
              <a:spcAft>
                <a:spcPts val="0"/>
              </a:spcAft>
              <a:buClrTx/>
              <a:buSzTx/>
              <a:buFontTx/>
              <a:buNone/>
              <a:tabLs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Proactively improve end user experience and enhance secure collaboration from</a:t>
            </a:r>
            <a:b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b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any device.</a:t>
            </a:r>
          </a:p>
        </p:txBody>
      </p:sp>
      <p:sp>
        <p:nvSpPr>
          <p:cNvPr id="10" name="TextBox 9">
            <a:extLst>
              <a:ext uri="{FF2B5EF4-FFF2-40B4-BE49-F238E27FC236}">
                <a16:creationId xmlns:a16="http://schemas.microsoft.com/office/drawing/2014/main" id="{A6B24892-6788-737C-AA61-F458F37FEA48}"/>
              </a:ext>
            </a:extLst>
          </p:cNvPr>
          <p:cNvSpPr txBox="1"/>
          <p:nvPr/>
        </p:nvSpPr>
        <p:spPr>
          <a:xfrm>
            <a:off x="6284168" y="5003076"/>
            <a:ext cx="2417874" cy="430887"/>
          </a:xfrm>
          <a:prstGeom prst="rect">
            <a:avLst/>
          </a:prstGeom>
          <a:noFill/>
        </p:spPr>
        <p:txBody>
          <a:bodyPr wrap="square" lIns="0" tIns="0" rIns="0" bIns="0">
            <a:spAutoFit/>
          </a:bodyPr>
          <a:lstStyle/>
          <a:p>
            <a:pPr algn="ctr">
              <a:defRPr/>
            </a:pPr>
            <a:r>
              <a:rPr lang="en-US" sz="1400">
                <a:ln w="3175">
                  <a:noFill/>
                </a:ln>
                <a:cs typeface="Segoe UI" panose="020B0502040204020203" pitchFamily="34" charset="0"/>
              </a:rPr>
              <a:t>Endpoint analytics, Microsoft Entra ID P1, Microsoft Intune P1</a:t>
            </a:r>
            <a:endParaRPr kumimoji="0" lang="en-US" sz="2800" b="0" i="0" u="none" strike="noStrike" kern="1200" cap="none" normalizeH="0" baseline="0" noProof="0">
              <a:ln w="3175">
                <a:noFill/>
              </a:ln>
              <a:effectLst/>
              <a:uLnTx/>
              <a:uFillTx/>
              <a:cs typeface="Segoe UI" panose="020B0502040204020203" pitchFamily="34" charset="0"/>
            </a:endParaRPr>
          </a:p>
        </p:txBody>
      </p:sp>
      <p:sp>
        <p:nvSpPr>
          <p:cNvPr id="65" name="star_2" title="Icon of a person inside a star shape">
            <a:extLst>
              <a:ext uri="{FF2B5EF4-FFF2-40B4-BE49-F238E27FC236}">
                <a16:creationId xmlns:a16="http://schemas.microsoft.com/office/drawing/2014/main" id="{571F0A45-9DCC-38CC-C884-A5E7EE2150EA}"/>
              </a:ext>
            </a:extLst>
          </p:cNvPr>
          <p:cNvSpPr>
            <a:spLocks noChangeAspect="1" noEditPoints="1"/>
          </p:cNvSpPr>
          <p:nvPr/>
        </p:nvSpPr>
        <p:spPr bwMode="auto">
          <a:xfrm>
            <a:off x="10032516" y="2193749"/>
            <a:ext cx="506420" cy="478926"/>
          </a:xfrm>
          <a:custGeom>
            <a:avLst/>
            <a:gdLst>
              <a:gd name="T0" fmla="*/ 104 w 304"/>
              <a:gd name="T1" fmla="*/ 95 h 288"/>
              <a:gd name="T2" fmla="*/ 154 w 304"/>
              <a:gd name="T3" fmla="*/ 0 h 288"/>
              <a:gd name="T4" fmla="*/ 203 w 304"/>
              <a:gd name="T5" fmla="*/ 95 h 288"/>
              <a:gd name="T6" fmla="*/ 304 w 304"/>
              <a:gd name="T7" fmla="*/ 110 h 288"/>
              <a:gd name="T8" fmla="*/ 232 w 304"/>
              <a:gd name="T9" fmla="*/ 185 h 288"/>
              <a:gd name="T10" fmla="*/ 248 w 304"/>
              <a:gd name="T11" fmla="*/ 287 h 288"/>
              <a:gd name="T12" fmla="*/ 154 w 304"/>
              <a:gd name="T13" fmla="*/ 244 h 288"/>
              <a:gd name="T14" fmla="*/ 59 w 304"/>
              <a:gd name="T15" fmla="*/ 288 h 288"/>
              <a:gd name="T16" fmla="*/ 74 w 304"/>
              <a:gd name="T17" fmla="*/ 186 h 288"/>
              <a:gd name="T18" fmla="*/ 0 w 304"/>
              <a:gd name="T19" fmla="*/ 109 h 288"/>
              <a:gd name="T20" fmla="*/ 104 w 304"/>
              <a:gd name="T21" fmla="*/ 95 h 288"/>
              <a:gd name="T22" fmla="*/ 152 w 304"/>
              <a:gd name="T23" fmla="*/ 177 h 288"/>
              <a:gd name="T24" fmla="*/ 186 w 304"/>
              <a:gd name="T25" fmla="*/ 144 h 288"/>
              <a:gd name="T26" fmla="*/ 152 w 304"/>
              <a:gd name="T27" fmla="*/ 110 h 288"/>
              <a:gd name="T28" fmla="*/ 119 w 304"/>
              <a:gd name="T29" fmla="*/ 144 h 288"/>
              <a:gd name="T30" fmla="*/ 152 w 304"/>
              <a:gd name="T31" fmla="*/ 177 h 288"/>
              <a:gd name="T32" fmla="*/ 205 w 304"/>
              <a:gd name="T33" fmla="*/ 230 h 288"/>
              <a:gd name="T34" fmla="*/ 153 w 304"/>
              <a:gd name="T35" fmla="*/ 178 h 288"/>
              <a:gd name="T36" fmla="*/ 101 w 304"/>
              <a:gd name="T3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288">
                <a:moveTo>
                  <a:pt x="104" y="95"/>
                </a:moveTo>
                <a:cubicBezTo>
                  <a:pt x="154" y="0"/>
                  <a:pt x="154" y="0"/>
                  <a:pt x="154" y="0"/>
                </a:cubicBezTo>
                <a:cubicBezTo>
                  <a:pt x="203" y="95"/>
                  <a:pt x="203" y="95"/>
                  <a:pt x="203" y="95"/>
                </a:cubicBezTo>
                <a:cubicBezTo>
                  <a:pt x="304" y="110"/>
                  <a:pt x="304" y="110"/>
                  <a:pt x="304" y="110"/>
                </a:cubicBezTo>
                <a:cubicBezTo>
                  <a:pt x="232" y="185"/>
                  <a:pt x="232" y="185"/>
                  <a:pt x="232" y="185"/>
                </a:cubicBezTo>
                <a:cubicBezTo>
                  <a:pt x="248" y="287"/>
                  <a:pt x="248" y="287"/>
                  <a:pt x="248" y="287"/>
                </a:cubicBezTo>
                <a:cubicBezTo>
                  <a:pt x="154" y="244"/>
                  <a:pt x="154" y="244"/>
                  <a:pt x="154" y="244"/>
                </a:cubicBezTo>
                <a:cubicBezTo>
                  <a:pt x="59" y="288"/>
                  <a:pt x="59" y="288"/>
                  <a:pt x="59" y="288"/>
                </a:cubicBezTo>
                <a:cubicBezTo>
                  <a:pt x="74" y="186"/>
                  <a:pt x="74" y="186"/>
                  <a:pt x="74" y="186"/>
                </a:cubicBezTo>
                <a:cubicBezTo>
                  <a:pt x="0" y="109"/>
                  <a:pt x="0" y="109"/>
                  <a:pt x="0" y="109"/>
                </a:cubicBezTo>
                <a:lnTo>
                  <a:pt x="104" y="95"/>
                </a:lnTo>
                <a:close/>
                <a:moveTo>
                  <a:pt x="152" y="177"/>
                </a:moveTo>
                <a:cubicBezTo>
                  <a:pt x="171" y="177"/>
                  <a:pt x="186" y="162"/>
                  <a:pt x="186" y="144"/>
                </a:cubicBezTo>
                <a:cubicBezTo>
                  <a:pt x="186" y="125"/>
                  <a:pt x="171" y="110"/>
                  <a:pt x="152" y="110"/>
                </a:cubicBezTo>
                <a:cubicBezTo>
                  <a:pt x="134" y="110"/>
                  <a:pt x="119" y="125"/>
                  <a:pt x="119" y="144"/>
                </a:cubicBezTo>
                <a:cubicBezTo>
                  <a:pt x="119" y="162"/>
                  <a:pt x="134" y="177"/>
                  <a:pt x="152" y="177"/>
                </a:cubicBezTo>
                <a:close/>
                <a:moveTo>
                  <a:pt x="205" y="230"/>
                </a:moveTo>
                <a:cubicBezTo>
                  <a:pt x="205" y="201"/>
                  <a:pt x="182" y="178"/>
                  <a:pt x="153" y="178"/>
                </a:cubicBezTo>
                <a:cubicBezTo>
                  <a:pt x="125" y="178"/>
                  <a:pt x="101" y="201"/>
                  <a:pt x="101" y="230"/>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8141FC41-02DE-34CF-969B-689CC9AC3963}"/>
              </a:ext>
            </a:extLst>
          </p:cNvPr>
          <p:cNvSpPr txBox="1">
            <a:spLocks/>
          </p:cNvSpPr>
          <p:nvPr/>
        </p:nvSpPr>
        <p:spPr>
          <a:xfrm>
            <a:off x="9076788" y="3121223"/>
            <a:ext cx="2341675" cy="8309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2000">
                <a:solidFill>
                  <a:schemeClr val="bg1"/>
                </a:solidFill>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R="0" lvl="0" indent="0" algn="ctr" defTabSz="1219179" fontAlgn="auto">
              <a:spcBef>
                <a:spcPts val="0"/>
              </a:spcBef>
              <a:spcAft>
                <a:spcPts val="0"/>
              </a:spcAft>
              <a:buClrTx/>
              <a:buSzTx/>
              <a:buFontTx/>
              <a:buNone/>
              <a:tabLst/>
              <a:defRPr/>
            </a:pPr>
            <a:r>
              <a:rPr lang="en-US" sz="1800" b="1">
                <a:gradFill flip="none" rotWithShape="1">
                  <a:gsLst>
                    <a:gs pos="0">
                      <a:schemeClr val="accent3"/>
                    </a:gs>
                    <a:gs pos="100000">
                      <a:schemeClr val="accent2"/>
                    </a:gs>
                  </a:gsLst>
                  <a:lin ang="13500000" scaled="1"/>
                  <a:tileRect/>
                </a:gradFill>
                <a:latin typeface="Segoe Sans Display Semibold" pitchFamily="2" charset="0"/>
                <a:ea typeface="+mn-ea"/>
                <a:cs typeface="Segoe Sans Display Semibold" pitchFamily="2" charset="0"/>
              </a:rPr>
              <a:t>Empower employee self-service and reduce IT’s load.</a:t>
            </a:r>
          </a:p>
        </p:txBody>
      </p:sp>
      <p:sp>
        <p:nvSpPr>
          <p:cNvPr id="12" name="TextBox 11">
            <a:extLst>
              <a:ext uri="{FF2B5EF4-FFF2-40B4-BE49-F238E27FC236}">
                <a16:creationId xmlns:a16="http://schemas.microsoft.com/office/drawing/2014/main" id="{AF668A4C-2796-2181-0220-C4A91DB78265}"/>
              </a:ext>
            </a:extLst>
          </p:cNvPr>
          <p:cNvSpPr txBox="1"/>
          <p:nvPr/>
        </p:nvSpPr>
        <p:spPr>
          <a:xfrm>
            <a:off x="9406946" y="5040977"/>
            <a:ext cx="1681358" cy="215444"/>
          </a:xfrm>
          <a:prstGeom prst="rect">
            <a:avLst/>
          </a:prstGeom>
          <a:noFill/>
        </p:spPr>
        <p:txBody>
          <a:bodyPr wrap="none" lIns="0" tIns="0" rIns="0" bIns="0">
            <a:spAutoFit/>
          </a:bodyPr>
          <a:lstStyle/>
          <a:p>
            <a:pPr algn="ctr">
              <a:defRPr/>
            </a:pPr>
            <a:r>
              <a:rPr lang="en-US" sz="1400">
                <a:ln w="3175">
                  <a:noFill/>
                </a:ln>
                <a:cs typeface="Segoe UI" panose="020B0502040204020203" pitchFamily="34" charset="0"/>
              </a:rPr>
              <a:t>Password self-service</a:t>
            </a:r>
            <a:endParaRPr kumimoji="0" lang="en-US" sz="2800" b="0" i="0" u="none" strike="noStrike" kern="1200" cap="none" normalizeH="0" baseline="0" noProof="0">
              <a:ln w="3175">
                <a:noFill/>
              </a:ln>
              <a:effectLst/>
              <a:uLnTx/>
              <a:uFillTx/>
              <a:cs typeface="Segoe UI" panose="020B0502040204020203" pitchFamily="34" charset="0"/>
            </a:endParaRPr>
          </a:p>
        </p:txBody>
      </p:sp>
    </p:spTree>
    <p:extLst>
      <p:ext uri="{BB962C8B-B14F-4D97-AF65-F5344CB8AC3E}">
        <p14:creationId xmlns:p14="http://schemas.microsoft.com/office/powerpoint/2010/main" val="1342111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par>
                                <p:cTn id="68" presetID="10" presetClass="entr" presetSubtype="0" fill="hold"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500"/>
                                        <p:tgtEl>
                                          <p:spTgt spid="56"/>
                                        </p:tgtEl>
                                      </p:cBhvr>
                                    </p:animEffect>
                                  </p:childTnLst>
                                </p:cTn>
                              </p:par>
                              <p:par>
                                <p:cTn id="71" presetID="10" presetClass="entr" presetSubtype="0" fill="hold"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500"/>
                                        <p:tgtEl>
                                          <p:spTgt spid="5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500"/>
                                        <p:tgtEl>
                                          <p:spTgt spid="6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fade">
                                      <p:cBhvr>
                                        <p:cTn id="82" dur="500"/>
                                        <p:tgtEl>
                                          <p:spTgt spid="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500"/>
                                        <p:tgtEl>
                                          <p:spTgt spid="1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fade">
                                      <p:cBhvr>
                                        <p:cTn id="10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28" grpId="0" animBg="1"/>
      <p:bldP spid="33" grpId="0" animBg="1"/>
      <p:bldP spid="37" grpId="0" animBg="1"/>
      <p:bldP spid="4" grpId="0" animBg="1"/>
      <p:bldP spid="20" grpId="0" animBg="1"/>
      <p:bldP spid="23" grpId="0" animBg="1"/>
      <p:bldP spid="26" grpId="0" animBg="1"/>
      <p:bldP spid="53" grpId="0" animBg="1"/>
      <p:bldP spid="7" grpId="0" animBg="1"/>
      <p:bldP spid="24" grpId="0" animBg="1"/>
      <p:bldP spid="27" grpId="0" animBg="1"/>
      <p:bldP spid="35" grpId="0" animBg="1"/>
      <p:bldP spid="62" grpId="0" animBg="1"/>
      <p:bldP spid="16" grpId="0"/>
      <p:bldP spid="30" grpId="0"/>
      <p:bldP spid="63" grpId="0" animBg="1"/>
      <p:bldP spid="17" grpId="0"/>
      <p:bldP spid="8" grpId="0"/>
      <p:bldP spid="64" grpId="0" animBg="1"/>
      <p:bldP spid="18" grpId="0"/>
      <p:bldP spid="10" grpId="0"/>
      <p:bldP spid="65" grpId="0" animBg="1"/>
      <p:bldP spid="1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66BE8BB-2CAB-31C2-142A-76BCB51DA13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22"/>
            <a:ext cx="12192000" cy="6857178"/>
          </a:xfrm>
          <a:prstGeom prst="rect">
            <a:avLst/>
          </a:prstGeom>
        </p:spPr>
      </p:pic>
      <p:sp>
        <p:nvSpPr>
          <p:cNvPr id="15" name="Rectangle: Rounded Corners 14">
            <a:extLst>
              <a:ext uri="{FF2B5EF4-FFF2-40B4-BE49-F238E27FC236}">
                <a16:creationId xmlns:a16="http://schemas.microsoft.com/office/drawing/2014/main" id="{A013147D-5526-39AA-F4BB-DAD17ECFB63E}"/>
              </a:ext>
              <a:ext uri="{C183D7F6-B498-43B3-948B-1728B52AA6E4}">
                <adec:decorative xmlns:adec="http://schemas.microsoft.com/office/drawing/2017/decorative" val="1"/>
              </a:ext>
            </a:extLst>
          </p:cNvPr>
          <p:cNvSpPr/>
          <p:nvPr/>
        </p:nvSpPr>
        <p:spPr bwMode="auto">
          <a:xfrm>
            <a:off x="5510460" y="881149"/>
            <a:ext cx="6098927" cy="5374649"/>
          </a:xfrm>
          <a:prstGeom prst="roundRect">
            <a:avLst>
              <a:gd name="adj" fmla="val 2025"/>
            </a:avLst>
          </a:prstGeom>
          <a:solidFill>
            <a:srgbClr val="FFF8F3">
              <a:alpha val="84000"/>
            </a:srgbClr>
          </a:solidFill>
          <a:ln>
            <a:solidFill>
              <a:srgbClr val="FFFFFF"/>
            </a:solid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274320" tIns="182880" rIns="274320" bIns="182880" numCol="1" spcCol="0" rtlCol="0" fromWordArt="0" anchor="t" anchorCtr="0" forceAA="0" compatLnSpc="1">
            <a:prstTxWarp prst="textNoShape">
              <a:avLst/>
            </a:prstTxWarp>
            <a:noAutofit/>
          </a:bodyPr>
          <a:lstStyle/>
          <a:p>
            <a:pPr defTabSz="914400">
              <a:lnSpc>
                <a:spcPct val="90000"/>
              </a:lnSpc>
              <a:spcBef>
                <a:spcPts val="1000"/>
              </a:spcBef>
            </a:pPr>
            <a:endParaRPr lang="en-US"/>
          </a:p>
        </p:txBody>
      </p:sp>
      <p:pic>
        <p:nvPicPr>
          <p:cNvPr id="7" name="Picture 6">
            <a:extLst>
              <a:ext uri="{FF2B5EF4-FFF2-40B4-BE49-F238E27FC236}">
                <a16:creationId xmlns:a16="http://schemas.microsoft.com/office/drawing/2014/main" id="{92081132-5BC4-91F4-D943-CD3C05C0992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l="12497"/>
          <a:stretch/>
        </p:blipFill>
        <p:spPr>
          <a:xfrm>
            <a:off x="0" y="2164932"/>
            <a:ext cx="5161936" cy="4693067"/>
          </a:xfrm>
          <a:prstGeom prst="rect">
            <a:avLst/>
          </a:prstGeom>
        </p:spPr>
      </p:pic>
      <p:sp>
        <p:nvSpPr>
          <p:cNvPr id="8" name="Content Placeholder 2">
            <a:extLst>
              <a:ext uri="{FF2B5EF4-FFF2-40B4-BE49-F238E27FC236}">
                <a16:creationId xmlns:a16="http://schemas.microsoft.com/office/drawing/2014/main" id="{8EE30BB6-4279-9D63-5EE1-16498928D6CF}"/>
              </a:ext>
              <a:ext uri="{C183D7F6-B498-43B3-948B-1728B52AA6E4}">
                <adec:decorative xmlns:adec="http://schemas.microsoft.com/office/drawing/2017/decorative" val="1"/>
              </a:ext>
            </a:extLst>
          </p:cNvPr>
          <p:cNvSpPr txBox="1">
            <a:spLocks/>
          </p:cNvSpPr>
          <p:nvPr/>
        </p:nvSpPr>
        <p:spPr>
          <a:xfrm>
            <a:off x="412478" y="2518026"/>
            <a:ext cx="3908969" cy="1821948"/>
          </a:xfrm>
          <a:prstGeom prst="roundRect">
            <a:avLst>
              <a:gd name="adj" fmla="val 9998"/>
            </a:avLst>
          </a:prstGeom>
          <a:solidFill>
            <a:srgbClr val="FFFFFF">
              <a:alpha val="85000"/>
            </a:srgbClr>
          </a:solidFill>
          <a:ln>
            <a:solidFill>
              <a:srgbClr val="FFFFFF"/>
            </a:solidFill>
          </a:ln>
          <a:effectLst>
            <a:outerShdw blurRad="88900" dist="50800" dir="2700000" algn="tl" rotWithShape="0">
              <a:prstClr val="black">
                <a:alpha val="16000"/>
              </a:prstClr>
            </a:outerShdw>
          </a:effectLst>
        </p:spPr>
        <p:txBody>
          <a:bodyPr vert="horz" wrap="square" lIns="91440" tIns="182880" rIns="91440" bIns="18288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050"/>
          </a:p>
        </p:txBody>
      </p:sp>
      <p:sp>
        <p:nvSpPr>
          <p:cNvPr id="2" name="Title 1">
            <a:extLst>
              <a:ext uri="{FF2B5EF4-FFF2-40B4-BE49-F238E27FC236}">
                <a16:creationId xmlns:a16="http://schemas.microsoft.com/office/drawing/2014/main" id="{4991CFB6-BDC8-0DAC-F8BB-52B9682BAAF3}"/>
              </a:ext>
            </a:extLst>
          </p:cNvPr>
          <p:cNvSpPr>
            <a:spLocks noGrp="1"/>
          </p:cNvSpPr>
          <p:nvPr>
            <p:ph type="title"/>
          </p:nvPr>
        </p:nvSpPr>
        <p:spPr>
          <a:xfrm>
            <a:off x="756103" y="2967335"/>
            <a:ext cx="3221718" cy="923330"/>
          </a:xfrm>
        </p:spPr>
        <p:txBody>
          <a:bodyPr/>
          <a:lstStyle/>
          <a:p>
            <a:pPr algn="ctr" defTabSz="1828891">
              <a:spcBef>
                <a:spcPts val="0"/>
              </a:spcBef>
              <a:defRPr/>
            </a:pPr>
            <a:r>
              <a:rPr lang="en-US" sz="6000" b="1" spc="0">
                <a:ln>
                  <a:noFill/>
                </a:ln>
                <a:gradFill flip="none" rotWithShape="1">
                  <a:gsLst>
                    <a:gs pos="0">
                      <a:schemeClr val="accent3"/>
                    </a:gs>
                    <a:gs pos="100000">
                      <a:schemeClr val="accent2"/>
                    </a:gs>
                  </a:gsLst>
                  <a:lin ang="13500000" scaled="1"/>
                  <a:tileRect/>
                </a:gradFill>
                <a:cs typeface="+mn-cs"/>
              </a:rPr>
              <a:t>Agenda</a:t>
            </a:r>
          </a:p>
        </p:txBody>
      </p:sp>
      <p:graphicFrame>
        <p:nvGraphicFramePr>
          <p:cNvPr id="3" name="Table 2">
            <a:extLst>
              <a:ext uri="{FF2B5EF4-FFF2-40B4-BE49-F238E27FC236}">
                <a16:creationId xmlns:a16="http://schemas.microsoft.com/office/drawing/2014/main" id="{660B755A-9B95-5356-1831-9FDA9B962F6C}"/>
              </a:ext>
            </a:extLst>
          </p:cNvPr>
          <p:cNvGraphicFramePr>
            <a:graphicFrameLocks noGrp="1"/>
          </p:cNvGraphicFramePr>
          <p:nvPr>
            <p:extLst>
              <p:ext uri="{D42A27DB-BD31-4B8C-83A1-F6EECF244321}">
                <p14:modId xmlns:p14="http://schemas.microsoft.com/office/powerpoint/2010/main" val="1282867420"/>
              </p:ext>
            </p:extLst>
          </p:nvPr>
        </p:nvGraphicFramePr>
        <p:xfrm>
          <a:off x="5839271" y="1134830"/>
          <a:ext cx="5441303" cy="4588340"/>
        </p:xfrm>
        <a:graphic>
          <a:graphicData uri="http://schemas.openxmlformats.org/drawingml/2006/table">
            <a:tbl>
              <a:tblPr firstRow="1">
                <a:tableStyleId>{B301B821-A1FF-4177-AEE7-76D212191A09}</a:tableStyleId>
              </a:tblPr>
              <a:tblGrid>
                <a:gridCol w="5441303">
                  <a:extLst>
                    <a:ext uri="{9D8B030D-6E8A-4147-A177-3AD203B41FA5}">
                      <a16:colId xmlns:a16="http://schemas.microsoft.com/office/drawing/2014/main" val="3310873986"/>
                    </a:ext>
                  </a:extLst>
                </a:gridCol>
              </a:tblGrid>
              <a:tr h="550321">
                <a:tc>
                  <a:txBody>
                    <a:bodyPr/>
                    <a:lstStyle/>
                    <a:p>
                      <a:pPr marL="0" marR="0" lvl="0" indent="0" algn="l" defTabSz="932742" rtl="0" eaLnBrk="1" fontAlgn="ctr" latinLnBrk="0" hangingPunct="1">
                        <a:lnSpc>
                          <a:spcPct val="100000"/>
                        </a:lnSpc>
                        <a:spcBef>
                          <a:spcPts val="0"/>
                        </a:spcBef>
                        <a:spcAft>
                          <a:spcPts val="0"/>
                        </a:spcAft>
                        <a:buClrTx/>
                        <a:buSzTx/>
                        <a:buFontTx/>
                        <a:buNone/>
                      </a:pPr>
                      <a:endParaRPr lang="en-US" sz="1400" b="0" kern="1200" baseline="0">
                        <a:solidFill>
                          <a:schemeClr val="tx1"/>
                        </a:solidFill>
                        <a:latin typeface="+mn-lt"/>
                        <a:ea typeface="+mn-ea"/>
                        <a:cs typeface="+mn-cs"/>
                      </a:endParaRP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7455839"/>
                  </a:ext>
                </a:extLst>
              </a:tr>
              <a:tr h="550321">
                <a:tc>
                  <a:txBody>
                    <a:bodyPr/>
                    <a:lstStyle/>
                    <a:p>
                      <a:pPr marL="285750" marR="0" lvl="0" indent="-2857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solidFill>
                          <a:effectLst/>
                          <a:uLnTx/>
                          <a:uFillTx/>
                          <a:latin typeface="+mn-lt"/>
                          <a:ea typeface="+mn-ea"/>
                          <a:cs typeface="+mn-cs"/>
                        </a:rPr>
                        <a:t>Empower business transformation and reduce security risks.</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8496404"/>
                  </a:ext>
                </a:extLst>
              </a:tr>
              <a:tr h="550321">
                <a:tc>
                  <a:txBody>
                    <a:bodyPr/>
                    <a:lstStyle/>
                    <a:p>
                      <a:pPr marL="285750" marR="0" lvl="0" indent="-285750" algn="l" defTabSz="932742"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400" b="0" kern="1200" baseline="0" noProof="0">
                          <a:solidFill>
                            <a:schemeClr val="tx1"/>
                          </a:solidFill>
                          <a:latin typeface="+mn-lt"/>
                          <a:ea typeface="+mn-ea"/>
                          <a:cs typeface="+mn-cs"/>
                        </a:rPr>
                        <a:t>Protect your organization and prepare for AI.</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2409984"/>
                  </a:ext>
                </a:extLst>
              </a:tr>
              <a:tr h="550321">
                <a:tc>
                  <a:txBody>
                    <a:bodyPr/>
                    <a:lstStyle/>
                    <a:p>
                      <a:pPr marL="285750" marR="0" lvl="0" indent="-285750" algn="l" defTabSz="932742"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400" b="0" kern="1200" baseline="0" noProof="0">
                          <a:solidFill>
                            <a:schemeClr val="tx1"/>
                          </a:solidFill>
                          <a:latin typeface="+mn-lt"/>
                          <a:ea typeface="+mn-ea"/>
                          <a:cs typeface="+mn-cs"/>
                        </a:rPr>
                        <a:t>Transform work with </a:t>
                      </a:r>
                      <a:r>
                        <a:rPr lang="en-US" sz="1400" b="1" kern="1200" baseline="0" noProof="0">
                          <a:solidFill>
                            <a:schemeClr val="tx1"/>
                          </a:solidFill>
                          <a:latin typeface="+mn-lt"/>
                          <a:ea typeface="+mn-ea"/>
                          <a:cs typeface="+mn-cs"/>
                        </a:rPr>
                        <a:t>secure productivity.</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49654299"/>
                  </a:ext>
                </a:extLst>
              </a:tr>
              <a:tr h="550321">
                <a:tc>
                  <a:txBody>
                    <a:bodyPr/>
                    <a:lstStyle/>
                    <a:p>
                      <a:pPr marL="285750" marR="0" lvl="0" indent="-285750" algn="l" defTabSz="932742"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400" b="0" kern="1200" baseline="0" noProof="0">
                          <a:solidFill>
                            <a:schemeClr val="tx1"/>
                          </a:solidFill>
                          <a:latin typeface="+mn-lt"/>
                          <a:ea typeface="+mn-ea"/>
                          <a:cs typeface="+mn-cs"/>
                        </a:rPr>
                        <a:t>Build </a:t>
                      </a:r>
                      <a:r>
                        <a:rPr lang="en-US" sz="1400" b="1" kern="1200" baseline="0" noProof="0">
                          <a:solidFill>
                            <a:schemeClr val="tx1"/>
                          </a:solidFill>
                          <a:latin typeface="+mn-lt"/>
                          <a:ea typeface="+mn-ea"/>
                          <a:cs typeface="+mn-cs"/>
                        </a:rPr>
                        <a:t>AI-ready business protection </a:t>
                      </a:r>
                      <a:r>
                        <a:rPr lang="en-US" sz="1400" b="0" kern="1200" baseline="0" noProof="0">
                          <a:solidFill>
                            <a:schemeClr val="tx1"/>
                          </a:solidFill>
                          <a:latin typeface="+mn-lt"/>
                          <a:ea typeface="+mn-ea"/>
                          <a:cs typeface="+mn-cs"/>
                        </a:rPr>
                        <a:t>with Zero Trust principles.</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1914602"/>
                  </a:ext>
                </a:extLst>
              </a:tr>
              <a:tr h="550321">
                <a:tc>
                  <a:txBody>
                    <a:bodyPr/>
                    <a:lstStyle/>
                    <a:p>
                      <a:pPr marL="285750" marR="0" lvl="0" indent="-285750" algn="l" defTabSz="932742"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400" b="0" kern="1200" baseline="0" noProof="0">
                          <a:solidFill>
                            <a:schemeClr val="tx1"/>
                          </a:solidFill>
                          <a:latin typeface="+mn-lt"/>
                          <a:ea typeface="+mn-ea"/>
                          <a:cs typeface="+mn-cs"/>
                        </a:rPr>
                        <a:t>Empower IT to enhance business performance with </a:t>
                      </a:r>
                      <a:r>
                        <a:rPr lang="en-US" sz="1400" b="1" kern="1200" baseline="0" noProof="0">
                          <a:solidFill>
                            <a:schemeClr val="tx1"/>
                          </a:solidFill>
                          <a:latin typeface="+mn-lt"/>
                          <a:ea typeface="+mn-ea"/>
                          <a:cs typeface="+mn-cs"/>
                        </a:rPr>
                        <a:t>optimized IT enablement.</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6737453"/>
                  </a:ext>
                </a:extLst>
              </a:tr>
              <a:tr h="617535">
                <a:tc>
                  <a:txBody>
                    <a:bodyPr/>
                    <a:lstStyle/>
                    <a:p>
                      <a:pPr marL="285750" marR="0" lvl="0" indent="-285750" algn="l" defTabSz="932742"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400" b="0" kern="1200" baseline="0" noProof="0">
                          <a:solidFill>
                            <a:schemeClr val="tx1"/>
                          </a:solidFill>
                          <a:latin typeface="+mn-lt"/>
                          <a:ea typeface="+mn-ea"/>
                          <a:cs typeface="+mn-cs"/>
                        </a:rPr>
                        <a:t>Amplify productivity and business transformation with Microsoft 365 E3.</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83693406"/>
                  </a:ext>
                </a:extLst>
              </a:tr>
              <a:tr h="550321">
                <a:tc>
                  <a:txBody>
                    <a:bodyPr/>
                    <a:lstStyle/>
                    <a:p>
                      <a:pPr marL="285750" marR="0" lvl="0" indent="-285750" algn="l" rtl="0" eaLnBrk="1" fontAlgn="ctr" latinLnBrk="0" hangingPunct="1">
                        <a:lnSpc>
                          <a:spcPct val="100000"/>
                        </a:lnSpc>
                        <a:spcBef>
                          <a:spcPts val="0"/>
                        </a:spcBef>
                        <a:spcAft>
                          <a:spcPts val="0"/>
                        </a:spcAft>
                        <a:buClrTx/>
                        <a:buSzTx/>
                        <a:buFont typeface="Arial" panose="020B0604020202020204" pitchFamily="34" charset="0"/>
                        <a:buChar char="•"/>
                      </a:pPr>
                      <a:r>
                        <a:rPr lang="en-US" sz="1400" b="0" kern="1200" baseline="0" noProof="0">
                          <a:solidFill>
                            <a:schemeClr val="tx1"/>
                          </a:solidFill>
                          <a:latin typeface="+mn-lt"/>
                          <a:ea typeface="+mn-ea"/>
                          <a:cs typeface="+mn-cs"/>
                        </a:rPr>
                        <a:t>Wrap-up and CTAs.</a:t>
                      </a:r>
                    </a:p>
                  </a:txBody>
                  <a:tcPr marL="182880" marR="182880" marT="91440" marB="9144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3265378"/>
                  </a:ext>
                </a:extLst>
              </a:tr>
            </a:tbl>
          </a:graphicData>
        </a:graphic>
      </p:graphicFrame>
    </p:spTree>
    <p:extLst>
      <p:ext uri="{BB962C8B-B14F-4D97-AF65-F5344CB8AC3E}">
        <p14:creationId xmlns:p14="http://schemas.microsoft.com/office/powerpoint/2010/main" val="173871192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6BA71-0A6B-A553-23C6-0762465DFD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9EDF883-E7AB-CBAB-57EF-BBFE61F212B6}"/>
              </a:ext>
              <a:ext uri="{C183D7F6-B498-43B3-948B-1728B52AA6E4}">
                <adec:decorative xmlns:adec="http://schemas.microsoft.com/office/drawing/2017/decorative" val="1"/>
              </a:ext>
            </a:extLst>
          </p:cNvPr>
          <p:cNvSpPr txBox="1">
            <a:spLocks/>
          </p:cNvSpPr>
          <p:nvPr/>
        </p:nvSpPr>
        <p:spPr>
          <a:xfrm>
            <a:off x="566827" y="1537101"/>
            <a:ext cx="11024648" cy="4369554"/>
          </a:xfrm>
          <a:prstGeom prst="roundRect">
            <a:avLst>
              <a:gd name="adj" fmla="val 3679"/>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17" name="Title 16">
            <a:extLst>
              <a:ext uri="{FF2B5EF4-FFF2-40B4-BE49-F238E27FC236}">
                <a16:creationId xmlns:a16="http://schemas.microsoft.com/office/drawing/2014/main" id="{F592E01A-9F20-E721-9C9A-4551A600B3B4}"/>
              </a:ext>
            </a:extLst>
          </p:cNvPr>
          <p:cNvSpPr>
            <a:spLocks noGrp="1"/>
          </p:cNvSpPr>
          <p:nvPr>
            <p:ph type="title"/>
          </p:nvPr>
        </p:nvSpPr>
        <p:spPr>
          <a:xfrm>
            <a:off x="588263" y="363148"/>
            <a:ext cx="11018520" cy="1107996"/>
          </a:xfrm>
        </p:spPr>
        <p:txBody>
          <a:bodyPr/>
          <a:lstStyle/>
          <a:p>
            <a:r>
              <a:rPr lang="en-US"/>
              <a:t>Total Economic Impact of Microsoft 365 E3:</a:t>
            </a:r>
            <a:br>
              <a:rPr lang="en-US"/>
            </a:br>
            <a:r>
              <a:rPr lang="en-US"/>
              <a:t>Reduces cost and complexity, saving time for IT</a:t>
            </a:r>
          </a:p>
        </p:txBody>
      </p:sp>
      <p:sp>
        <p:nvSpPr>
          <p:cNvPr id="45" name="Rectangle: Rounded Corners 44" descr="Of people struggle with the pace&#10;and volume of work1">
            <a:extLst>
              <a:ext uri="{FF2B5EF4-FFF2-40B4-BE49-F238E27FC236}">
                <a16:creationId xmlns:a16="http://schemas.microsoft.com/office/drawing/2014/main" id="{189167BD-0835-2C1D-F635-3DB954357018}"/>
              </a:ext>
              <a:ext uri="{C183D7F6-B498-43B3-948B-1728B52AA6E4}">
                <adec:decorative xmlns:adec="http://schemas.microsoft.com/office/drawing/2017/decorative" val="0"/>
              </a:ext>
            </a:extLst>
          </p:cNvPr>
          <p:cNvSpPr>
            <a:spLocks/>
          </p:cNvSpPr>
          <p:nvPr/>
        </p:nvSpPr>
        <p:spPr bwMode="auto">
          <a:xfrm>
            <a:off x="4510827" y="2052755"/>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kumimoji="0" lang="en-US" sz="1200" b="1" i="0" u="none" strike="noStrike" kern="1200" cap="none" normalizeH="0" baseline="0" noProof="0">
                <a:ln w="3175">
                  <a:noFill/>
                </a:ln>
                <a:effectLst/>
                <a:uLnTx/>
                <a:uFillTx/>
                <a:cs typeface="Segoe UI" panose="020B0502040204020203" pitchFamily="34" charset="0"/>
              </a:rPr>
              <a:t>Reduction in IT support tickets</a:t>
            </a:r>
            <a:r>
              <a:rPr kumimoji="0" lang="en-US" sz="1200" i="0" u="none" strike="noStrike" kern="1200" cap="none" normalizeH="0" baseline="0" noProof="0">
                <a:ln w="3175">
                  <a:noFill/>
                </a:ln>
                <a:effectLst/>
                <a:uLnTx/>
                <a:uFillTx/>
                <a:cs typeface="Segoe UI" panose="020B0502040204020203" pitchFamily="34" charset="0"/>
              </a:rPr>
              <a:t> and 21% faster ticket resolution after deploying</a:t>
            </a:r>
            <a:r>
              <a:rPr kumimoji="0" lang="en-US" sz="1200" i="0" u="none" strike="noStrike" kern="1200" cap="none" normalizeH="0" noProof="0">
                <a:ln w="3175">
                  <a:noFill/>
                </a:ln>
                <a:effectLst/>
                <a:uLnTx/>
                <a:uFillTx/>
                <a:cs typeface="Segoe UI" panose="020B0502040204020203" pitchFamily="34" charset="0"/>
              </a:rPr>
              <a:t> Microsoft 365 E3</a:t>
            </a:r>
          </a:p>
          <a:p>
            <a:pPr marL="0" marR="0" lvl="0" indent="0" algn="ctr" defTabSz="932742" rtl="0" eaLnBrk="1" fontAlgn="auto" latinLnBrk="0" hangingPunct="1">
              <a:spcBef>
                <a:spcPct val="0"/>
              </a:spcBef>
              <a:spcAft>
                <a:spcPts val="0"/>
              </a:spcAft>
              <a:buClrTx/>
              <a:buSzTx/>
              <a:buFontTx/>
              <a:buNone/>
              <a:tabLst/>
              <a:defRPr/>
            </a:pPr>
            <a:endParaRPr lang="en-US" sz="1200" b="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46" name="TextBox 45">
            <a:extLst>
              <a:ext uri="{FF2B5EF4-FFF2-40B4-BE49-F238E27FC236}">
                <a16:creationId xmlns:a16="http://schemas.microsoft.com/office/drawing/2014/main" id="{86FDBED8-CE52-543B-7126-45E6DD304CE4}"/>
              </a:ext>
            </a:extLst>
          </p:cNvPr>
          <p:cNvSpPr txBox="1"/>
          <p:nvPr/>
        </p:nvSpPr>
        <p:spPr>
          <a:xfrm>
            <a:off x="5022469" y="2404886"/>
            <a:ext cx="2255426" cy="135421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8800" b="1">
                <a:gradFill flip="none" rotWithShape="1">
                  <a:gsLst>
                    <a:gs pos="0">
                      <a:schemeClr val="accent3"/>
                    </a:gs>
                    <a:gs pos="100000">
                      <a:schemeClr val="accent2"/>
                    </a:gs>
                  </a:gsLst>
                  <a:lin ang="13500000" scaled="1"/>
                  <a:tileRect/>
                </a:gradFill>
                <a:latin typeface="+mj-lt"/>
              </a:rPr>
              <a:t>45%</a:t>
            </a:r>
          </a:p>
        </p:txBody>
      </p:sp>
      <p:sp>
        <p:nvSpPr>
          <p:cNvPr id="47" name="Rectangle: Rounded Corners 46" descr="Of people struggle with the pace&#10;and volume of work1">
            <a:extLst>
              <a:ext uri="{FF2B5EF4-FFF2-40B4-BE49-F238E27FC236}">
                <a16:creationId xmlns:a16="http://schemas.microsoft.com/office/drawing/2014/main" id="{F73F0E8A-8FC3-D5F3-6081-1EF715094950}"/>
              </a:ext>
              <a:ext uri="{C183D7F6-B498-43B3-948B-1728B52AA6E4}">
                <adec:decorative xmlns:adec="http://schemas.microsoft.com/office/drawing/2017/decorative" val="0"/>
              </a:ext>
            </a:extLst>
          </p:cNvPr>
          <p:cNvSpPr>
            <a:spLocks/>
          </p:cNvSpPr>
          <p:nvPr/>
        </p:nvSpPr>
        <p:spPr bwMode="auto">
          <a:xfrm>
            <a:off x="8030500" y="2052755"/>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kumimoji="0" lang="en-US" sz="1200" b="1" i="0" u="none" strike="noStrike" kern="1200" cap="none" normalizeH="0" baseline="0" noProof="0">
                <a:ln w="3175">
                  <a:noFill/>
                </a:ln>
                <a:effectLst/>
                <a:uLnTx/>
                <a:uFillTx/>
                <a:cs typeface="Segoe UI" panose="020B0502040204020203" pitchFamily="34" charset="0"/>
              </a:rPr>
              <a:t>Reduction in software deployment hours</a:t>
            </a:r>
          </a:p>
          <a:p>
            <a:pPr marL="0" marR="0" lvl="0" indent="0" algn="ctr" defTabSz="932742" rtl="0" eaLnBrk="1" fontAlgn="auto" latinLnBrk="0" hangingPunct="1">
              <a:spcBef>
                <a:spcPct val="0"/>
              </a:spcBef>
              <a:spcAft>
                <a:spcPts val="0"/>
              </a:spcAft>
              <a:buClrTx/>
              <a:buSzTx/>
              <a:buFontTx/>
              <a:buNone/>
              <a:tabLst/>
              <a:defRPr/>
            </a:pPr>
            <a:endParaRPr lang="en-US" sz="1200" b="1">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1"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42" name="TextBox 41">
            <a:extLst>
              <a:ext uri="{FF2B5EF4-FFF2-40B4-BE49-F238E27FC236}">
                <a16:creationId xmlns:a16="http://schemas.microsoft.com/office/drawing/2014/main" id="{B3C12432-4B64-970B-1549-21ABE62DA9BB}"/>
              </a:ext>
            </a:extLst>
          </p:cNvPr>
          <p:cNvSpPr txBox="1"/>
          <p:nvPr/>
        </p:nvSpPr>
        <p:spPr>
          <a:xfrm>
            <a:off x="8507684" y="2409472"/>
            <a:ext cx="2255426" cy="135421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8800" b="1">
                <a:gradFill flip="none" rotWithShape="1">
                  <a:gsLst>
                    <a:gs pos="0">
                      <a:schemeClr val="accent3"/>
                    </a:gs>
                    <a:gs pos="100000">
                      <a:schemeClr val="accent2"/>
                    </a:gs>
                  </a:gsLst>
                  <a:lin ang="13500000" scaled="1"/>
                  <a:tileRect/>
                </a:gradFill>
                <a:latin typeface="+mj-lt"/>
              </a:rPr>
              <a:t>27%</a:t>
            </a:r>
          </a:p>
        </p:txBody>
      </p:sp>
      <p:sp>
        <p:nvSpPr>
          <p:cNvPr id="50" name="Rectangle: Rounded Corners 49" descr="Of people struggle with the pace&#10;and volume of work1">
            <a:extLst>
              <a:ext uri="{FF2B5EF4-FFF2-40B4-BE49-F238E27FC236}">
                <a16:creationId xmlns:a16="http://schemas.microsoft.com/office/drawing/2014/main" id="{BED84B52-991B-2540-0995-334166C4428B}"/>
              </a:ext>
              <a:ext uri="{C183D7F6-B498-43B3-948B-1728B52AA6E4}">
                <adec:decorative xmlns:adec="http://schemas.microsoft.com/office/drawing/2017/decorative" val="0"/>
              </a:ext>
            </a:extLst>
          </p:cNvPr>
          <p:cNvSpPr>
            <a:spLocks/>
          </p:cNvSpPr>
          <p:nvPr/>
        </p:nvSpPr>
        <p:spPr bwMode="auto">
          <a:xfrm>
            <a:off x="991155" y="2018556"/>
            <a:ext cx="3123743" cy="3268144"/>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lang="en-US" sz="1200" b="1">
                <a:ln w="3175">
                  <a:noFill/>
                </a:ln>
                <a:cs typeface="Segoe UI" panose="020B0502040204020203" pitchFamily="34" charset="0"/>
              </a:rPr>
              <a:t>Vendor consolidation savings p</a:t>
            </a:r>
            <a:r>
              <a:rPr kumimoji="0" lang="en-US" sz="1200" b="1" i="0" u="none" strike="noStrike" kern="1200" cap="none" normalizeH="0" baseline="0" noProof="0">
                <a:ln w="3175">
                  <a:noFill/>
                </a:ln>
                <a:effectLst/>
                <a:uLnTx/>
                <a:uFillTx/>
                <a:cs typeface="Segoe UI" panose="020B0502040204020203" pitchFamily="34" charset="0"/>
              </a:rPr>
              <a:t>er user per month with</a:t>
            </a:r>
            <a:r>
              <a:rPr kumimoji="0" lang="en-US" sz="1200" i="0" u="none" strike="noStrike" kern="1200" cap="none" normalizeH="0" noProof="0">
                <a:ln w="3175">
                  <a:noFill/>
                </a:ln>
                <a:effectLst/>
                <a:uLnTx/>
                <a:uFillTx/>
                <a:cs typeface="Segoe UI" panose="020B0502040204020203" pitchFamily="34" charset="0"/>
              </a:rPr>
              <a:t> Microsoft 365 E3 and Microsoft Teams</a:t>
            </a:r>
          </a:p>
          <a:p>
            <a:pPr marL="0" marR="0" lvl="0" indent="0" algn="ctr" defTabSz="932742" rtl="0" eaLnBrk="1" fontAlgn="auto" latinLnBrk="0" hangingPunct="1">
              <a:spcBef>
                <a:spcPct val="0"/>
              </a:spcBef>
              <a:spcAft>
                <a:spcPts val="0"/>
              </a:spcAft>
              <a:buClrTx/>
              <a:buSzTx/>
              <a:buFontTx/>
              <a:buNone/>
              <a:tabLst/>
              <a:defRPr/>
            </a:pPr>
            <a:endParaRPr lang="en-US" sz="1200" b="0"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51" name="TextBox 50">
            <a:extLst>
              <a:ext uri="{FF2B5EF4-FFF2-40B4-BE49-F238E27FC236}">
                <a16:creationId xmlns:a16="http://schemas.microsoft.com/office/drawing/2014/main" id="{E97CD525-7E14-DF87-7F97-2DACB305DF4C}"/>
              </a:ext>
            </a:extLst>
          </p:cNvPr>
          <p:cNvSpPr txBox="1"/>
          <p:nvPr/>
        </p:nvSpPr>
        <p:spPr>
          <a:xfrm>
            <a:off x="1326728" y="2620328"/>
            <a:ext cx="2452594" cy="923330"/>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6000" b="1">
                <a:gradFill flip="none" rotWithShape="1">
                  <a:gsLst>
                    <a:gs pos="0">
                      <a:schemeClr val="accent3"/>
                    </a:gs>
                    <a:gs pos="100000">
                      <a:schemeClr val="accent2"/>
                    </a:gs>
                  </a:gsLst>
                  <a:lin ang="13500000" scaled="1"/>
                  <a:tileRect/>
                </a:gradFill>
                <a:latin typeface="+mj-lt"/>
              </a:rPr>
              <a:t>USD60</a:t>
            </a:r>
          </a:p>
        </p:txBody>
      </p:sp>
      <p:sp>
        <p:nvSpPr>
          <p:cNvPr id="2" name="TextBox 1">
            <a:extLst>
              <a:ext uri="{FF2B5EF4-FFF2-40B4-BE49-F238E27FC236}">
                <a16:creationId xmlns:a16="http://schemas.microsoft.com/office/drawing/2014/main" id="{2B2EAA4C-B840-008E-27BB-C65310933852}"/>
              </a:ext>
            </a:extLst>
          </p:cNvPr>
          <p:cNvSpPr txBox="1"/>
          <p:nvPr/>
        </p:nvSpPr>
        <p:spPr>
          <a:xfrm>
            <a:off x="588263" y="6294058"/>
            <a:ext cx="11123839" cy="276999"/>
          </a:xfrm>
          <a:prstGeom prst="rect">
            <a:avLst/>
          </a:prstGeom>
          <a:noFill/>
        </p:spPr>
        <p:txBody>
          <a:bodyPr wrap="square" lIns="0" tIns="0" rIns="0" bIns="0" rtlCol="0">
            <a:spAutoFit/>
          </a:bodyPr>
          <a:lstStyle/>
          <a:p>
            <a:pPr defTabSz="914367">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Source: Forrester Consulting, The Total Economic Impact™ of Microsoft 365 E3, commissioned by Microsoft, January 2025. </a:t>
            </a:r>
            <a:r>
              <a:rPr lang="en-US" altLang="en-US" sz="900">
                <a:solidFill>
                  <a:srgbClr val="000000"/>
                </a:solidFill>
                <a:latin typeface="Segoe Sans Display"/>
                <a:cs typeface="Times New Roman" panose="02020603050405020304" pitchFamily="18" charset="0"/>
              </a:rPr>
              <a:t>Results are based on a composite organization representative of interviewed customers.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 </a:t>
            </a:r>
            <a:endPar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endParaRPr>
          </a:p>
        </p:txBody>
      </p:sp>
    </p:spTree>
    <p:extLst>
      <p:ext uri="{BB962C8B-B14F-4D97-AF65-F5344CB8AC3E}">
        <p14:creationId xmlns:p14="http://schemas.microsoft.com/office/powerpoint/2010/main" val="3583570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42" presetClass="path" presetSubtype="0" decel="100000" fill="hold" grpId="1" nodeType="withEffect">
                                  <p:stCondLst>
                                    <p:cond delay="0"/>
                                  </p:stCondLst>
                                  <p:childTnLst>
                                    <p:animMotion origin="layout" path="M -1.875E-6 0.03889 L -1.875E-6 -2.59259E-6 " pathEditMode="relative" rAng="0" ptsTypes="AA">
                                      <p:cBhvr>
                                        <p:cTn id="9" dur="750" fill="hold"/>
                                        <p:tgtEl>
                                          <p:spTgt spid="42"/>
                                        </p:tgtEl>
                                        <p:attrNameLst>
                                          <p:attrName>ppt_x</p:attrName>
                                          <p:attrName>ppt_y</p:attrName>
                                        </p:attrNameLst>
                                      </p:cBhvr>
                                      <p:rCtr x="0" y="-1944"/>
                                    </p:animMotion>
                                  </p:childTnLst>
                                </p:cTn>
                              </p:par>
                              <p:par>
                                <p:cTn id="10" presetID="10"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42" presetClass="path" presetSubtype="0" decel="100000" fill="hold" grpId="1" nodeType="withEffect">
                                  <p:stCondLst>
                                    <p:cond delay="0"/>
                                  </p:stCondLst>
                                  <p:childTnLst>
                                    <p:animMotion origin="layout" path="M -3.125E-6 0.03889 L -3.125E-6 -2.22222E-6 " pathEditMode="relative" rAng="0" ptsTypes="AA">
                                      <p:cBhvr>
                                        <p:cTn id="14" dur="750" fill="hold"/>
                                        <p:tgtEl>
                                          <p:spTgt spid="45"/>
                                        </p:tgtEl>
                                        <p:attrNameLst>
                                          <p:attrName>ppt_x</p:attrName>
                                          <p:attrName>ppt_y</p:attrName>
                                        </p:attrNameLst>
                                      </p:cBhvr>
                                      <p:rCtr x="0" y="-1944"/>
                                    </p:animMotion>
                                  </p:childTnLst>
                                </p:cTn>
                              </p:par>
                              <p:par>
                                <p:cTn id="15" presetID="10"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42" presetClass="path" presetSubtype="0" decel="100000" fill="hold" grpId="1" nodeType="withEffect">
                                  <p:stCondLst>
                                    <p:cond delay="0"/>
                                  </p:stCondLst>
                                  <p:childTnLst>
                                    <p:animMotion origin="layout" path="M -3.125E-6 0.03889 L -3.125E-6 -3.7037E-6 " pathEditMode="relative" rAng="0" ptsTypes="AA">
                                      <p:cBhvr>
                                        <p:cTn id="19" dur="750" fill="hold"/>
                                        <p:tgtEl>
                                          <p:spTgt spid="46"/>
                                        </p:tgtEl>
                                        <p:attrNameLst>
                                          <p:attrName>ppt_x</p:attrName>
                                          <p:attrName>ppt_y</p:attrName>
                                        </p:attrNameLst>
                                      </p:cBhvr>
                                      <p:rCtr x="0" y="-1944"/>
                                    </p:animMotion>
                                  </p:childTnLst>
                                </p:cTn>
                              </p:par>
                              <p:par>
                                <p:cTn id="20" presetID="10"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42" presetClass="path" presetSubtype="0" decel="100000" fill="hold" grpId="1" nodeType="withEffect">
                                  <p:stCondLst>
                                    <p:cond delay="0"/>
                                  </p:stCondLst>
                                  <p:childTnLst>
                                    <p:animMotion origin="layout" path="M -3.33333E-6 0.03889 L -3.33333E-6 -2.22222E-6 " pathEditMode="relative" rAng="0" ptsTypes="AA">
                                      <p:cBhvr>
                                        <p:cTn id="24" dur="750" fill="hold"/>
                                        <p:tgtEl>
                                          <p:spTgt spid="47"/>
                                        </p:tgtEl>
                                        <p:attrNameLst>
                                          <p:attrName>ppt_x</p:attrName>
                                          <p:attrName>ppt_y</p:attrName>
                                        </p:attrNameLst>
                                      </p:cBhvr>
                                      <p:rCtr x="0" y="-1944"/>
                                    </p:animMotion>
                                  </p:childTnLst>
                                </p:cTn>
                              </p:par>
                              <p:par>
                                <p:cTn id="25" presetID="10"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par>
                                <p:cTn id="28" presetID="42" presetClass="path" presetSubtype="0" decel="100000" fill="hold" grpId="1" nodeType="withEffect">
                                  <p:stCondLst>
                                    <p:cond delay="0"/>
                                  </p:stCondLst>
                                  <p:childTnLst>
                                    <p:animMotion origin="layout" path="M -3.125E-6 0.03889 L -3.125E-6 -1.11111E-6 " pathEditMode="relative" rAng="0" ptsTypes="AA">
                                      <p:cBhvr>
                                        <p:cTn id="29" dur="750" fill="hold"/>
                                        <p:tgtEl>
                                          <p:spTgt spid="51"/>
                                        </p:tgtEl>
                                        <p:attrNameLst>
                                          <p:attrName>ppt_x</p:attrName>
                                          <p:attrName>ppt_y</p:attrName>
                                        </p:attrNameLst>
                                      </p:cBhvr>
                                      <p:rCtr x="0" y="-1944"/>
                                    </p:animMotion>
                                  </p:childTnLst>
                                </p:cTn>
                              </p:par>
                              <p:par>
                                <p:cTn id="30" presetID="10"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42" presetClass="path" presetSubtype="0" decel="100000" fill="hold" grpId="1" nodeType="withEffect">
                                  <p:stCondLst>
                                    <p:cond delay="0"/>
                                  </p:stCondLst>
                                  <p:childTnLst>
                                    <p:animMotion origin="layout" path="M -4.375E-6 0.03889 L -4.375E-6 -7.40741E-7 " pathEditMode="relative" rAng="0" ptsTypes="AA">
                                      <p:cBhvr>
                                        <p:cTn id="34" dur="750" fill="hold"/>
                                        <p:tgtEl>
                                          <p:spTgt spid="50"/>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6" grpId="0"/>
      <p:bldP spid="46" grpId="1"/>
      <p:bldP spid="47" grpId="0" animBg="1"/>
      <p:bldP spid="47" grpId="1" animBg="1"/>
      <p:bldP spid="42" grpId="0"/>
      <p:bldP spid="42" grpId="1"/>
      <p:bldP spid="50" grpId="0" animBg="1"/>
      <p:bldP spid="50" grpId="1" animBg="1"/>
      <p:bldP spid="51" grpId="0"/>
      <p:bldP spid="5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43131-E278-DF2E-47C8-982111973583}"/>
            </a:ext>
          </a:extLst>
        </p:cNvPr>
        <p:cNvGrpSpPr/>
        <p:nvPr/>
      </p:nvGrpSpPr>
      <p:grpSpPr>
        <a:xfrm>
          <a:off x="0" y="0"/>
          <a:ext cx="0" cy="0"/>
          <a:chOff x="0" y="0"/>
          <a:chExt cx="0" cy="0"/>
        </a:xfrm>
      </p:grpSpPr>
      <p:sp>
        <p:nvSpPr>
          <p:cNvPr id="15" name="Free-form: Shape 48">
            <a:extLst>
              <a:ext uri="{FF2B5EF4-FFF2-40B4-BE49-F238E27FC236}">
                <a16:creationId xmlns:a16="http://schemas.microsoft.com/office/drawing/2014/main" id="{6D5142A1-B41C-A0F5-158E-013809E8A1A3}"/>
              </a:ext>
              <a:ext uri="{C183D7F6-B498-43B3-948B-1728B52AA6E4}">
                <adec:decorative xmlns:adec="http://schemas.microsoft.com/office/drawing/2017/decorative" val="1"/>
              </a:ext>
            </a:extLst>
          </p:cNvPr>
          <p:cNvSpPr>
            <a:spLocks/>
          </p:cNvSpPr>
          <p:nvPr/>
        </p:nvSpPr>
        <p:spPr bwMode="auto">
          <a:xfrm>
            <a:off x="6748037" y="2182282"/>
            <a:ext cx="4647559" cy="3821338"/>
          </a:xfrm>
          <a:prstGeom prst="roundRect">
            <a:avLst>
              <a:gd name="adj" fmla="val 2893"/>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a:p>
        </p:txBody>
      </p:sp>
      <p:pic>
        <p:nvPicPr>
          <p:cNvPr id="5" name="Picture 4">
            <a:extLst>
              <a:ext uri="{FF2B5EF4-FFF2-40B4-BE49-F238E27FC236}">
                <a16:creationId xmlns:a16="http://schemas.microsoft.com/office/drawing/2014/main" id="{8807460A-A0C4-8799-CF5F-0E885AFFC3DF}"/>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6675120" y="5209866"/>
            <a:ext cx="5516880" cy="1648134"/>
          </a:xfrm>
          <a:prstGeom prst="rect">
            <a:avLst/>
          </a:prstGeom>
        </p:spPr>
      </p:pic>
      <p:sp>
        <p:nvSpPr>
          <p:cNvPr id="9" name="Rectangle: Top Corners Rounded 8">
            <a:extLst>
              <a:ext uri="{FF2B5EF4-FFF2-40B4-BE49-F238E27FC236}">
                <a16:creationId xmlns:a16="http://schemas.microsoft.com/office/drawing/2014/main" id="{6D42F6B4-C0DC-EA79-E1DA-21EBC5D81C2A}"/>
              </a:ext>
              <a:ext uri="{C183D7F6-B498-43B3-948B-1728B52AA6E4}">
                <adec:decorative xmlns:adec="http://schemas.microsoft.com/office/drawing/2017/decorative" val="1"/>
              </a:ext>
            </a:extLst>
          </p:cNvPr>
          <p:cNvSpPr>
            <a:spLocks/>
          </p:cNvSpPr>
          <p:nvPr/>
        </p:nvSpPr>
        <p:spPr bwMode="auto">
          <a:xfrm rot="16200000" flipV="1">
            <a:off x="324383" y="4411543"/>
            <a:ext cx="1552077" cy="2129589"/>
          </a:xfrm>
          <a:prstGeom prst="round2SameRect">
            <a:avLst>
              <a:gd name="adj1" fmla="val 8181"/>
              <a:gd name="adj2" fmla="val 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31" name="Free-form: Shape 48">
            <a:extLst>
              <a:ext uri="{FF2B5EF4-FFF2-40B4-BE49-F238E27FC236}">
                <a16:creationId xmlns:a16="http://schemas.microsoft.com/office/drawing/2014/main" id="{AEE0983F-3C7F-0030-0A19-5831BCECF11D}"/>
              </a:ext>
              <a:ext uri="{C183D7F6-B498-43B3-948B-1728B52AA6E4}">
                <adec:decorative xmlns:adec="http://schemas.microsoft.com/office/drawing/2017/decorative" val="1"/>
              </a:ext>
            </a:extLst>
          </p:cNvPr>
          <p:cNvSpPr>
            <a:spLocks/>
          </p:cNvSpPr>
          <p:nvPr/>
        </p:nvSpPr>
        <p:spPr bwMode="auto">
          <a:xfrm>
            <a:off x="1010668" y="2171912"/>
            <a:ext cx="4647559" cy="3831708"/>
          </a:xfrm>
          <a:prstGeom prst="roundRect">
            <a:avLst>
              <a:gd name="adj" fmla="val 2893"/>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p>
            <a:pPr>
              <a:spcBef>
                <a:spcPts val="1000"/>
              </a:spcBef>
            </a:pPr>
            <a:endParaRPr lang="en-US" sz="3200" b="1"/>
          </a:p>
        </p:txBody>
      </p:sp>
      <p:cxnSp>
        <p:nvCxnSpPr>
          <p:cNvPr id="1034" name="Straight Connector 1033">
            <a:extLst>
              <a:ext uri="{FF2B5EF4-FFF2-40B4-BE49-F238E27FC236}">
                <a16:creationId xmlns:a16="http://schemas.microsoft.com/office/drawing/2014/main" id="{FBD55197-7932-E859-BE0F-26C12EE0B89A}"/>
              </a:ext>
              <a:ext uri="{C183D7F6-B498-43B3-948B-1728B52AA6E4}">
                <adec:decorative xmlns:adec="http://schemas.microsoft.com/office/drawing/2017/decorative" val="1"/>
              </a:ext>
            </a:extLst>
          </p:cNvPr>
          <p:cNvCxnSpPr>
            <a:cxnSpLocks/>
          </p:cNvCxnSpPr>
          <p:nvPr/>
        </p:nvCxnSpPr>
        <p:spPr>
          <a:xfrm>
            <a:off x="1568723" y="2514511"/>
            <a:ext cx="3556745" cy="0"/>
          </a:xfrm>
          <a:prstGeom prst="line">
            <a:avLst/>
          </a:prstGeom>
          <a:ln w="50800" cap="rnd">
            <a:solidFill>
              <a:schemeClr val="accent4">
                <a:lumMod val="40000"/>
                <a:lumOff val="6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ADA43A1-D329-C1CF-E7DD-E49AC59298DC}"/>
              </a:ext>
            </a:extLst>
          </p:cNvPr>
          <p:cNvSpPr>
            <a:spLocks noGrp="1"/>
          </p:cNvSpPr>
          <p:nvPr>
            <p:ph type="title"/>
          </p:nvPr>
        </p:nvSpPr>
        <p:spPr>
          <a:xfrm>
            <a:off x="1023316" y="835658"/>
            <a:ext cx="4647558" cy="1107996"/>
          </a:xfrm>
        </p:spPr>
        <p:txBody>
          <a:bodyPr/>
          <a:lstStyle/>
          <a:p>
            <a:r>
              <a:rPr lang="en-US" sz="2400" noProof="0"/>
              <a:t>ENGIE migrated 45,000 devices to a cloud-managed environment with Windows 11 and Intune.</a:t>
            </a:r>
            <a:endParaRPr lang="en-US" sz="2400"/>
          </a:p>
        </p:txBody>
      </p:sp>
      <p:grpSp>
        <p:nvGrpSpPr>
          <p:cNvPr id="1035" name="Group 1034" descr="Quote symbol">
            <a:extLst>
              <a:ext uri="{FF2B5EF4-FFF2-40B4-BE49-F238E27FC236}">
                <a16:creationId xmlns:a16="http://schemas.microsoft.com/office/drawing/2014/main" id="{2CDD9583-AFA5-1575-2A74-3151841C92ED}"/>
              </a:ext>
            </a:extLst>
          </p:cNvPr>
          <p:cNvGrpSpPr>
            <a:grpSpLocks/>
          </p:cNvGrpSpPr>
          <p:nvPr/>
        </p:nvGrpSpPr>
        <p:grpSpPr>
          <a:xfrm>
            <a:off x="1165868" y="2407408"/>
            <a:ext cx="269637" cy="214206"/>
            <a:chOff x="3879206" y="2975555"/>
            <a:chExt cx="98951" cy="78609"/>
          </a:xfrm>
          <a:solidFill>
            <a:schemeClr val="accent4"/>
          </a:solidFill>
        </p:grpSpPr>
        <p:sp>
          <p:nvSpPr>
            <p:cNvPr id="1036" name="TextBox 1035">
              <a:extLst>
                <a:ext uri="{FF2B5EF4-FFF2-40B4-BE49-F238E27FC236}">
                  <a16:creationId xmlns:a16="http://schemas.microsoft.com/office/drawing/2014/main" id="{39159134-8D68-C1BC-21FE-D887F683D72C}"/>
                </a:ext>
              </a:extLst>
            </p:cNvPr>
            <p:cNvSpPr txBox="1"/>
            <p:nvPr/>
          </p:nvSpPr>
          <p:spPr>
            <a:xfrm>
              <a:off x="3879206" y="2975555"/>
              <a:ext cx="44077" cy="78609"/>
            </a:xfrm>
            <a:custGeom>
              <a:avLst/>
              <a:gdLst/>
              <a:ahLst/>
              <a:cxnLst/>
              <a:rect l="l" t="t" r="r" b="b"/>
              <a:pathLst>
                <a:path w="44077" h="78609">
                  <a:moveTo>
                    <a:pt x="38300" y="0"/>
                  </a:moveTo>
                  <a:lnTo>
                    <a:pt x="38300" y="15948"/>
                  </a:lnTo>
                  <a:cubicBezTo>
                    <a:pt x="30933" y="20385"/>
                    <a:pt x="26120" y="26747"/>
                    <a:pt x="23859" y="35035"/>
                  </a:cubicBezTo>
                  <a:cubicBezTo>
                    <a:pt x="37337" y="35035"/>
                    <a:pt x="44077" y="42193"/>
                    <a:pt x="44077" y="56508"/>
                  </a:cubicBezTo>
                  <a:cubicBezTo>
                    <a:pt x="44077" y="71242"/>
                    <a:pt x="36668" y="78609"/>
                    <a:pt x="21850" y="78609"/>
                  </a:cubicBezTo>
                  <a:cubicBezTo>
                    <a:pt x="7283" y="78609"/>
                    <a:pt x="0" y="69861"/>
                    <a:pt x="0" y="52364"/>
                  </a:cubicBezTo>
                  <a:cubicBezTo>
                    <a:pt x="0" y="25157"/>
                    <a:pt x="12767" y="7702"/>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sp>
          <p:nvSpPr>
            <p:cNvPr id="1037" name="TextBox 1036">
              <a:extLst>
                <a:ext uri="{FF2B5EF4-FFF2-40B4-BE49-F238E27FC236}">
                  <a16:creationId xmlns:a16="http://schemas.microsoft.com/office/drawing/2014/main" id="{11244CB2-2791-B873-AB88-83547C7D00C5}"/>
                </a:ext>
              </a:extLst>
            </p:cNvPr>
            <p:cNvSpPr txBox="1"/>
            <p:nvPr/>
          </p:nvSpPr>
          <p:spPr>
            <a:xfrm>
              <a:off x="3934081" y="2975555"/>
              <a:ext cx="44076" cy="78609"/>
            </a:xfrm>
            <a:custGeom>
              <a:avLst/>
              <a:gdLst/>
              <a:ahLst/>
              <a:cxnLst/>
              <a:rect l="l" t="t" r="r" b="b"/>
              <a:pathLst>
                <a:path w="44076" h="78609">
                  <a:moveTo>
                    <a:pt x="38300" y="0"/>
                  </a:moveTo>
                  <a:lnTo>
                    <a:pt x="38300" y="15948"/>
                  </a:lnTo>
                  <a:cubicBezTo>
                    <a:pt x="30933" y="20385"/>
                    <a:pt x="26161" y="26747"/>
                    <a:pt x="23985" y="35035"/>
                  </a:cubicBezTo>
                  <a:cubicBezTo>
                    <a:pt x="37379" y="35035"/>
                    <a:pt x="44076" y="42193"/>
                    <a:pt x="44076" y="56508"/>
                  </a:cubicBezTo>
                  <a:cubicBezTo>
                    <a:pt x="44076" y="71242"/>
                    <a:pt x="36667" y="78609"/>
                    <a:pt x="21850" y="78609"/>
                  </a:cubicBezTo>
                  <a:cubicBezTo>
                    <a:pt x="7283" y="78609"/>
                    <a:pt x="0" y="69861"/>
                    <a:pt x="0" y="52364"/>
                  </a:cubicBezTo>
                  <a:cubicBezTo>
                    <a:pt x="0" y="25240"/>
                    <a:pt x="12767" y="7786"/>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grpSp>
      <p:sp>
        <p:nvSpPr>
          <p:cNvPr id="1038" name="TextBox 1037">
            <a:extLst>
              <a:ext uri="{FF2B5EF4-FFF2-40B4-BE49-F238E27FC236}">
                <a16:creationId xmlns:a16="http://schemas.microsoft.com/office/drawing/2014/main" id="{0EFEC82C-DA55-E648-7F37-B2587AA1639E}"/>
              </a:ext>
            </a:extLst>
          </p:cNvPr>
          <p:cNvSpPr txBox="1">
            <a:spLocks/>
          </p:cNvSpPr>
          <p:nvPr/>
        </p:nvSpPr>
        <p:spPr>
          <a:xfrm>
            <a:off x="1481860" y="2857111"/>
            <a:ext cx="3754618" cy="2215991"/>
          </a:xfrm>
          <a:prstGeom prst="rect">
            <a:avLst/>
          </a:prstGeom>
          <a:noFill/>
        </p:spPr>
        <p:txBody>
          <a:bodyPr wrap="square" lIns="0" tIns="0" rIns="0" bIns="0">
            <a:spAutoFit/>
          </a:bodyPr>
          <a:lstStyle/>
          <a:p>
            <a:pPr>
              <a:spcAft>
                <a:spcPts val="600"/>
              </a:spcAft>
            </a:pPr>
            <a:r>
              <a:rPr lang="en-US" sz="1600" b="0" i="0">
                <a:effectLst/>
              </a:rPr>
              <a:t>Combining Intune and Windows 11 provides ENGIE with systems that deliver better performance, reliability, and user experience. We have fundamentally changed the way our workplace is managed, using Intune to deliver Microsoft Entra Conditional Access device compliance and automated updates.” </a:t>
            </a:r>
          </a:p>
        </p:txBody>
      </p:sp>
      <p:sp>
        <p:nvSpPr>
          <p:cNvPr id="1066" name="TextBox 1065">
            <a:extLst>
              <a:ext uri="{FF2B5EF4-FFF2-40B4-BE49-F238E27FC236}">
                <a16:creationId xmlns:a16="http://schemas.microsoft.com/office/drawing/2014/main" id="{33CCBD32-E56D-777E-1CAF-300C76E92EAD}"/>
              </a:ext>
            </a:extLst>
          </p:cNvPr>
          <p:cNvSpPr txBox="1">
            <a:spLocks/>
          </p:cNvSpPr>
          <p:nvPr/>
        </p:nvSpPr>
        <p:spPr>
          <a:xfrm>
            <a:off x="2385227" y="5271899"/>
            <a:ext cx="2851251" cy="553998"/>
          </a:xfrm>
          <a:prstGeom prst="rect">
            <a:avLst/>
          </a:prstGeom>
          <a:noFill/>
        </p:spPr>
        <p:txBody>
          <a:bodyPr wrap="square" lIns="0" tIns="0" rIns="0" bIns="0" anchor="b">
            <a:spAutoFit/>
          </a:bodyPr>
          <a:lstStyle/>
          <a:p>
            <a:pPr algn="r">
              <a:defRPr/>
            </a:pPr>
            <a:r>
              <a:rPr lang="es-ES" sz="1200" b="0"/>
              <a:t>—</a:t>
            </a:r>
            <a:r>
              <a:rPr lang="en-US" sz="1200"/>
              <a:t>Laetitia Berard</a:t>
            </a:r>
          </a:p>
          <a:p>
            <a:pPr algn="r">
              <a:defRPr/>
            </a:pPr>
            <a:r>
              <a:rPr lang="en-US" sz="1200"/>
              <a:t>Digital Workplace Director at </a:t>
            </a:r>
            <a:r>
              <a:rPr lang="en-US" sz="1200" b="1"/>
              <a:t>ENGIE</a:t>
            </a:r>
            <a:endParaRPr lang="en-US" sz="1200" b="1">
              <a:latin typeface="Segoe Sans Display Semibold" pitchFamily="2" charset="0"/>
              <a:cs typeface="Segoe Sans Display Semibold" pitchFamily="2" charset="0"/>
            </a:endParaRPr>
          </a:p>
          <a:p>
            <a:pPr lvl="0" algn="r">
              <a:defRPr/>
            </a:pPr>
            <a:endParaRPr lang="en-US" sz="1200">
              <a:latin typeface="Segoe Sans Display Semibold" pitchFamily="2" charset="0"/>
              <a:cs typeface="Segoe Sans Display Semibold" pitchFamily="2" charset="0"/>
            </a:endParaRPr>
          </a:p>
        </p:txBody>
      </p:sp>
      <p:cxnSp>
        <p:nvCxnSpPr>
          <p:cNvPr id="8" name="Straight Connector 7">
            <a:extLst>
              <a:ext uri="{FF2B5EF4-FFF2-40B4-BE49-F238E27FC236}">
                <a16:creationId xmlns:a16="http://schemas.microsoft.com/office/drawing/2014/main" id="{4CABE644-3D09-1B6D-B8DC-B242E206642D}"/>
              </a:ext>
              <a:ext uri="{C183D7F6-B498-43B3-948B-1728B52AA6E4}">
                <adec:decorative xmlns:adec="http://schemas.microsoft.com/office/drawing/2017/decorative" val="1"/>
              </a:ext>
            </a:extLst>
          </p:cNvPr>
          <p:cNvCxnSpPr>
            <a:cxnSpLocks/>
          </p:cNvCxnSpPr>
          <p:nvPr/>
        </p:nvCxnSpPr>
        <p:spPr>
          <a:xfrm>
            <a:off x="7506108" y="2522264"/>
            <a:ext cx="3312732" cy="0"/>
          </a:xfrm>
          <a:prstGeom prst="line">
            <a:avLst/>
          </a:prstGeom>
          <a:ln w="50800" cap="rnd">
            <a:solidFill>
              <a:schemeClr val="tx1">
                <a:lumMod val="25000"/>
                <a:lumOff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0" name="Group 9" descr="Quote symbol">
            <a:extLst>
              <a:ext uri="{FF2B5EF4-FFF2-40B4-BE49-F238E27FC236}">
                <a16:creationId xmlns:a16="http://schemas.microsoft.com/office/drawing/2014/main" id="{01BDC993-076F-2155-6117-762ED83B8002}"/>
              </a:ext>
            </a:extLst>
          </p:cNvPr>
          <p:cNvGrpSpPr/>
          <p:nvPr/>
        </p:nvGrpSpPr>
        <p:grpSpPr>
          <a:xfrm>
            <a:off x="7114004" y="2415161"/>
            <a:ext cx="269626" cy="214206"/>
            <a:chOff x="3879210" y="2975555"/>
            <a:chExt cx="98947" cy="78609"/>
          </a:xfrm>
          <a:solidFill>
            <a:schemeClr val="accent2"/>
          </a:solidFill>
        </p:grpSpPr>
        <p:sp>
          <p:nvSpPr>
            <p:cNvPr id="11" name="TextBox 10">
              <a:extLst>
                <a:ext uri="{FF2B5EF4-FFF2-40B4-BE49-F238E27FC236}">
                  <a16:creationId xmlns:a16="http://schemas.microsoft.com/office/drawing/2014/main" id="{2C26E0D6-E3CB-56A1-DC3F-928F847248D9}"/>
                </a:ext>
              </a:extLst>
            </p:cNvPr>
            <p:cNvSpPr txBox="1"/>
            <p:nvPr/>
          </p:nvSpPr>
          <p:spPr>
            <a:xfrm>
              <a:off x="3879210" y="2975555"/>
              <a:ext cx="44077" cy="78609"/>
            </a:xfrm>
            <a:custGeom>
              <a:avLst/>
              <a:gdLst/>
              <a:ahLst/>
              <a:cxnLst/>
              <a:rect l="l" t="t" r="r" b="b"/>
              <a:pathLst>
                <a:path w="44077" h="78609">
                  <a:moveTo>
                    <a:pt x="38300" y="0"/>
                  </a:moveTo>
                  <a:lnTo>
                    <a:pt x="38300" y="15948"/>
                  </a:lnTo>
                  <a:cubicBezTo>
                    <a:pt x="30933" y="20385"/>
                    <a:pt x="26120" y="26747"/>
                    <a:pt x="23859" y="35035"/>
                  </a:cubicBezTo>
                  <a:cubicBezTo>
                    <a:pt x="37337" y="35035"/>
                    <a:pt x="44077" y="42193"/>
                    <a:pt x="44077" y="56508"/>
                  </a:cubicBezTo>
                  <a:cubicBezTo>
                    <a:pt x="44077" y="71242"/>
                    <a:pt x="36668" y="78609"/>
                    <a:pt x="21850" y="78609"/>
                  </a:cubicBezTo>
                  <a:cubicBezTo>
                    <a:pt x="7283" y="78609"/>
                    <a:pt x="0" y="69861"/>
                    <a:pt x="0" y="52364"/>
                  </a:cubicBezTo>
                  <a:cubicBezTo>
                    <a:pt x="0" y="25157"/>
                    <a:pt x="12767" y="7702"/>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sp>
          <p:nvSpPr>
            <p:cNvPr id="12" name="TextBox 11">
              <a:extLst>
                <a:ext uri="{FF2B5EF4-FFF2-40B4-BE49-F238E27FC236}">
                  <a16:creationId xmlns:a16="http://schemas.microsoft.com/office/drawing/2014/main" id="{B18466C6-A43D-CDB9-C743-F74DECA74897}"/>
                </a:ext>
              </a:extLst>
            </p:cNvPr>
            <p:cNvSpPr txBox="1"/>
            <p:nvPr/>
          </p:nvSpPr>
          <p:spPr>
            <a:xfrm>
              <a:off x="3934081" y="2975555"/>
              <a:ext cx="44076" cy="78609"/>
            </a:xfrm>
            <a:custGeom>
              <a:avLst/>
              <a:gdLst/>
              <a:ahLst/>
              <a:cxnLst/>
              <a:rect l="l" t="t" r="r" b="b"/>
              <a:pathLst>
                <a:path w="44076" h="78609">
                  <a:moveTo>
                    <a:pt x="38300" y="0"/>
                  </a:moveTo>
                  <a:lnTo>
                    <a:pt x="38300" y="15948"/>
                  </a:lnTo>
                  <a:cubicBezTo>
                    <a:pt x="30933" y="20385"/>
                    <a:pt x="26161" y="26747"/>
                    <a:pt x="23985" y="35035"/>
                  </a:cubicBezTo>
                  <a:cubicBezTo>
                    <a:pt x="37379" y="35035"/>
                    <a:pt x="44076" y="42193"/>
                    <a:pt x="44076" y="56508"/>
                  </a:cubicBezTo>
                  <a:cubicBezTo>
                    <a:pt x="44076" y="71242"/>
                    <a:pt x="36667" y="78609"/>
                    <a:pt x="21850" y="78609"/>
                  </a:cubicBezTo>
                  <a:cubicBezTo>
                    <a:pt x="7283" y="78609"/>
                    <a:pt x="0" y="69861"/>
                    <a:pt x="0" y="52364"/>
                  </a:cubicBezTo>
                  <a:cubicBezTo>
                    <a:pt x="0" y="25240"/>
                    <a:pt x="12767" y="7786"/>
                    <a:pt x="3830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000">
                <a:latin typeface="Britannic Bold" panose="020B0903060703020204" pitchFamily="34" charset="0"/>
              </a:endParaRPr>
            </a:p>
          </p:txBody>
        </p:sp>
      </p:grpSp>
      <p:sp>
        <p:nvSpPr>
          <p:cNvPr id="13" name="TextBox 12">
            <a:extLst>
              <a:ext uri="{FF2B5EF4-FFF2-40B4-BE49-F238E27FC236}">
                <a16:creationId xmlns:a16="http://schemas.microsoft.com/office/drawing/2014/main" id="{D4EC116F-E05E-0F28-B5FF-9D29259033ED}"/>
              </a:ext>
            </a:extLst>
          </p:cNvPr>
          <p:cNvSpPr txBox="1">
            <a:spLocks/>
          </p:cNvSpPr>
          <p:nvPr/>
        </p:nvSpPr>
        <p:spPr>
          <a:xfrm>
            <a:off x="7114004" y="2858415"/>
            <a:ext cx="3943252" cy="1723549"/>
          </a:xfrm>
          <a:prstGeom prst="rect">
            <a:avLst/>
          </a:prstGeom>
          <a:noFill/>
        </p:spPr>
        <p:txBody>
          <a:bodyPr wrap="square" lIns="0" tIns="0" rIns="0" bIns="0">
            <a:spAutoFit/>
          </a:bodyPr>
          <a:lstStyle/>
          <a:p>
            <a:pPr>
              <a:spcAft>
                <a:spcPts val="1125"/>
              </a:spcAft>
            </a:pPr>
            <a:r>
              <a:rPr lang="en-US" sz="1600">
                <a:latin typeface="SegoeUI"/>
              </a:rPr>
              <a:t>With Autopilot, we saw an opportunity to drastically reduce the time our on-site support team spent on provisioning new devices. Today, we are saving up to 30 minutes per device. Across 18,500 devices at Carlsberg, that translates to a massive time savings for IT teams.” </a:t>
            </a:r>
          </a:p>
        </p:txBody>
      </p:sp>
      <p:sp>
        <p:nvSpPr>
          <p:cNvPr id="14" name="TextBox 13">
            <a:extLst>
              <a:ext uri="{FF2B5EF4-FFF2-40B4-BE49-F238E27FC236}">
                <a16:creationId xmlns:a16="http://schemas.microsoft.com/office/drawing/2014/main" id="{3D5F91A9-1AF6-D2F4-10BB-846F89E3E46D}"/>
              </a:ext>
            </a:extLst>
          </p:cNvPr>
          <p:cNvSpPr txBox="1">
            <a:spLocks/>
          </p:cNvSpPr>
          <p:nvPr/>
        </p:nvSpPr>
        <p:spPr>
          <a:xfrm>
            <a:off x="7147484" y="4982163"/>
            <a:ext cx="3020647" cy="738664"/>
          </a:xfrm>
          <a:prstGeom prst="rect">
            <a:avLst/>
          </a:prstGeom>
          <a:noFill/>
        </p:spPr>
        <p:txBody>
          <a:bodyPr wrap="square" lIns="0" tIns="0" rIns="0" bIns="0" anchor="b">
            <a:spAutoFit/>
          </a:bodyPr>
          <a:lstStyle/>
          <a:p>
            <a:pPr>
              <a:spcBef>
                <a:spcPts val="0"/>
              </a:spcBef>
            </a:pPr>
            <a:r>
              <a:rPr lang="es-ES" sz="1200" b="0"/>
              <a:t>—O</a:t>
            </a:r>
            <a:r>
              <a:rPr lang="en-US" sz="1200" err="1">
                <a:latin typeface="SegoeUI"/>
              </a:rPr>
              <a:t>leksii</a:t>
            </a:r>
            <a:r>
              <a:rPr lang="en-US" sz="1200">
                <a:latin typeface="SegoeUI"/>
              </a:rPr>
              <a:t> </a:t>
            </a:r>
            <a:r>
              <a:rPr lang="en-US" sz="1200" err="1">
                <a:latin typeface="SegoeUI"/>
              </a:rPr>
              <a:t>Giriiev</a:t>
            </a:r>
            <a:r>
              <a:rPr lang="en-US" sz="1200">
                <a:latin typeface="SegoeUI"/>
              </a:rPr>
              <a:t>,</a:t>
            </a:r>
          </a:p>
          <a:p>
            <a:pPr>
              <a:spcBef>
                <a:spcPts val="0"/>
              </a:spcBef>
            </a:pPr>
            <a:r>
              <a:rPr lang="en-US" sz="1200">
                <a:latin typeface="SegoeUI"/>
              </a:rPr>
              <a:t>Service Owner for Endpoint Management &amp;  ServiceNow </a:t>
            </a:r>
          </a:p>
          <a:p>
            <a:pPr>
              <a:spcBef>
                <a:spcPts val="0"/>
              </a:spcBef>
            </a:pPr>
            <a:r>
              <a:rPr lang="en-US" sz="1200" b="1">
                <a:latin typeface="SegoeUI"/>
              </a:rPr>
              <a:t>Carlsberg Group</a:t>
            </a:r>
            <a:endParaRPr lang="en-US" sz="1200" b="0">
              <a:solidFill>
                <a:schemeClr val="accent2"/>
              </a:solidFill>
              <a:latin typeface="Segoe Sans Display Semibold" pitchFamily="2" charset="0"/>
              <a:cs typeface="Segoe Sans Display Semibold" pitchFamily="2" charset="0"/>
            </a:endParaRPr>
          </a:p>
        </p:txBody>
      </p:sp>
      <p:sp>
        <p:nvSpPr>
          <p:cNvPr id="17" name="Title 1">
            <a:extLst>
              <a:ext uri="{FF2B5EF4-FFF2-40B4-BE49-F238E27FC236}">
                <a16:creationId xmlns:a16="http://schemas.microsoft.com/office/drawing/2014/main" id="{2A897AA1-D07E-FD16-CED1-D27413525954}"/>
              </a:ext>
            </a:extLst>
          </p:cNvPr>
          <p:cNvSpPr txBox="1">
            <a:spLocks/>
          </p:cNvSpPr>
          <p:nvPr/>
        </p:nvSpPr>
        <p:spPr>
          <a:xfrm>
            <a:off x="6748036" y="843817"/>
            <a:ext cx="4647559" cy="1107996"/>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a:lstStyle>
          <a:p>
            <a:r>
              <a:rPr lang="en-US" sz="2400"/>
              <a:t>Carlsberg saves time, boosts efficiency and security with Windows 11 and Autopilot</a:t>
            </a:r>
          </a:p>
        </p:txBody>
      </p:sp>
      <p:sp>
        <p:nvSpPr>
          <p:cNvPr id="4" name="TextBox 3">
            <a:extLst>
              <a:ext uri="{FF2B5EF4-FFF2-40B4-BE49-F238E27FC236}">
                <a16:creationId xmlns:a16="http://schemas.microsoft.com/office/drawing/2014/main" id="{E1AD47D8-4FBB-6773-8D68-D0F8A16065CE}"/>
              </a:ext>
            </a:extLst>
          </p:cNvPr>
          <p:cNvSpPr txBox="1">
            <a:spLocks/>
          </p:cNvSpPr>
          <p:nvPr/>
        </p:nvSpPr>
        <p:spPr>
          <a:xfrm>
            <a:off x="646162" y="6350769"/>
            <a:ext cx="8326438" cy="553998"/>
          </a:xfrm>
          <a:prstGeom prst="rect">
            <a:avLst/>
          </a:prstGeom>
          <a:noFill/>
        </p:spPr>
        <p:txBody>
          <a:bodyPr wrap="square" lIns="0" tIns="0" rIns="0" bIns="0" anchor="b">
            <a:spAutoFit/>
          </a:bodyPr>
          <a:lstStyle/>
          <a:p>
            <a:pPr>
              <a:defRPr/>
            </a:pPr>
            <a:r>
              <a:rPr lang="en-US" sz="900"/>
              <a:t>Read the full stories here: </a:t>
            </a:r>
            <a:r>
              <a:rPr lang="en-US" sz="900">
                <a:hlinkClick r:id="rId4"/>
              </a:rPr>
              <a:t>Microsoft Customer Story-ENGIE’s journey to a modern workplace with Windows 11 and Intune</a:t>
            </a:r>
            <a:endParaRPr lang="en-US" sz="900"/>
          </a:p>
          <a:p>
            <a:pPr>
              <a:defRPr/>
            </a:pPr>
            <a:r>
              <a:rPr lang="en-US" sz="900">
                <a:hlinkClick r:id="rId5"/>
              </a:rPr>
              <a:t>Microsoft Customer Story-Carlsberg saves time, improves employee experience with Windows 11 and Autopilot, boosts efficiency and security</a:t>
            </a:r>
            <a:endParaRPr lang="en-US" sz="900"/>
          </a:p>
          <a:p>
            <a:pPr>
              <a:defRPr/>
            </a:pPr>
            <a:endParaRPr lang="en-US" sz="900" b="0" i="0">
              <a:solidFill>
                <a:srgbClr val="008272"/>
              </a:solidFill>
              <a:effectLst/>
              <a:latin typeface="SegoeUI"/>
            </a:endParaRPr>
          </a:p>
          <a:p>
            <a:pPr>
              <a:defRPr/>
            </a:pPr>
            <a:endParaRPr lang="en-US" sz="900">
              <a:solidFill>
                <a:srgbClr val="0078D4"/>
              </a:solidFill>
            </a:endParaRPr>
          </a:p>
        </p:txBody>
      </p:sp>
      <p:sp>
        <p:nvSpPr>
          <p:cNvPr id="6" name="Rectangle: Top Corners Rounded 5">
            <a:extLst>
              <a:ext uri="{FF2B5EF4-FFF2-40B4-BE49-F238E27FC236}">
                <a16:creationId xmlns:a16="http://schemas.microsoft.com/office/drawing/2014/main" id="{4D58FEAF-0A54-1CD6-E003-34AB9F30404B}"/>
              </a:ext>
              <a:ext uri="{C183D7F6-B498-43B3-948B-1728B52AA6E4}">
                <adec:decorative xmlns:adec="http://schemas.microsoft.com/office/drawing/2017/decorative" val="1"/>
              </a:ext>
            </a:extLst>
          </p:cNvPr>
          <p:cNvSpPr>
            <a:spLocks/>
          </p:cNvSpPr>
          <p:nvPr/>
        </p:nvSpPr>
        <p:spPr bwMode="auto">
          <a:xfrm rot="5400000" flipV="1">
            <a:off x="10351167" y="4466285"/>
            <a:ext cx="1552077" cy="2129589"/>
          </a:xfrm>
          <a:prstGeom prst="round2SameRect">
            <a:avLst>
              <a:gd name="adj1" fmla="val 8181"/>
              <a:gd name="adj2" fmla="val 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7" name="Picture 2" descr="Engie logo ">
            <a:extLst>
              <a:ext uri="{FF2B5EF4-FFF2-40B4-BE49-F238E27FC236}">
                <a16:creationId xmlns:a16="http://schemas.microsoft.com/office/drawing/2014/main" id="{25DE2177-2C4D-FF58-8510-A8AB9FC1EA2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0326" b="30326"/>
          <a:stretch/>
        </p:blipFill>
        <p:spPr bwMode="auto">
          <a:xfrm>
            <a:off x="247479" y="5209866"/>
            <a:ext cx="1705883" cy="67124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Carlsberg Group logo">
            <a:extLst>
              <a:ext uri="{FF2B5EF4-FFF2-40B4-BE49-F238E27FC236}">
                <a16:creationId xmlns:a16="http://schemas.microsoft.com/office/drawing/2014/main" id="{05C01CC1-6A49-4BB6-3D82-85265C56E5B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5118" b="25806"/>
          <a:stretch/>
        </p:blipFill>
        <p:spPr bwMode="auto">
          <a:xfrm>
            <a:off x="10503141" y="5188112"/>
            <a:ext cx="1441380" cy="707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01794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7EFFE-3697-8F7A-723E-B632FAB25361}"/>
            </a:ext>
          </a:extLst>
        </p:cNvPr>
        <p:cNvGrpSpPr/>
        <p:nvPr/>
      </p:nvGrpSpPr>
      <p:grpSpPr>
        <a:xfrm>
          <a:off x="0" y="0"/>
          <a:ext cx="0" cy="0"/>
          <a:chOff x="0" y="0"/>
          <a:chExt cx="0" cy="0"/>
        </a:xfrm>
      </p:grpSpPr>
      <p:pic>
        <p:nvPicPr>
          <p:cNvPr id="25" name="Picture 24">
            <a:extLst>
              <a:ext uri="{FF2B5EF4-FFF2-40B4-BE49-F238E27FC236}">
                <a16:creationId xmlns:a16="http://schemas.microsoft.com/office/drawing/2014/main" id="{699F7D4A-DBF1-48F2-6576-859B9443288D}"/>
              </a:ext>
              <a:ext uri="{C183D7F6-B498-43B3-948B-1728B52AA6E4}">
                <adec:decorative xmlns:adec="http://schemas.microsoft.com/office/drawing/2017/decorative" val="1"/>
              </a:ext>
            </a:extLst>
          </p:cNvPr>
          <p:cNvPicPr>
            <a:picLocks noChangeAspect="1"/>
          </p:cNvPicPr>
          <p:nvPr/>
        </p:nvPicPr>
        <p:blipFill>
          <a:blip r:embed="rId3"/>
          <a:srcRect t="-9020" r="8975" b="31931"/>
          <a:stretch/>
        </p:blipFill>
        <p:spPr>
          <a:xfrm>
            <a:off x="1" y="3215715"/>
            <a:ext cx="12192000" cy="3642286"/>
          </a:xfrm>
          <a:prstGeom prst="rect">
            <a:avLst/>
          </a:prstGeom>
        </p:spPr>
      </p:pic>
      <p:sp>
        <p:nvSpPr>
          <p:cNvPr id="43" name="Rectangle: Rounded Corners 42">
            <a:extLst>
              <a:ext uri="{FF2B5EF4-FFF2-40B4-BE49-F238E27FC236}">
                <a16:creationId xmlns:a16="http://schemas.microsoft.com/office/drawing/2014/main" id="{D762C892-CBAC-DFCC-BB60-A4B3289CCCF1}"/>
              </a:ext>
              <a:ext uri="{C183D7F6-B498-43B3-948B-1728B52AA6E4}">
                <adec:decorative xmlns:adec="http://schemas.microsoft.com/office/drawing/2017/decorative" val="1"/>
              </a:ext>
            </a:extLst>
          </p:cNvPr>
          <p:cNvSpPr/>
          <p:nvPr/>
        </p:nvSpPr>
        <p:spPr bwMode="auto">
          <a:xfrm>
            <a:off x="58896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46" name="Free-form: Shape 109">
            <a:extLst>
              <a:ext uri="{FF2B5EF4-FFF2-40B4-BE49-F238E27FC236}">
                <a16:creationId xmlns:a16="http://schemas.microsoft.com/office/drawing/2014/main" id="{8D0FE18E-04F1-04B9-1BC7-196CFE4B8452}"/>
              </a:ext>
              <a:ext uri="{C183D7F6-B498-43B3-948B-1728B52AA6E4}">
                <adec:decorative xmlns:adec="http://schemas.microsoft.com/office/drawing/2017/decorative" val="1"/>
              </a:ext>
            </a:extLst>
          </p:cNvPr>
          <p:cNvSpPr>
            <a:spLocks/>
          </p:cNvSpPr>
          <p:nvPr/>
        </p:nvSpPr>
        <p:spPr>
          <a:xfrm flipH="1">
            <a:off x="194751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55" name="Freeform: Shape 54">
            <a:extLst>
              <a:ext uri="{FF2B5EF4-FFF2-40B4-BE49-F238E27FC236}">
                <a16:creationId xmlns:a16="http://schemas.microsoft.com/office/drawing/2014/main" id="{92AAE3EF-54A2-F3C4-DF9C-99FE3CD9AE65}"/>
              </a:ext>
              <a:ext uri="{C183D7F6-B498-43B3-948B-1728B52AA6E4}">
                <adec:decorative xmlns:adec="http://schemas.microsoft.com/office/drawing/2017/decorative" val="1"/>
              </a:ext>
            </a:extLst>
          </p:cNvPr>
          <p:cNvSpPr>
            <a:spLocks/>
          </p:cNvSpPr>
          <p:nvPr/>
        </p:nvSpPr>
        <p:spPr bwMode="auto">
          <a:xfrm>
            <a:off x="194261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63" name="Rectangle: Rounded Corners 62">
            <a:extLst>
              <a:ext uri="{FF2B5EF4-FFF2-40B4-BE49-F238E27FC236}">
                <a16:creationId xmlns:a16="http://schemas.microsoft.com/office/drawing/2014/main" id="{D3220045-2134-D052-9D77-B23351118D3A}"/>
              </a:ext>
              <a:ext uri="{C183D7F6-B498-43B3-948B-1728B52AA6E4}">
                <adec:decorative xmlns:adec="http://schemas.microsoft.com/office/drawing/2017/decorative" val="1"/>
              </a:ext>
            </a:extLst>
          </p:cNvPr>
          <p:cNvSpPr/>
          <p:nvPr/>
        </p:nvSpPr>
        <p:spPr bwMode="auto">
          <a:xfrm>
            <a:off x="4312003"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66" name="Free-form: Shape 109">
            <a:extLst>
              <a:ext uri="{FF2B5EF4-FFF2-40B4-BE49-F238E27FC236}">
                <a16:creationId xmlns:a16="http://schemas.microsoft.com/office/drawing/2014/main" id="{078C9B09-F283-E26F-04DC-F9620D309805}"/>
              </a:ext>
              <a:ext uri="{C183D7F6-B498-43B3-948B-1728B52AA6E4}">
                <adec:decorative xmlns:adec="http://schemas.microsoft.com/office/drawing/2017/decorative" val="1"/>
              </a:ext>
            </a:extLst>
          </p:cNvPr>
          <p:cNvSpPr>
            <a:spLocks/>
          </p:cNvSpPr>
          <p:nvPr/>
        </p:nvSpPr>
        <p:spPr>
          <a:xfrm flipH="1">
            <a:off x="5670550"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72" name="Freeform: Shape 71">
            <a:extLst>
              <a:ext uri="{FF2B5EF4-FFF2-40B4-BE49-F238E27FC236}">
                <a16:creationId xmlns:a16="http://schemas.microsoft.com/office/drawing/2014/main" id="{3D07D70F-34A0-F419-FB08-22B9212920D8}"/>
              </a:ext>
              <a:ext uri="{C183D7F6-B498-43B3-948B-1728B52AA6E4}">
                <adec:decorative xmlns:adec="http://schemas.microsoft.com/office/drawing/2017/decorative" val="1"/>
              </a:ext>
            </a:extLst>
          </p:cNvPr>
          <p:cNvSpPr>
            <a:spLocks/>
          </p:cNvSpPr>
          <p:nvPr/>
        </p:nvSpPr>
        <p:spPr bwMode="auto">
          <a:xfrm>
            <a:off x="5664064"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76" name="Rectangle: Rounded Corners 75">
            <a:extLst>
              <a:ext uri="{FF2B5EF4-FFF2-40B4-BE49-F238E27FC236}">
                <a16:creationId xmlns:a16="http://schemas.microsoft.com/office/drawing/2014/main" id="{8295D0A4-AC82-9488-C40A-BD3143565F42}"/>
              </a:ext>
              <a:ext uri="{C183D7F6-B498-43B3-948B-1728B52AA6E4}">
                <adec:decorative xmlns:adec="http://schemas.microsoft.com/office/drawing/2017/decorative" val="1"/>
              </a:ext>
            </a:extLst>
          </p:cNvPr>
          <p:cNvSpPr/>
          <p:nvPr/>
        </p:nvSpPr>
        <p:spPr bwMode="auto">
          <a:xfrm>
            <a:off x="8035044" y="1436688"/>
            <a:ext cx="3571169" cy="4926012"/>
          </a:xfrm>
          <a:prstGeom prst="roundRect">
            <a:avLst>
              <a:gd name="adj" fmla="val 406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77" name="Free-form: Shape 109">
            <a:extLst>
              <a:ext uri="{FF2B5EF4-FFF2-40B4-BE49-F238E27FC236}">
                <a16:creationId xmlns:a16="http://schemas.microsoft.com/office/drawing/2014/main" id="{CE8D3D18-2A01-C166-2780-5448233B353F}"/>
              </a:ext>
              <a:ext uri="{C183D7F6-B498-43B3-948B-1728B52AA6E4}">
                <adec:decorative xmlns:adec="http://schemas.microsoft.com/office/drawing/2017/decorative" val="1"/>
              </a:ext>
            </a:extLst>
          </p:cNvPr>
          <p:cNvSpPr>
            <a:spLocks/>
          </p:cNvSpPr>
          <p:nvPr/>
        </p:nvSpPr>
        <p:spPr>
          <a:xfrm flipH="1">
            <a:off x="9393591" y="1608144"/>
            <a:ext cx="854074" cy="853598"/>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80" name="Freeform: Shape 79">
            <a:extLst>
              <a:ext uri="{FF2B5EF4-FFF2-40B4-BE49-F238E27FC236}">
                <a16:creationId xmlns:a16="http://schemas.microsoft.com/office/drawing/2014/main" id="{869FA831-E2B1-8CF1-7443-0D8358910DB7}"/>
              </a:ext>
              <a:ext uri="{C183D7F6-B498-43B3-948B-1728B52AA6E4}">
                <adec:decorative xmlns:adec="http://schemas.microsoft.com/office/drawing/2017/decorative" val="1"/>
              </a:ext>
            </a:extLst>
          </p:cNvPr>
          <p:cNvSpPr>
            <a:spLocks/>
          </p:cNvSpPr>
          <p:nvPr/>
        </p:nvSpPr>
        <p:spPr bwMode="auto">
          <a:xfrm>
            <a:off x="9388692" y="3812780"/>
            <a:ext cx="863873" cy="57283"/>
          </a:xfrm>
          <a:custGeom>
            <a:avLst/>
            <a:gdLst>
              <a:gd name="connsiteX0" fmla="*/ 87232 w 863873"/>
              <a:gd name="connsiteY0" fmla="*/ 0 h 57283"/>
              <a:gd name="connsiteX1" fmla="*/ 776641 w 863873"/>
              <a:gd name="connsiteY1" fmla="*/ 0 h 57283"/>
              <a:gd name="connsiteX2" fmla="*/ 844087 w 863873"/>
              <a:gd name="connsiteY2" fmla="*/ 27937 h 57283"/>
              <a:gd name="connsiteX3" fmla="*/ 863873 w 863873"/>
              <a:gd name="connsiteY3" fmla="*/ 57283 h 57283"/>
              <a:gd name="connsiteX4" fmla="*/ 0 w 863873"/>
              <a:gd name="connsiteY4" fmla="*/ 57283 h 57283"/>
              <a:gd name="connsiteX5" fmla="*/ 19786 w 863873"/>
              <a:gd name="connsiteY5" fmla="*/ 27937 h 57283"/>
              <a:gd name="connsiteX6" fmla="*/ 87232 w 863873"/>
              <a:gd name="connsiteY6" fmla="*/ 0 h 5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873" h="57283">
                <a:moveTo>
                  <a:pt x="87232" y="0"/>
                </a:moveTo>
                <a:lnTo>
                  <a:pt x="776641" y="0"/>
                </a:lnTo>
                <a:cubicBezTo>
                  <a:pt x="802981" y="0"/>
                  <a:pt x="826826" y="10676"/>
                  <a:pt x="844087" y="27937"/>
                </a:cubicBezTo>
                <a:lnTo>
                  <a:pt x="863873" y="57283"/>
                </a:lnTo>
                <a:lnTo>
                  <a:pt x="0" y="57283"/>
                </a:lnTo>
                <a:lnTo>
                  <a:pt x="19786" y="27937"/>
                </a:lnTo>
                <a:cubicBezTo>
                  <a:pt x="37047" y="10676"/>
                  <a:pt x="60893" y="0"/>
                  <a:pt x="87232" y="0"/>
                </a:cubicBezTo>
                <a:close/>
              </a:path>
            </a:pathLst>
          </a:cu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5" name="Title 4">
            <a:extLst>
              <a:ext uri="{FF2B5EF4-FFF2-40B4-BE49-F238E27FC236}">
                <a16:creationId xmlns:a16="http://schemas.microsoft.com/office/drawing/2014/main" id="{3DAAA04C-ED23-5DE6-2175-F344BE49445C}"/>
              </a:ext>
            </a:extLst>
          </p:cNvPr>
          <p:cNvSpPr>
            <a:spLocks noGrp="1"/>
          </p:cNvSpPr>
          <p:nvPr>
            <p:ph type="title"/>
          </p:nvPr>
        </p:nvSpPr>
        <p:spPr>
          <a:xfrm>
            <a:off x="588963" y="457200"/>
            <a:ext cx="11017250" cy="554038"/>
          </a:xfrm>
        </p:spPr>
        <p:txBody>
          <a:bodyPr/>
          <a:lstStyle/>
          <a:p>
            <a:r>
              <a:rPr lang="en-US" dirty="0"/>
              <a:t>Securely harness the power of productivity tools and AI</a:t>
            </a:r>
          </a:p>
        </p:txBody>
      </p:sp>
      <p:sp>
        <p:nvSpPr>
          <p:cNvPr id="62" name="Processing_E9F5" title="Icon of two interlocked gears">
            <a:extLst>
              <a:ext uri="{FF2B5EF4-FFF2-40B4-BE49-F238E27FC236}">
                <a16:creationId xmlns:a16="http://schemas.microsoft.com/office/drawing/2014/main" id="{CCA97486-696B-6DC1-A960-B4F1EC3A1F50}"/>
              </a:ext>
            </a:extLst>
          </p:cNvPr>
          <p:cNvSpPr>
            <a:spLocks noChangeAspect="1" noEditPoints="1"/>
          </p:cNvSpPr>
          <p:nvPr/>
        </p:nvSpPr>
        <p:spPr bwMode="auto">
          <a:xfrm>
            <a:off x="2096382" y="1792679"/>
            <a:ext cx="556332" cy="484528"/>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8">
            <a:extLst>
              <a:ext uri="{FF2B5EF4-FFF2-40B4-BE49-F238E27FC236}">
                <a16:creationId xmlns:a16="http://schemas.microsoft.com/office/drawing/2014/main" id="{2FD1B740-46E4-51FB-A496-3A61614CA751}"/>
              </a:ext>
            </a:extLst>
          </p:cNvPr>
          <p:cNvSpPr>
            <a:spLocks/>
          </p:cNvSpPr>
          <p:nvPr/>
        </p:nvSpPr>
        <p:spPr bwMode="auto">
          <a:xfrm>
            <a:off x="80254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Secure</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productivity</a:t>
            </a:r>
          </a:p>
        </p:txBody>
      </p:sp>
      <p:sp>
        <p:nvSpPr>
          <p:cNvPr id="61" name="Rectangle: Rounded Corners 60">
            <a:extLst>
              <a:ext uri="{FF2B5EF4-FFF2-40B4-BE49-F238E27FC236}">
                <a16:creationId xmlns:a16="http://schemas.microsoft.com/office/drawing/2014/main" id="{C4EE5B6E-E63B-308D-0CC0-C4EDD2C719B1}"/>
              </a:ext>
            </a:extLst>
          </p:cNvPr>
          <p:cNvSpPr>
            <a:spLocks/>
          </p:cNvSpPr>
          <p:nvPr/>
        </p:nvSpPr>
        <p:spPr bwMode="auto">
          <a:xfrm>
            <a:off x="72100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Transform the way you work while reducing security risks with productivity apps and</a:t>
            </a:r>
            <a:br>
              <a:rPr lang="en-US" sz="2000"/>
            </a:br>
            <a:r>
              <a:rPr lang="en-US" sz="2000"/>
              <a:t>web-grounded AI experiences.</a:t>
            </a:r>
          </a:p>
        </p:txBody>
      </p:sp>
      <p:sp>
        <p:nvSpPr>
          <p:cNvPr id="70" name="Lock" title="Icon of a padlock">
            <a:extLst>
              <a:ext uri="{FF2B5EF4-FFF2-40B4-BE49-F238E27FC236}">
                <a16:creationId xmlns:a16="http://schemas.microsoft.com/office/drawing/2014/main" id="{4696FB89-D517-0FAC-EB78-74106979E408}"/>
              </a:ext>
            </a:extLst>
          </p:cNvPr>
          <p:cNvSpPr>
            <a:spLocks noChangeAspect="1" noEditPoints="1"/>
          </p:cNvSpPr>
          <p:nvPr/>
        </p:nvSpPr>
        <p:spPr bwMode="auto">
          <a:xfrm>
            <a:off x="5934027" y="1806343"/>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68" name="Rectangle 67">
            <a:extLst>
              <a:ext uri="{FF2B5EF4-FFF2-40B4-BE49-F238E27FC236}">
                <a16:creationId xmlns:a16="http://schemas.microsoft.com/office/drawing/2014/main" id="{2C3534E7-899B-45F3-7579-07DD69D26434}"/>
              </a:ext>
            </a:extLst>
          </p:cNvPr>
          <p:cNvSpPr>
            <a:spLocks/>
          </p:cNvSpPr>
          <p:nvPr/>
        </p:nvSpPr>
        <p:spPr bwMode="auto">
          <a:xfrm>
            <a:off x="4525587"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AI-ready business protection</a:t>
            </a:r>
          </a:p>
        </p:txBody>
      </p:sp>
      <p:sp>
        <p:nvSpPr>
          <p:cNvPr id="74" name="Rectangle: Rounded Corners 73">
            <a:extLst>
              <a:ext uri="{FF2B5EF4-FFF2-40B4-BE49-F238E27FC236}">
                <a16:creationId xmlns:a16="http://schemas.microsoft.com/office/drawing/2014/main" id="{6DEFDC03-4000-AF27-BB1C-D76C18438A6F}"/>
              </a:ext>
            </a:extLst>
          </p:cNvPr>
          <p:cNvSpPr>
            <a:spLocks/>
          </p:cNvSpPr>
          <p:nvPr/>
        </p:nvSpPr>
        <p:spPr bwMode="auto">
          <a:xfrm>
            <a:off x="4444047"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Protect your organization and business data, ensuring employees have access to the tools, resources, and applications they need.</a:t>
            </a:r>
          </a:p>
        </p:txBody>
      </p:sp>
      <p:sp>
        <p:nvSpPr>
          <p:cNvPr id="79" name="network" title="Icon of a device or computer network">
            <a:extLst>
              <a:ext uri="{FF2B5EF4-FFF2-40B4-BE49-F238E27FC236}">
                <a16:creationId xmlns:a16="http://schemas.microsoft.com/office/drawing/2014/main" id="{068C3875-73F8-1883-38F4-2712C4E19149}"/>
              </a:ext>
            </a:extLst>
          </p:cNvPr>
          <p:cNvSpPr>
            <a:spLocks noChangeAspect="1" noEditPoints="1"/>
          </p:cNvSpPr>
          <p:nvPr/>
        </p:nvSpPr>
        <p:spPr bwMode="auto">
          <a:xfrm>
            <a:off x="9613813" y="1819599"/>
            <a:ext cx="413632" cy="430688"/>
          </a:xfrm>
          <a:custGeom>
            <a:avLst/>
            <a:gdLst>
              <a:gd name="T0" fmla="*/ 328 w 388"/>
              <a:gd name="T1" fmla="*/ 260 h 404"/>
              <a:gd name="T2" fmla="*/ 15 w 388"/>
              <a:gd name="T3" fmla="*/ 260 h 404"/>
              <a:gd name="T4" fmla="*/ 15 w 388"/>
              <a:gd name="T5" fmla="*/ 57 h 404"/>
              <a:gd name="T6" fmla="*/ 328 w 388"/>
              <a:gd name="T7" fmla="*/ 57 h 404"/>
              <a:gd name="T8" fmla="*/ 328 w 388"/>
              <a:gd name="T9" fmla="*/ 260 h 404"/>
              <a:gd name="T10" fmla="*/ 328 w 388"/>
              <a:gd name="T11" fmla="*/ 203 h 404"/>
              <a:gd name="T12" fmla="*/ 388 w 388"/>
              <a:gd name="T13" fmla="*/ 203 h 404"/>
              <a:gd name="T14" fmla="*/ 388 w 388"/>
              <a:gd name="T15" fmla="*/ 0 h 404"/>
              <a:gd name="T16" fmla="*/ 69 w 388"/>
              <a:gd name="T17" fmla="*/ 0 h 404"/>
              <a:gd name="T18" fmla="*/ 69 w 388"/>
              <a:gd name="T19" fmla="*/ 57 h 404"/>
              <a:gd name="T20" fmla="*/ 271 w 388"/>
              <a:gd name="T21" fmla="*/ 404 h 404"/>
              <a:gd name="T22" fmla="*/ 271 w 388"/>
              <a:gd name="T23" fmla="*/ 347 h 404"/>
              <a:gd name="T24" fmla="*/ 215 w 388"/>
              <a:gd name="T25" fmla="*/ 347 h 404"/>
              <a:gd name="T26" fmla="*/ 215 w 388"/>
              <a:gd name="T27" fmla="*/ 318 h 404"/>
              <a:gd name="T28" fmla="*/ 157 w 388"/>
              <a:gd name="T29" fmla="*/ 318 h 404"/>
              <a:gd name="T30" fmla="*/ 157 w 388"/>
              <a:gd name="T31" fmla="*/ 347 h 404"/>
              <a:gd name="T32" fmla="*/ 97 w 388"/>
              <a:gd name="T33" fmla="*/ 347 h 404"/>
              <a:gd name="T34" fmla="*/ 97 w 388"/>
              <a:gd name="T35" fmla="*/ 404 h 404"/>
              <a:gd name="T36" fmla="*/ 187 w 388"/>
              <a:gd name="T37" fmla="*/ 404 h 404"/>
              <a:gd name="T38" fmla="*/ 271 w 388"/>
              <a:gd name="T39" fmla="*/ 404 h 404"/>
              <a:gd name="T40" fmla="*/ 97 w 388"/>
              <a:gd name="T41" fmla="*/ 374 h 404"/>
              <a:gd name="T42" fmla="*/ 0 w 388"/>
              <a:gd name="T43" fmla="*/ 374 h 404"/>
              <a:gd name="T44" fmla="*/ 271 w 388"/>
              <a:gd name="T45" fmla="*/ 374 h 404"/>
              <a:gd name="T46" fmla="*/ 369 w 388"/>
              <a:gd name="T47" fmla="*/ 374 h 404"/>
              <a:gd name="T48" fmla="*/ 184 w 388"/>
              <a:gd name="T49" fmla="*/ 318 h 404"/>
              <a:gd name="T50" fmla="*/ 184 w 388"/>
              <a:gd name="T51" fmla="*/ 26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8" h="404">
                <a:moveTo>
                  <a:pt x="328" y="260"/>
                </a:moveTo>
                <a:lnTo>
                  <a:pt x="15" y="260"/>
                </a:lnTo>
                <a:lnTo>
                  <a:pt x="15" y="57"/>
                </a:lnTo>
                <a:lnTo>
                  <a:pt x="328" y="57"/>
                </a:lnTo>
                <a:lnTo>
                  <a:pt x="328" y="260"/>
                </a:lnTo>
                <a:moveTo>
                  <a:pt x="328" y="203"/>
                </a:moveTo>
                <a:lnTo>
                  <a:pt x="388" y="203"/>
                </a:lnTo>
                <a:lnTo>
                  <a:pt x="388" y="0"/>
                </a:lnTo>
                <a:lnTo>
                  <a:pt x="69" y="0"/>
                </a:lnTo>
                <a:lnTo>
                  <a:pt x="69" y="57"/>
                </a:lnTo>
                <a:moveTo>
                  <a:pt x="271" y="404"/>
                </a:moveTo>
                <a:lnTo>
                  <a:pt x="271" y="347"/>
                </a:lnTo>
                <a:lnTo>
                  <a:pt x="215" y="347"/>
                </a:lnTo>
                <a:lnTo>
                  <a:pt x="215" y="318"/>
                </a:lnTo>
                <a:lnTo>
                  <a:pt x="157" y="318"/>
                </a:lnTo>
                <a:lnTo>
                  <a:pt x="157" y="347"/>
                </a:lnTo>
                <a:lnTo>
                  <a:pt x="97" y="347"/>
                </a:lnTo>
                <a:lnTo>
                  <a:pt x="97" y="404"/>
                </a:lnTo>
                <a:lnTo>
                  <a:pt x="187" y="404"/>
                </a:lnTo>
                <a:lnTo>
                  <a:pt x="271" y="404"/>
                </a:lnTo>
                <a:moveTo>
                  <a:pt x="97" y="374"/>
                </a:moveTo>
                <a:lnTo>
                  <a:pt x="0" y="374"/>
                </a:lnTo>
                <a:moveTo>
                  <a:pt x="271" y="374"/>
                </a:moveTo>
                <a:lnTo>
                  <a:pt x="369" y="374"/>
                </a:lnTo>
                <a:moveTo>
                  <a:pt x="184" y="318"/>
                </a:moveTo>
                <a:lnTo>
                  <a:pt x="184" y="260"/>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Rectangle 77">
            <a:extLst>
              <a:ext uri="{FF2B5EF4-FFF2-40B4-BE49-F238E27FC236}">
                <a16:creationId xmlns:a16="http://schemas.microsoft.com/office/drawing/2014/main" id="{F6186950-3DBA-A7E2-430A-EB98E4458D1A}"/>
              </a:ext>
            </a:extLst>
          </p:cNvPr>
          <p:cNvSpPr>
            <a:spLocks/>
          </p:cNvSpPr>
          <p:nvPr/>
        </p:nvSpPr>
        <p:spPr bwMode="auto">
          <a:xfrm>
            <a:off x="8248628" y="2720836"/>
            <a:ext cx="3144000" cy="83284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spAutoFit/>
          </a:bodyPr>
          <a:lstStyle/>
          <a:p>
            <a:pPr marL="0" marR="0" lvl="0" indent="0" algn="ctr" defTabSz="914400" rtl="0" eaLnBrk="1" fontAlgn="auto" latinLnBrk="0" hangingPunct="1">
              <a:spcBef>
                <a:spcPts val="0"/>
              </a:spcBef>
              <a:spcAft>
                <a:spcPts val="0"/>
              </a:spcAft>
              <a:buClrTx/>
              <a:buSzTx/>
              <a:buFontTx/>
              <a:buNone/>
              <a:tabLst/>
              <a:defRPr/>
            </a:pP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Optimized</a:t>
            </a:r>
            <a:b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IT enablement</a:t>
            </a:r>
          </a:p>
        </p:txBody>
      </p:sp>
      <p:sp>
        <p:nvSpPr>
          <p:cNvPr id="81" name="Rectangle: Rounded Corners 80">
            <a:extLst>
              <a:ext uri="{FF2B5EF4-FFF2-40B4-BE49-F238E27FC236}">
                <a16:creationId xmlns:a16="http://schemas.microsoft.com/office/drawing/2014/main" id="{2C9A40EC-8331-D8E6-E34B-76179E42400C}"/>
              </a:ext>
            </a:extLst>
          </p:cNvPr>
          <p:cNvSpPr>
            <a:spLocks/>
          </p:cNvSpPr>
          <p:nvPr/>
        </p:nvSpPr>
        <p:spPr bwMode="auto">
          <a:xfrm>
            <a:off x="8167088" y="3870063"/>
            <a:ext cx="3307080" cy="2359287"/>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R="0" lvl="0" indent="0" algn="ctr" fontAlgn="base">
              <a:spcBef>
                <a:spcPts val="1000"/>
              </a:spcBef>
              <a:spcAft>
                <a:spcPct val="0"/>
              </a:spcAft>
              <a:buClrTx/>
              <a:buSzTx/>
              <a:buFontTx/>
              <a:buNone/>
              <a:tabLst/>
              <a:defRPr/>
            </a:pPr>
            <a:r>
              <a:rPr lang="en-US" sz="2000"/>
              <a:t>Empower IT to enhance business potential through performance, reliability, and safety provided by optimized cloud infrastructure control. </a:t>
            </a:r>
          </a:p>
        </p:txBody>
      </p:sp>
    </p:spTree>
    <p:extLst>
      <p:ext uri="{BB962C8B-B14F-4D97-AF65-F5344CB8AC3E}">
        <p14:creationId xmlns:p14="http://schemas.microsoft.com/office/powerpoint/2010/main" val="19194332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500"/>
                                        <p:tgtEl>
                                          <p:spTgt spid="7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fade">
                                      <p:cBhvr>
                                        <p:cTn id="56" dur="500"/>
                                        <p:tgtEl>
                                          <p:spTgt spid="7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55" grpId="0" animBg="1"/>
      <p:bldP spid="63" grpId="0" animBg="1"/>
      <p:bldP spid="66" grpId="0" animBg="1"/>
      <p:bldP spid="72" grpId="0" animBg="1"/>
      <p:bldP spid="76" grpId="0" animBg="1"/>
      <p:bldP spid="77" grpId="0" animBg="1"/>
      <p:bldP spid="80" grpId="0" animBg="1"/>
      <p:bldP spid="62" grpId="0" animBg="1"/>
      <p:bldP spid="49" grpId="0"/>
      <p:bldP spid="61" grpId="0" animBg="1"/>
      <p:bldP spid="70" grpId="0" animBg="1"/>
      <p:bldP spid="68" grpId="0"/>
      <p:bldP spid="74" grpId="0" animBg="1"/>
      <p:bldP spid="79" grpId="0" animBg="1"/>
      <p:bldP spid="78" grpId="0"/>
      <p:bldP spid="8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8513C-C6EB-E2E9-FBE5-6AF09F05222E}"/>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059CE31-CF98-9F5C-28C0-25962B8A6F17}"/>
              </a:ext>
              <a:ext uri="{C183D7F6-B498-43B3-948B-1728B52AA6E4}">
                <adec:decorative xmlns:adec="http://schemas.microsoft.com/office/drawing/2017/decorative" val="1"/>
              </a:ext>
            </a:extLst>
          </p:cNvPr>
          <p:cNvSpPr txBox="1">
            <a:spLocks/>
          </p:cNvSpPr>
          <p:nvPr/>
        </p:nvSpPr>
        <p:spPr>
          <a:xfrm>
            <a:off x="5612296" y="828261"/>
            <a:ext cx="5917095" cy="5261114"/>
          </a:xfrm>
          <a:prstGeom prst="roundRect">
            <a:avLst>
              <a:gd name="adj" fmla="val 3679"/>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47" name="Rectangle: Rounded Corners 46" descr="Of people struggle with the pace&#10;and volume of work1">
            <a:extLst>
              <a:ext uri="{FF2B5EF4-FFF2-40B4-BE49-F238E27FC236}">
                <a16:creationId xmlns:a16="http://schemas.microsoft.com/office/drawing/2014/main" id="{119175E6-D589-9DAA-FA47-DFA24830A1BC}"/>
              </a:ext>
              <a:ext uri="{C183D7F6-B498-43B3-948B-1728B52AA6E4}">
                <adec:decorative xmlns:adec="http://schemas.microsoft.com/office/drawing/2017/decorative" val="0"/>
              </a:ext>
            </a:extLst>
          </p:cNvPr>
          <p:cNvSpPr>
            <a:spLocks/>
          </p:cNvSpPr>
          <p:nvPr/>
        </p:nvSpPr>
        <p:spPr bwMode="auto">
          <a:xfrm>
            <a:off x="5917096" y="1099930"/>
            <a:ext cx="5310884" cy="4737653"/>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endParaRPr lang="en-US" sz="1200" b="1"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sp>
        <p:nvSpPr>
          <p:cNvPr id="12" name="TextBox 11">
            <a:extLst>
              <a:ext uri="{FF2B5EF4-FFF2-40B4-BE49-F238E27FC236}">
                <a16:creationId xmlns:a16="http://schemas.microsoft.com/office/drawing/2014/main" id="{FAE6EAAE-0F50-7022-0CA1-953E6524B6BA}"/>
              </a:ext>
            </a:extLst>
          </p:cNvPr>
          <p:cNvSpPr txBox="1"/>
          <p:nvPr/>
        </p:nvSpPr>
        <p:spPr>
          <a:xfrm>
            <a:off x="7490041" y="1547738"/>
            <a:ext cx="3360257" cy="914096"/>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4800">
                <a:gradFill flip="none" rotWithShape="1">
                  <a:gsLst>
                    <a:gs pos="0">
                      <a:schemeClr val="accent3"/>
                    </a:gs>
                    <a:gs pos="100000">
                      <a:schemeClr val="accent2"/>
                    </a:gs>
                  </a:gsLst>
                  <a:lin ang="13500000" scaled="1"/>
                  <a:tileRect/>
                </a:gradFill>
                <a:latin typeface="+mj-lt"/>
              </a:rPr>
              <a:t>197%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Return on investment</a:t>
            </a:r>
          </a:p>
        </p:txBody>
      </p:sp>
      <p:sp>
        <p:nvSpPr>
          <p:cNvPr id="13" name="TextBox 12">
            <a:extLst>
              <a:ext uri="{FF2B5EF4-FFF2-40B4-BE49-F238E27FC236}">
                <a16:creationId xmlns:a16="http://schemas.microsoft.com/office/drawing/2014/main" id="{07AF8A9E-02A6-AE2A-AB32-27F225038CAC}"/>
              </a:ext>
            </a:extLst>
          </p:cNvPr>
          <p:cNvSpPr txBox="1"/>
          <p:nvPr/>
        </p:nvSpPr>
        <p:spPr>
          <a:xfrm>
            <a:off x="7490042" y="2957120"/>
            <a:ext cx="2834640" cy="1163395"/>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3200">
                <a:gradFill flip="none" rotWithShape="1">
                  <a:gsLst>
                    <a:gs pos="0">
                      <a:schemeClr val="accent3"/>
                    </a:gs>
                    <a:gs pos="100000">
                      <a:schemeClr val="accent2"/>
                    </a:gs>
                  </a:gsLst>
                  <a:lin ang="13500000" scaled="1"/>
                  <a:tileRect/>
                </a:gradFill>
                <a:latin typeface="+mj-lt"/>
              </a:rPr>
              <a:t>USD101.56 million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Net present value</a:t>
            </a:r>
            <a:endParaRPr kumimoji="0" lang="en-US" sz="18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sp>
        <p:nvSpPr>
          <p:cNvPr id="14" name="TextBox 13">
            <a:extLst>
              <a:ext uri="{FF2B5EF4-FFF2-40B4-BE49-F238E27FC236}">
                <a16:creationId xmlns:a16="http://schemas.microsoft.com/office/drawing/2014/main" id="{4D927F4C-AA31-8D39-D46B-BFE5F877C3EE}"/>
              </a:ext>
            </a:extLst>
          </p:cNvPr>
          <p:cNvSpPr txBox="1"/>
          <p:nvPr/>
        </p:nvSpPr>
        <p:spPr>
          <a:xfrm>
            <a:off x="7490042" y="4424980"/>
            <a:ext cx="3741664" cy="911019"/>
          </a:xfrm>
          <a:prstGeom prst="rect">
            <a:avLst/>
          </a:prstGeom>
          <a:noFill/>
        </p:spPr>
        <p:txBody>
          <a:bodyPr wrap="square" lIns="0" tIns="0" rIns="0" bIns="0">
            <a:spAutoFit/>
          </a:bodyPr>
          <a:lstStyle/>
          <a:p>
            <a:pPr>
              <a:lnSpc>
                <a:spcPct val="90000"/>
              </a:lnSpc>
              <a:defRPr/>
            </a:pPr>
            <a:r>
              <a:rPr lang="en-US" sz="4800">
                <a:gradFill flip="none" rotWithShape="1">
                  <a:gsLst>
                    <a:gs pos="0">
                      <a:schemeClr val="accent3"/>
                    </a:gs>
                    <a:gs pos="100000">
                      <a:schemeClr val="accent2"/>
                    </a:gs>
                  </a:gsLst>
                  <a:lin ang="13500000" scaled="1"/>
                  <a:tileRect/>
                </a:gradFill>
                <a:latin typeface="+mj-lt"/>
              </a:rPr>
              <a:t>&lt;6 months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Payback period</a:t>
            </a:r>
          </a:p>
        </p:txBody>
      </p:sp>
      <p:grpSp>
        <p:nvGrpSpPr>
          <p:cNvPr id="15" name="Group 14">
            <a:extLst>
              <a:ext uri="{FF2B5EF4-FFF2-40B4-BE49-F238E27FC236}">
                <a16:creationId xmlns:a16="http://schemas.microsoft.com/office/drawing/2014/main" id="{3FFA831C-5DB0-663E-60A9-38468495E162}"/>
              </a:ext>
              <a:ext uri="{C183D7F6-B498-43B3-948B-1728B52AA6E4}">
                <adec:decorative xmlns:adec="http://schemas.microsoft.com/office/drawing/2017/decorative" val="1"/>
              </a:ext>
            </a:extLst>
          </p:cNvPr>
          <p:cNvGrpSpPr/>
          <p:nvPr/>
        </p:nvGrpSpPr>
        <p:grpSpPr>
          <a:xfrm>
            <a:off x="6451162" y="1591042"/>
            <a:ext cx="731520" cy="3663605"/>
            <a:chOff x="6828844" y="1591042"/>
            <a:chExt cx="731520" cy="3663605"/>
          </a:xfrm>
        </p:grpSpPr>
        <p:grpSp>
          <p:nvGrpSpPr>
            <p:cNvPr id="16" name="Group 15">
              <a:extLst>
                <a:ext uri="{FF2B5EF4-FFF2-40B4-BE49-F238E27FC236}">
                  <a16:creationId xmlns:a16="http://schemas.microsoft.com/office/drawing/2014/main" id="{CBC7580B-5C35-950E-2CE9-6FF18B8218AD}"/>
                </a:ext>
              </a:extLst>
            </p:cNvPr>
            <p:cNvGrpSpPr/>
            <p:nvPr/>
          </p:nvGrpSpPr>
          <p:grpSpPr>
            <a:xfrm>
              <a:off x="6828844" y="1591042"/>
              <a:ext cx="731520" cy="731520"/>
              <a:chOff x="6828844" y="1591042"/>
              <a:chExt cx="731520" cy="731520"/>
            </a:xfrm>
          </p:grpSpPr>
          <p:sp>
            <p:nvSpPr>
              <p:cNvPr id="24" name="Freeform 5">
                <a:extLst>
                  <a:ext uri="{FF2B5EF4-FFF2-40B4-BE49-F238E27FC236}">
                    <a16:creationId xmlns:a16="http://schemas.microsoft.com/office/drawing/2014/main" id="{0F8F6AB9-C878-D9B6-7081-0606D0F5C0B2}"/>
                  </a:ext>
                </a:extLst>
              </p:cNvPr>
              <p:cNvSpPr>
                <a:spLocks/>
              </p:cNvSpPr>
              <p:nvPr/>
            </p:nvSpPr>
            <p:spPr bwMode="auto">
              <a:xfrm>
                <a:off x="6828844" y="1591042"/>
                <a:ext cx="731520" cy="731520"/>
              </a:xfrm>
              <a:custGeom>
                <a:avLst/>
                <a:gdLst>
                  <a:gd name="T0" fmla="*/ 200 w 400"/>
                  <a:gd name="T1" fmla="*/ 0 h 400"/>
                  <a:gd name="T2" fmla="*/ 200 w 400"/>
                  <a:gd name="T3" fmla="*/ 0 h 400"/>
                  <a:gd name="T4" fmla="*/ 253 w 400"/>
                  <a:gd name="T5" fmla="*/ 7 h 400"/>
                  <a:gd name="T6" fmla="*/ 301 w 400"/>
                  <a:gd name="T7" fmla="*/ 28 h 400"/>
                  <a:gd name="T8" fmla="*/ 341 w 400"/>
                  <a:gd name="T9" fmla="*/ 59 h 400"/>
                  <a:gd name="T10" fmla="*/ 372 w 400"/>
                  <a:gd name="T11" fmla="*/ 99 h 400"/>
                  <a:gd name="T12" fmla="*/ 393 w 400"/>
                  <a:gd name="T13" fmla="*/ 147 h 400"/>
                  <a:gd name="T14" fmla="*/ 400 w 400"/>
                  <a:gd name="T15" fmla="*/ 200 h 400"/>
                  <a:gd name="T16" fmla="*/ 393 w 400"/>
                  <a:gd name="T17" fmla="*/ 253 h 400"/>
                  <a:gd name="T18" fmla="*/ 372 w 400"/>
                  <a:gd name="T19" fmla="*/ 301 h 400"/>
                  <a:gd name="T20" fmla="*/ 341 w 400"/>
                  <a:gd name="T21" fmla="*/ 342 h 400"/>
                  <a:gd name="T22" fmla="*/ 301 w 400"/>
                  <a:gd name="T23" fmla="*/ 373 h 400"/>
                  <a:gd name="T24" fmla="*/ 253 w 400"/>
                  <a:gd name="T25" fmla="*/ 393 h 400"/>
                  <a:gd name="T26" fmla="*/ 200 w 400"/>
                  <a:gd name="T27" fmla="*/ 400 h 400"/>
                  <a:gd name="T28" fmla="*/ 147 w 400"/>
                  <a:gd name="T29" fmla="*/ 393 h 400"/>
                  <a:gd name="T30" fmla="*/ 99 w 400"/>
                  <a:gd name="T31" fmla="*/ 373 h 400"/>
                  <a:gd name="T32" fmla="*/ 58 w 400"/>
                  <a:gd name="T33" fmla="*/ 342 h 400"/>
                  <a:gd name="T34" fmla="*/ 27 w 400"/>
                  <a:gd name="T35" fmla="*/ 301 h 400"/>
                  <a:gd name="T36" fmla="*/ 7 w 400"/>
                  <a:gd name="T37" fmla="*/ 253 h 400"/>
                  <a:gd name="T38" fmla="*/ 0 w 400"/>
                  <a:gd name="T39" fmla="*/ 200 h 400"/>
                  <a:gd name="T40" fmla="*/ 7 w 400"/>
                  <a:gd name="T41" fmla="*/ 147 h 400"/>
                  <a:gd name="T42" fmla="*/ 27 w 400"/>
                  <a:gd name="T43" fmla="*/ 99 h 400"/>
                  <a:gd name="T44" fmla="*/ 58 w 400"/>
                  <a:gd name="T45" fmla="*/ 59 h 400"/>
                  <a:gd name="T46" fmla="*/ 99 w 400"/>
                  <a:gd name="T47" fmla="*/ 28 h 400"/>
                  <a:gd name="T48" fmla="*/ 147 w 400"/>
                  <a:gd name="T49" fmla="*/ 7 h 400"/>
                  <a:gd name="T50" fmla="*/ 200 w 400"/>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400">
                    <a:moveTo>
                      <a:pt x="200" y="0"/>
                    </a:moveTo>
                    <a:lnTo>
                      <a:pt x="200" y="0"/>
                    </a:lnTo>
                    <a:cubicBezTo>
                      <a:pt x="218" y="0"/>
                      <a:pt x="236" y="3"/>
                      <a:pt x="253" y="7"/>
                    </a:cubicBezTo>
                    <a:cubicBezTo>
                      <a:pt x="270" y="12"/>
                      <a:pt x="286" y="19"/>
                      <a:pt x="301" y="28"/>
                    </a:cubicBezTo>
                    <a:cubicBezTo>
                      <a:pt x="316" y="36"/>
                      <a:pt x="329" y="47"/>
                      <a:pt x="341" y="59"/>
                    </a:cubicBezTo>
                    <a:cubicBezTo>
                      <a:pt x="353" y="71"/>
                      <a:pt x="364" y="84"/>
                      <a:pt x="372" y="99"/>
                    </a:cubicBezTo>
                    <a:cubicBezTo>
                      <a:pt x="381" y="114"/>
                      <a:pt x="388" y="130"/>
                      <a:pt x="393" y="147"/>
                    </a:cubicBezTo>
                    <a:cubicBezTo>
                      <a:pt x="397" y="164"/>
                      <a:pt x="400" y="182"/>
                      <a:pt x="400" y="200"/>
                    </a:cubicBezTo>
                    <a:cubicBezTo>
                      <a:pt x="400" y="219"/>
                      <a:pt x="397" y="236"/>
                      <a:pt x="393" y="253"/>
                    </a:cubicBezTo>
                    <a:cubicBezTo>
                      <a:pt x="388" y="270"/>
                      <a:pt x="381" y="286"/>
                      <a:pt x="372" y="301"/>
                    </a:cubicBezTo>
                    <a:cubicBezTo>
                      <a:pt x="364" y="316"/>
                      <a:pt x="353" y="329"/>
                      <a:pt x="341" y="342"/>
                    </a:cubicBezTo>
                    <a:cubicBezTo>
                      <a:pt x="329" y="354"/>
                      <a:pt x="316" y="364"/>
                      <a:pt x="301" y="373"/>
                    </a:cubicBezTo>
                    <a:cubicBezTo>
                      <a:pt x="286" y="381"/>
                      <a:pt x="270" y="388"/>
                      <a:pt x="253" y="393"/>
                    </a:cubicBezTo>
                    <a:cubicBezTo>
                      <a:pt x="236" y="398"/>
                      <a:pt x="218" y="400"/>
                      <a:pt x="200" y="400"/>
                    </a:cubicBezTo>
                    <a:cubicBezTo>
                      <a:pt x="181" y="400"/>
                      <a:pt x="164" y="398"/>
                      <a:pt x="147" y="393"/>
                    </a:cubicBezTo>
                    <a:cubicBezTo>
                      <a:pt x="130" y="388"/>
                      <a:pt x="114" y="381"/>
                      <a:pt x="99" y="373"/>
                    </a:cubicBezTo>
                    <a:cubicBezTo>
                      <a:pt x="84" y="364"/>
                      <a:pt x="71" y="354"/>
                      <a:pt x="58" y="342"/>
                    </a:cubicBezTo>
                    <a:cubicBezTo>
                      <a:pt x="46" y="329"/>
                      <a:pt x="36" y="316"/>
                      <a:pt x="27" y="301"/>
                    </a:cubicBezTo>
                    <a:cubicBezTo>
                      <a:pt x="19" y="286"/>
                      <a:pt x="12" y="270"/>
                      <a:pt x="7" y="253"/>
                    </a:cubicBezTo>
                    <a:cubicBezTo>
                      <a:pt x="2" y="236"/>
                      <a:pt x="0" y="219"/>
                      <a:pt x="0" y="200"/>
                    </a:cubicBezTo>
                    <a:cubicBezTo>
                      <a:pt x="0" y="182"/>
                      <a:pt x="2" y="164"/>
                      <a:pt x="7" y="147"/>
                    </a:cubicBezTo>
                    <a:cubicBezTo>
                      <a:pt x="12" y="130"/>
                      <a:pt x="19" y="114"/>
                      <a:pt x="27" y="99"/>
                    </a:cubicBezTo>
                    <a:cubicBezTo>
                      <a:pt x="36" y="84"/>
                      <a:pt x="46" y="71"/>
                      <a:pt x="58" y="59"/>
                    </a:cubicBezTo>
                    <a:cubicBezTo>
                      <a:pt x="71" y="47"/>
                      <a:pt x="84" y="36"/>
                      <a:pt x="99" y="28"/>
                    </a:cubicBezTo>
                    <a:cubicBezTo>
                      <a:pt x="114" y="19"/>
                      <a:pt x="130" y="12"/>
                      <a:pt x="147" y="7"/>
                    </a:cubicBezTo>
                    <a:cubicBezTo>
                      <a:pt x="164" y="3"/>
                      <a:pt x="181" y="0"/>
                      <a:pt x="200" y="0"/>
                    </a:cubicBezTo>
                    <a:close/>
                  </a:path>
                </a:pathLst>
              </a:custGeom>
              <a:gradFill flip="none" rotWithShape="1">
                <a:gsLst>
                  <a:gs pos="0">
                    <a:srgbClr val="C03BC4">
                      <a:alpha val="20000"/>
                    </a:srgbClr>
                  </a:gs>
                  <a:gs pos="100000">
                    <a:srgbClr val="0070C0">
                      <a:alpha val="20000"/>
                    </a:srgbClr>
                  </a:gs>
                </a:gsLst>
                <a:lin ang="0" scaled="1"/>
                <a:tileRect/>
              </a:gra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5" name="money_2" title="Icon of a dollar sign with an arrow around it pointing clockwise">
                <a:extLst>
                  <a:ext uri="{FF2B5EF4-FFF2-40B4-BE49-F238E27FC236}">
                    <a16:creationId xmlns:a16="http://schemas.microsoft.com/office/drawing/2014/main" id="{0E25F799-C2C9-5696-3CE6-D52B5F1E9941}"/>
                  </a:ext>
                </a:extLst>
              </p:cNvPr>
              <p:cNvSpPr>
                <a:spLocks noChangeAspect="1" noEditPoints="1"/>
              </p:cNvSpPr>
              <p:nvPr/>
            </p:nvSpPr>
            <p:spPr bwMode="auto">
              <a:xfrm>
                <a:off x="6959788" y="1722946"/>
                <a:ext cx="434551" cy="458183"/>
              </a:xfrm>
              <a:custGeom>
                <a:avLst/>
                <a:gdLst>
                  <a:gd name="T0" fmla="*/ 307 w 307"/>
                  <a:gd name="T1" fmla="*/ 163 h 326"/>
                  <a:gd name="T2" fmla="*/ 282 w 307"/>
                  <a:gd name="T3" fmla="*/ 244 h 326"/>
                  <a:gd name="T4" fmla="*/ 82 w 307"/>
                  <a:gd name="T5" fmla="*/ 281 h 326"/>
                  <a:gd name="T6" fmla="*/ 45 w 307"/>
                  <a:gd name="T7" fmla="*/ 82 h 326"/>
                  <a:gd name="T8" fmla="*/ 245 w 307"/>
                  <a:gd name="T9" fmla="*/ 45 h 326"/>
                  <a:gd name="T10" fmla="*/ 297 w 307"/>
                  <a:gd name="T11" fmla="*/ 110 h 326"/>
                  <a:gd name="T12" fmla="*/ 257 w 307"/>
                  <a:gd name="T13" fmla="*/ 99 h 326"/>
                  <a:gd name="T14" fmla="*/ 297 w 307"/>
                  <a:gd name="T15" fmla="*/ 109 h 326"/>
                  <a:gd name="T16" fmla="*/ 307 w 307"/>
                  <a:gd name="T17" fmla="*/ 70 h 326"/>
                  <a:gd name="T18" fmla="*/ 126 w 307"/>
                  <a:gd name="T19" fmla="*/ 199 h 326"/>
                  <a:gd name="T20" fmla="*/ 182 w 307"/>
                  <a:gd name="T21" fmla="*/ 199 h 326"/>
                  <a:gd name="T22" fmla="*/ 202 w 307"/>
                  <a:gd name="T23" fmla="*/ 179 h 326"/>
                  <a:gd name="T24" fmla="*/ 182 w 307"/>
                  <a:gd name="T25" fmla="*/ 158 h 326"/>
                  <a:gd name="T26" fmla="*/ 147 w 307"/>
                  <a:gd name="T27" fmla="*/ 158 h 326"/>
                  <a:gd name="T28" fmla="*/ 126 w 307"/>
                  <a:gd name="T29" fmla="*/ 137 h 326"/>
                  <a:gd name="T30" fmla="*/ 147 w 307"/>
                  <a:gd name="T31" fmla="*/ 117 h 326"/>
                  <a:gd name="T32" fmla="*/ 201 w 307"/>
                  <a:gd name="T33" fmla="*/ 117 h 326"/>
                  <a:gd name="T34" fmla="*/ 164 w 307"/>
                  <a:gd name="T35" fmla="*/ 88 h 326"/>
                  <a:gd name="T36" fmla="*/ 164 w 307"/>
                  <a:gd name="T37" fmla="*/ 2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7" h="326">
                    <a:moveTo>
                      <a:pt x="307" y="163"/>
                    </a:moveTo>
                    <a:cubicBezTo>
                      <a:pt x="307" y="191"/>
                      <a:pt x="299" y="219"/>
                      <a:pt x="282" y="244"/>
                    </a:cubicBezTo>
                    <a:cubicBezTo>
                      <a:pt x="237" y="310"/>
                      <a:pt x="148" y="326"/>
                      <a:pt x="82" y="281"/>
                    </a:cubicBezTo>
                    <a:cubicBezTo>
                      <a:pt x="17" y="236"/>
                      <a:pt x="0" y="147"/>
                      <a:pt x="45" y="82"/>
                    </a:cubicBezTo>
                    <a:cubicBezTo>
                      <a:pt x="90" y="16"/>
                      <a:pt x="179" y="0"/>
                      <a:pt x="245" y="45"/>
                    </a:cubicBezTo>
                    <a:cubicBezTo>
                      <a:pt x="269" y="61"/>
                      <a:pt x="287" y="84"/>
                      <a:pt x="297" y="110"/>
                    </a:cubicBezTo>
                    <a:moveTo>
                      <a:pt x="257" y="99"/>
                    </a:moveTo>
                    <a:cubicBezTo>
                      <a:pt x="297" y="109"/>
                      <a:pt x="297" y="109"/>
                      <a:pt x="297" y="109"/>
                    </a:cubicBezTo>
                    <a:cubicBezTo>
                      <a:pt x="307" y="70"/>
                      <a:pt x="307" y="70"/>
                      <a:pt x="307" y="70"/>
                    </a:cubicBezTo>
                    <a:moveTo>
                      <a:pt x="126" y="199"/>
                    </a:moveTo>
                    <a:cubicBezTo>
                      <a:pt x="182" y="199"/>
                      <a:pt x="182" y="199"/>
                      <a:pt x="182" y="199"/>
                    </a:cubicBezTo>
                    <a:cubicBezTo>
                      <a:pt x="193" y="199"/>
                      <a:pt x="202" y="190"/>
                      <a:pt x="202" y="179"/>
                    </a:cubicBezTo>
                    <a:cubicBezTo>
                      <a:pt x="202" y="168"/>
                      <a:pt x="193" y="158"/>
                      <a:pt x="182" y="158"/>
                    </a:cubicBezTo>
                    <a:cubicBezTo>
                      <a:pt x="147" y="158"/>
                      <a:pt x="147" y="158"/>
                      <a:pt x="147" y="158"/>
                    </a:cubicBezTo>
                    <a:cubicBezTo>
                      <a:pt x="136" y="158"/>
                      <a:pt x="126" y="148"/>
                      <a:pt x="126" y="137"/>
                    </a:cubicBezTo>
                    <a:cubicBezTo>
                      <a:pt x="126" y="126"/>
                      <a:pt x="136" y="117"/>
                      <a:pt x="147" y="117"/>
                    </a:cubicBezTo>
                    <a:cubicBezTo>
                      <a:pt x="201" y="117"/>
                      <a:pt x="201" y="117"/>
                      <a:pt x="201" y="117"/>
                    </a:cubicBezTo>
                    <a:moveTo>
                      <a:pt x="164" y="88"/>
                    </a:moveTo>
                    <a:cubicBezTo>
                      <a:pt x="164" y="226"/>
                      <a:pt x="164" y="226"/>
                      <a:pt x="164" y="226"/>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grpSp>
          <p:nvGrpSpPr>
            <p:cNvPr id="18" name="Group 17">
              <a:extLst>
                <a:ext uri="{FF2B5EF4-FFF2-40B4-BE49-F238E27FC236}">
                  <a16:creationId xmlns:a16="http://schemas.microsoft.com/office/drawing/2014/main" id="{8C16D109-AB7C-C2DB-2082-26402F109DDB}"/>
                </a:ext>
              </a:extLst>
            </p:cNvPr>
            <p:cNvGrpSpPr/>
            <p:nvPr/>
          </p:nvGrpSpPr>
          <p:grpSpPr>
            <a:xfrm>
              <a:off x="6828844" y="3050929"/>
              <a:ext cx="731520" cy="731520"/>
              <a:chOff x="6828844" y="3050929"/>
              <a:chExt cx="731520" cy="731520"/>
            </a:xfrm>
          </p:grpSpPr>
          <p:sp>
            <p:nvSpPr>
              <p:cNvPr id="22" name="Freeform 5">
                <a:extLst>
                  <a:ext uri="{FF2B5EF4-FFF2-40B4-BE49-F238E27FC236}">
                    <a16:creationId xmlns:a16="http://schemas.microsoft.com/office/drawing/2014/main" id="{05BF496E-533B-7E84-C837-E4D2EC2DAD83}"/>
                  </a:ext>
                </a:extLst>
              </p:cNvPr>
              <p:cNvSpPr>
                <a:spLocks/>
              </p:cNvSpPr>
              <p:nvPr/>
            </p:nvSpPr>
            <p:spPr bwMode="auto">
              <a:xfrm>
                <a:off x="6828844" y="3050929"/>
                <a:ext cx="731520" cy="731520"/>
              </a:xfrm>
              <a:custGeom>
                <a:avLst/>
                <a:gdLst>
                  <a:gd name="T0" fmla="*/ 200 w 400"/>
                  <a:gd name="T1" fmla="*/ 0 h 400"/>
                  <a:gd name="T2" fmla="*/ 200 w 400"/>
                  <a:gd name="T3" fmla="*/ 0 h 400"/>
                  <a:gd name="T4" fmla="*/ 253 w 400"/>
                  <a:gd name="T5" fmla="*/ 7 h 400"/>
                  <a:gd name="T6" fmla="*/ 301 w 400"/>
                  <a:gd name="T7" fmla="*/ 28 h 400"/>
                  <a:gd name="T8" fmla="*/ 341 w 400"/>
                  <a:gd name="T9" fmla="*/ 59 h 400"/>
                  <a:gd name="T10" fmla="*/ 372 w 400"/>
                  <a:gd name="T11" fmla="*/ 99 h 400"/>
                  <a:gd name="T12" fmla="*/ 393 w 400"/>
                  <a:gd name="T13" fmla="*/ 147 h 400"/>
                  <a:gd name="T14" fmla="*/ 400 w 400"/>
                  <a:gd name="T15" fmla="*/ 200 h 400"/>
                  <a:gd name="T16" fmla="*/ 393 w 400"/>
                  <a:gd name="T17" fmla="*/ 253 h 400"/>
                  <a:gd name="T18" fmla="*/ 372 w 400"/>
                  <a:gd name="T19" fmla="*/ 301 h 400"/>
                  <a:gd name="T20" fmla="*/ 341 w 400"/>
                  <a:gd name="T21" fmla="*/ 342 h 400"/>
                  <a:gd name="T22" fmla="*/ 301 w 400"/>
                  <a:gd name="T23" fmla="*/ 373 h 400"/>
                  <a:gd name="T24" fmla="*/ 253 w 400"/>
                  <a:gd name="T25" fmla="*/ 393 h 400"/>
                  <a:gd name="T26" fmla="*/ 200 w 400"/>
                  <a:gd name="T27" fmla="*/ 400 h 400"/>
                  <a:gd name="T28" fmla="*/ 147 w 400"/>
                  <a:gd name="T29" fmla="*/ 393 h 400"/>
                  <a:gd name="T30" fmla="*/ 99 w 400"/>
                  <a:gd name="T31" fmla="*/ 373 h 400"/>
                  <a:gd name="T32" fmla="*/ 58 w 400"/>
                  <a:gd name="T33" fmla="*/ 342 h 400"/>
                  <a:gd name="T34" fmla="*/ 27 w 400"/>
                  <a:gd name="T35" fmla="*/ 301 h 400"/>
                  <a:gd name="T36" fmla="*/ 7 w 400"/>
                  <a:gd name="T37" fmla="*/ 253 h 400"/>
                  <a:gd name="T38" fmla="*/ 0 w 400"/>
                  <a:gd name="T39" fmla="*/ 200 h 400"/>
                  <a:gd name="T40" fmla="*/ 7 w 400"/>
                  <a:gd name="T41" fmla="*/ 147 h 400"/>
                  <a:gd name="T42" fmla="*/ 27 w 400"/>
                  <a:gd name="T43" fmla="*/ 99 h 400"/>
                  <a:gd name="T44" fmla="*/ 58 w 400"/>
                  <a:gd name="T45" fmla="*/ 59 h 400"/>
                  <a:gd name="T46" fmla="*/ 99 w 400"/>
                  <a:gd name="T47" fmla="*/ 28 h 400"/>
                  <a:gd name="T48" fmla="*/ 147 w 400"/>
                  <a:gd name="T49" fmla="*/ 7 h 400"/>
                  <a:gd name="T50" fmla="*/ 200 w 400"/>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400">
                    <a:moveTo>
                      <a:pt x="200" y="0"/>
                    </a:moveTo>
                    <a:lnTo>
                      <a:pt x="200" y="0"/>
                    </a:lnTo>
                    <a:cubicBezTo>
                      <a:pt x="218" y="0"/>
                      <a:pt x="236" y="3"/>
                      <a:pt x="253" y="7"/>
                    </a:cubicBezTo>
                    <a:cubicBezTo>
                      <a:pt x="270" y="12"/>
                      <a:pt x="286" y="19"/>
                      <a:pt x="301" y="28"/>
                    </a:cubicBezTo>
                    <a:cubicBezTo>
                      <a:pt x="316" y="36"/>
                      <a:pt x="329" y="47"/>
                      <a:pt x="341" y="59"/>
                    </a:cubicBezTo>
                    <a:cubicBezTo>
                      <a:pt x="353" y="71"/>
                      <a:pt x="364" y="84"/>
                      <a:pt x="372" y="99"/>
                    </a:cubicBezTo>
                    <a:cubicBezTo>
                      <a:pt x="381" y="114"/>
                      <a:pt x="388" y="130"/>
                      <a:pt x="393" y="147"/>
                    </a:cubicBezTo>
                    <a:cubicBezTo>
                      <a:pt x="397" y="164"/>
                      <a:pt x="400" y="182"/>
                      <a:pt x="400" y="200"/>
                    </a:cubicBezTo>
                    <a:cubicBezTo>
                      <a:pt x="400" y="219"/>
                      <a:pt x="397" y="236"/>
                      <a:pt x="393" y="253"/>
                    </a:cubicBezTo>
                    <a:cubicBezTo>
                      <a:pt x="388" y="270"/>
                      <a:pt x="381" y="286"/>
                      <a:pt x="372" y="301"/>
                    </a:cubicBezTo>
                    <a:cubicBezTo>
                      <a:pt x="364" y="316"/>
                      <a:pt x="353" y="329"/>
                      <a:pt x="341" y="342"/>
                    </a:cubicBezTo>
                    <a:cubicBezTo>
                      <a:pt x="329" y="354"/>
                      <a:pt x="316" y="364"/>
                      <a:pt x="301" y="373"/>
                    </a:cubicBezTo>
                    <a:cubicBezTo>
                      <a:pt x="286" y="381"/>
                      <a:pt x="270" y="388"/>
                      <a:pt x="253" y="393"/>
                    </a:cubicBezTo>
                    <a:cubicBezTo>
                      <a:pt x="236" y="398"/>
                      <a:pt x="218" y="400"/>
                      <a:pt x="200" y="400"/>
                    </a:cubicBezTo>
                    <a:cubicBezTo>
                      <a:pt x="181" y="400"/>
                      <a:pt x="164" y="398"/>
                      <a:pt x="147" y="393"/>
                    </a:cubicBezTo>
                    <a:cubicBezTo>
                      <a:pt x="130" y="388"/>
                      <a:pt x="114" y="381"/>
                      <a:pt x="99" y="373"/>
                    </a:cubicBezTo>
                    <a:cubicBezTo>
                      <a:pt x="84" y="364"/>
                      <a:pt x="71" y="354"/>
                      <a:pt x="58" y="342"/>
                    </a:cubicBezTo>
                    <a:cubicBezTo>
                      <a:pt x="46" y="329"/>
                      <a:pt x="36" y="316"/>
                      <a:pt x="27" y="301"/>
                    </a:cubicBezTo>
                    <a:cubicBezTo>
                      <a:pt x="19" y="286"/>
                      <a:pt x="12" y="270"/>
                      <a:pt x="7" y="253"/>
                    </a:cubicBezTo>
                    <a:cubicBezTo>
                      <a:pt x="2" y="236"/>
                      <a:pt x="0" y="219"/>
                      <a:pt x="0" y="200"/>
                    </a:cubicBezTo>
                    <a:cubicBezTo>
                      <a:pt x="0" y="182"/>
                      <a:pt x="2" y="164"/>
                      <a:pt x="7" y="147"/>
                    </a:cubicBezTo>
                    <a:cubicBezTo>
                      <a:pt x="12" y="130"/>
                      <a:pt x="19" y="114"/>
                      <a:pt x="27" y="99"/>
                    </a:cubicBezTo>
                    <a:cubicBezTo>
                      <a:pt x="36" y="84"/>
                      <a:pt x="46" y="71"/>
                      <a:pt x="58" y="59"/>
                    </a:cubicBezTo>
                    <a:cubicBezTo>
                      <a:pt x="71" y="47"/>
                      <a:pt x="84" y="36"/>
                      <a:pt x="99" y="28"/>
                    </a:cubicBezTo>
                    <a:cubicBezTo>
                      <a:pt x="114" y="19"/>
                      <a:pt x="130" y="12"/>
                      <a:pt x="147" y="7"/>
                    </a:cubicBezTo>
                    <a:cubicBezTo>
                      <a:pt x="164" y="3"/>
                      <a:pt x="181" y="0"/>
                      <a:pt x="200" y="0"/>
                    </a:cubicBezTo>
                    <a:close/>
                  </a:path>
                </a:pathLst>
              </a:custGeom>
              <a:gradFill flip="none" rotWithShape="1">
                <a:gsLst>
                  <a:gs pos="0">
                    <a:srgbClr val="C03BC4">
                      <a:alpha val="20000"/>
                    </a:srgbClr>
                  </a:gs>
                  <a:gs pos="100000">
                    <a:srgbClr val="0070C0">
                      <a:alpha val="20000"/>
                    </a:srgbClr>
                  </a:gs>
                </a:gsLst>
                <a:lin ang="0" scaled="1"/>
                <a:tileRect/>
              </a:gra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3" name="Money_4">
                <a:extLst>
                  <a:ext uri="{FF2B5EF4-FFF2-40B4-BE49-F238E27FC236}">
                    <a16:creationId xmlns:a16="http://schemas.microsoft.com/office/drawing/2014/main" id="{4D161914-9C62-A8E7-3BFD-AB8B304B9FAE}"/>
                  </a:ext>
                  <a:ext uri="{C183D7F6-B498-43B3-948B-1728B52AA6E4}">
                    <adec:decorative xmlns:adec="http://schemas.microsoft.com/office/drawing/2017/decorative" val="1"/>
                  </a:ext>
                </a:extLst>
              </p:cNvPr>
              <p:cNvSpPr>
                <a:spLocks noChangeAspect="1" noEditPoints="1"/>
              </p:cNvSpPr>
              <p:nvPr/>
            </p:nvSpPr>
            <p:spPr bwMode="auto">
              <a:xfrm>
                <a:off x="7009952" y="3223389"/>
                <a:ext cx="393704" cy="365760"/>
              </a:xfrm>
              <a:custGeom>
                <a:avLst/>
                <a:gdLst>
                  <a:gd name="T0" fmla="*/ 267 w 358"/>
                  <a:gd name="T1" fmla="*/ 332 h 332"/>
                  <a:gd name="T2" fmla="*/ 225 w 358"/>
                  <a:gd name="T3" fmla="*/ 332 h 332"/>
                  <a:gd name="T4" fmla="*/ 134 w 358"/>
                  <a:gd name="T5" fmla="*/ 225 h 332"/>
                  <a:gd name="T6" fmla="*/ 225 w 358"/>
                  <a:gd name="T7" fmla="*/ 119 h 332"/>
                  <a:gd name="T8" fmla="*/ 267 w 358"/>
                  <a:gd name="T9" fmla="*/ 119 h 332"/>
                  <a:gd name="T10" fmla="*/ 267 w 358"/>
                  <a:gd name="T11" fmla="*/ 119 h 332"/>
                  <a:gd name="T12" fmla="*/ 177 w 358"/>
                  <a:gd name="T13" fmla="*/ 225 h 332"/>
                  <a:gd name="T14" fmla="*/ 267 w 358"/>
                  <a:gd name="T15" fmla="*/ 332 h 332"/>
                  <a:gd name="T16" fmla="*/ 358 w 358"/>
                  <a:gd name="T17" fmla="*/ 225 h 332"/>
                  <a:gd name="T18" fmla="*/ 267 w 358"/>
                  <a:gd name="T19" fmla="*/ 119 h 332"/>
                  <a:gd name="T20" fmla="*/ 0 w 358"/>
                  <a:gd name="T21" fmla="*/ 269 h 332"/>
                  <a:gd name="T22" fmla="*/ 116 w 358"/>
                  <a:gd name="T23" fmla="*/ 332 h 332"/>
                  <a:gd name="T24" fmla="*/ 183 w 358"/>
                  <a:gd name="T25" fmla="*/ 320 h 332"/>
                  <a:gd name="T26" fmla="*/ 0 w 358"/>
                  <a:gd name="T27" fmla="*/ 218 h 332"/>
                  <a:gd name="T28" fmla="*/ 116 w 358"/>
                  <a:gd name="T29" fmla="*/ 280 h 332"/>
                  <a:gd name="T30" fmla="*/ 146 w 358"/>
                  <a:gd name="T31" fmla="*/ 278 h 332"/>
                  <a:gd name="T32" fmla="*/ 0 w 358"/>
                  <a:gd name="T33" fmla="*/ 166 h 332"/>
                  <a:gd name="T34" fmla="*/ 116 w 358"/>
                  <a:gd name="T35" fmla="*/ 229 h 332"/>
                  <a:gd name="T36" fmla="*/ 134 w 358"/>
                  <a:gd name="T37" fmla="*/ 228 h 332"/>
                  <a:gd name="T38" fmla="*/ 0 w 358"/>
                  <a:gd name="T39" fmla="*/ 115 h 332"/>
                  <a:gd name="T40" fmla="*/ 116 w 358"/>
                  <a:gd name="T41" fmla="*/ 177 h 332"/>
                  <a:gd name="T42" fmla="*/ 145 w 358"/>
                  <a:gd name="T43" fmla="*/ 174 h 332"/>
                  <a:gd name="T44" fmla="*/ 116 w 358"/>
                  <a:gd name="T45" fmla="*/ 0 h 332"/>
                  <a:gd name="T46" fmla="*/ 0 w 358"/>
                  <a:gd name="T47" fmla="*/ 63 h 332"/>
                  <a:gd name="T48" fmla="*/ 116 w 358"/>
                  <a:gd name="T49" fmla="*/ 126 h 332"/>
                  <a:gd name="T50" fmla="*/ 231 w 358"/>
                  <a:gd name="T51" fmla="*/ 63 h 332"/>
                  <a:gd name="T52" fmla="*/ 116 w 358"/>
                  <a:gd name="T53" fmla="*/ 0 h 332"/>
                  <a:gd name="T54" fmla="*/ 0 w 358"/>
                  <a:gd name="T55" fmla="*/ 63 h 332"/>
                  <a:gd name="T56" fmla="*/ 0 w 358"/>
                  <a:gd name="T57" fmla="*/ 269 h 332"/>
                  <a:gd name="T58" fmla="*/ 231 w 358"/>
                  <a:gd name="T59" fmla="*/ 63 h 332"/>
                  <a:gd name="T60" fmla="*/ 231 w 358"/>
                  <a:gd name="T61" fmla="*/ 1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8" h="332">
                    <a:moveTo>
                      <a:pt x="267" y="332"/>
                    </a:moveTo>
                    <a:cubicBezTo>
                      <a:pt x="225" y="332"/>
                      <a:pt x="225" y="332"/>
                      <a:pt x="225" y="332"/>
                    </a:cubicBezTo>
                    <a:cubicBezTo>
                      <a:pt x="175" y="332"/>
                      <a:pt x="134" y="284"/>
                      <a:pt x="134" y="225"/>
                    </a:cubicBezTo>
                    <a:cubicBezTo>
                      <a:pt x="134" y="166"/>
                      <a:pt x="175" y="119"/>
                      <a:pt x="225" y="119"/>
                    </a:cubicBezTo>
                    <a:cubicBezTo>
                      <a:pt x="267" y="119"/>
                      <a:pt x="267" y="119"/>
                      <a:pt x="267" y="119"/>
                    </a:cubicBezTo>
                    <a:moveTo>
                      <a:pt x="267" y="119"/>
                    </a:moveTo>
                    <a:cubicBezTo>
                      <a:pt x="217" y="119"/>
                      <a:pt x="177" y="166"/>
                      <a:pt x="177" y="225"/>
                    </a:cubicBezTo>
                    <a:cubicBezTo>
                      <a:pt x="177" y="284"/>
                      <a:pt x="217" y="332"/>
                      <a:pt x="267" y="332"/>
                    </a:cubicBezTo>
                    <a:cubicBezTo>
                      <a:pt x="317" y="332"/>
                      <a:pt x="358" y="284"/>
                      <a:pt x="358" y="225"/>
                    </a:cubicBezTo>
                    <a:cubicBezTo>
                      <a:pt x="358" y="166"/>
                      <a:pt x="317" y="119"/>
                      <a:pt x="267" y="119"/>
                    </a:cubicBezTo>
                    <a:close/>
                    <a:moveTo>
                      <a:pt x="0" y="269"/>
                    </a:moveTo>
                    <a:cubicBezTo>
                      <a:pt x="0" y="304"/>
                      <a:pt x="52" y="332"/>
                      <a:pt x="116" y="332"/>
                    </a:cubicBezTo>
                    <a:cubicBezTo>
                      <a:pt x="141" y="332"/>
                      <a:pt x="164" y="327"/>
                      <a:pt x="183" y="320"/>
                    </a:cubicBezTo>
                    <a:moveTo>
                      <a:pt x="0" y="218"/>
                    </a:moveTo>
                    <a:cubicBezTo>
                      <a:pt x="0" y="252"/>
                      <a:pt x="52" y="280"/>
                      <a:pt x="116" y="280"/>
                    </a:cubicBezTo>
                    <a:cubicBezTo>
                      <a:pt x="126" y="280"/>
                      <a:pt x="136" y="279"/>
                      <a:pt x="146" y="278"/>
                    </a:cubicBezTo>
                    <a:moveTo>
                      <a:pt x="0" y="166"/>
                    </a:moveTo>
                    <a:cubicBezTo>
                      <a:pt x="0" y="201"/>
                      <a:pt x="52" y="229"/>
                      <a:pt x="116" y="229"/>
                    </a:cubicBezTo>
                    <a:cubicBezTo>
                      <a:pt x="122" y="229"/>
                      <a:pt x="128" y="228"/>
                      <a:pt x="134" y="228"/>
                    </a:cubicBezTo>
                    <a:moveTo>
                      <a:pt x="0" y="115"/>
                    </a:moveTo>
                    <a:cubicBezTo>
                      <a:pt x="0" y="149"/>
                      <a:pt x="52" y="177"/>
                      <a:pt x="116" y="177"/>
                    </a:cubicBezTo>
                    <a:cubicBezTo>
                      <a:pt x="124" y="177"/>
                      <a:pt x="137" y="176"/>
                      <a:pt x="145" y="174"/>
                    </a:cubicBezTo>
                    <a:moveTo>
                      <a:pt x="116" y="0"/>
                    </a:moveTo>
                    <a:cubicBezTo>
                      <a:pt x="52" y="0"/>
                      <a:pt x="0" y="28"/>
                      <a:pt x="0" y="63"/>
                    </a:cubicBezTo>
                    <a:cubicBezTo>
                      <a:pt x="0" y="98"/>
                      <a:pt x="52" y="126"/>
                      <a:pt x="116" y="126"/>
                    </a:cubicBezTo>
                    <a:cubicBezTo>
                      <a:pt x="179" y="126"/>
                      <a:pt x="231" y="98"/>
                      <a:pt x="231" y="63"/>
                    </a:cubicBezTo>
                    <a:cubicBezTo>
                      <a:pt x="231" y="28"/>
                      <a:pt x="179" y="0"/>
                      <a:pt x="116" y="0"/>
                    </a:cubicBezTo>
                    <a:close/>
                    <a:moveTo>
                      <a:pt x="0" y="63"/>
                    </a:moveTo>
                    <a:cubicBezTo>
                      <a:pt x="0" y="269"/>
                      <a:pt x="0" y="269"/>
                      <a:pt x="0" y="269"/>
                    </a:cubicBezTo>
                    <a:moveTo>
                      <a:pt x="231" y="63"/>
                    </a:moveTo>
                    <a:cubicBezTo>
                      <a:pt x="231" y="119"/>
                      <a:pt x="231" y="119"/>
                      <a:pt x="231" y="119"/>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grpSp>
          <p:nvGrpSpPr>
            <p:cNvPr id="19" name="Group 18">
              <a:extLst>
                <a:ext uri="{FF2B5EF4-FFF2-40B4-BE49-F238E27FC236}">
                  <a16:creationId xmlns:a16="http://schemas.microsoft.com/office/drawing/2014/main" id="{FD0E45F7-B354-244A-DEFD-77F604C18E1B}"/>
                </a:ext>
              </a:extLst>
            </p:cNvPr>
            <p:cNvGrpSpPr/>
            <p:nvPr/>
          </p:nvGrpSpPr>
          <p:grpSpPr>
            <a:xfrm>
              <a:off x="6828844" y="4523127"/>
              <a:ext cx="731520" cy="731520"/>
              <a:chOff x="6828844" y="4523127"/>
              <a:chExt cx="731520" cy="731520"/>
            </a:xfrm>
          </p:grpSpPr>
          <p:sp>
            <p:nvSpPr>
              <p:cNvPr id="20" name="Freeform 5">
                <a:extLst>
                  <a:ext uri="{FF2B5EF4-FFF2-40B4-BE49-F238E27FC236}">
                    <a16:creationId xmlns:a16="http://schemas.microsoft.com/office/drawing/2014/main" id="{D14CC72A-4548-6D8D-5FC1-B53745584EA7}"/>
                  </a:ext>
                </a:extLst>
              </p:cNvPr>
              <p:cNvSpPr>
                <a:spLocks/>
              </p:cNvSpPr>
              <p:nvPr/>
            </p:nvSpPr>
            <p:spPr bwMode="auto">
              <a:xfrm>
                <a:off x="6828844" y="4523127"/>
                <a:ext cx="731520" cy="731520"/>
              </a:xfrm>
              <a:custGeom>
                <a:avLst/>
                <a:gdLst>
                  <a:gd name="T0" fmla="*/ 200 w 400"/>
                  <a:gd name="T1" fmla="*/ 0 h 400"/>
                  <a:gd name="T2" fmla="*/ 200 w 400"/>
                  <a:gd name="T3" fmla="*/ 0 h 400"/>
                  <a:gd name="T4" fmla="*/ 253 w 400"/>
                  <a:gd name="T5" fmla="*/ 7 h 400"/>
                  <a:gd name="T6" fmla="*/ 301 w 400"/>
                  <a:gd name="T7" fmla="*/ 28 h 400"/>
                  <a:gd name="T8" fmla="*/ 341 w 400"/>
                  <a:gd name="T9" fmla="*/ 59 h 400"/>
                  <a:gd name="T10" fmla="*/ 372 w 400"/>
                  <a:gd name="T11" fmla="*/ 99 h 400"/>
                  <a:gd name="T12" fmla="*/ 393 w 400"/>
                  <a:gd name="T13" fmla="*/ 147 h 400"/>
                  <a:gd name="T14" fmla="*/ 400 w 400"/>
                  <a:gd name="T15" fmla="*/ 200 h 400"/>
                  <a:gd name="T16" fmla="*/ 393 w 400"/>
                  <a:gd name="T17" fmla="*/ 253 h 400"/>
                  <a:gd name="T18" fmla="*/ 372 w 400"/>
                  <a:gd name="T19" fmla="*/ 301 h 400"/>
                  <a:gd name="T20" fmla="*/ 341 w 400"/>
                  <a:gd name="T21" fmla="*/ 342 h 400"/>
                  <a:gd name="T22" fmla="*/ 301 w 400"/>
                  <a:gd name="T23" fmla="*/ 373 h 400"/>
                  <a:gd name="T24" fmla="*/ 253 w 400"/>
                  <a:gd name="T25" fmla="*/ 393 h 400"/>
                  <a:gd name="T26" fmla="*/ 200 w 400"/>
                  <a:gd name="T27" fmla="*/ 400 h 400"/>
                  <a:gd name="T28" fmla="*/ 147 w 400"/>
                  <a:gd name="T29" fmla="*/ 393 h 400"/>
                  <a:gd name="T30" fmla="*/ 99 w 400"/>
                  <a:gd name="T31" fmla="*/ 373 h 400"/>
                  <a:gd name="T32" fmla="*/ 58 w 400"/>
                  <a:gd name="T33" fmla="*/ 342 h 400"/>
                  <a:gd name="T34" fmla="*/ 27 w 400"/>
                  <a:gd name="T35" fmla="*/ 301 h 400"/>
                  <a:gd name="T36" fmla="*/ 7 w 400"/>
                  <a:gd name="T37" fmla="*/ 253 h 400"/>
                  <a:gd name="T38" fmla="*/ 0 w 400"/>
                  <a:gd name="T39" fmla="*/ 200 h 400"/>
                  <a:gd name="T40" fmla="*/ 7 w 400"/>
                  <a:gd name="T41" fmla="*/ 147 h 400"/>
                  <a:gd name="T42" fmla="*/ 27 w 400"/>
                  <a:gd name="T43" fmla="*/ 99 h 400"/>
                  <a:gd name="T44" fmla="*/ 58 w 400"/>
                  <a:gd name="T45" fmla="*/ 59 h 400"/>
                  <a:gd name="T46" fmla="*/ 99 w 400"/>
                  <a:gd name="T47" fmla="*/ 28 h 400"/>
                  <a:gd name="T48" fmla="*/ 147 w 400"/>
                  <a:gd name="T49" fmla="*/ 7 h 400"/>
                  <a:gd name="T50" fmla="*/ 200 w 400"/>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400">
                    <a:moveTo>
                      <a:pt x="200" y="0"/>
                    </a:moveTo>
                    <a:lnTo>
                      <a:pt x="200" y="0"/>
                    </a:lnTo>
                    <a:cubicBezTo>
                      <a:pt x="218" y="0"/>
                      <a:pt x="236" y="3"/>
                      <a:pt x="253" y="7"/>
                    </a:cubicBezTo>
                    <a:cubicBezTo>
                      <a:pt x="270" y="12"/>
                      <a:pt x="286" y="19"/>
                      <a:pt x="301" y="28"/>
                    </a:cubicBezTo>
                    <a:cubicBezTo>
                      <a:pt x="316" y="36"/>
                      <a:pt x="329" y="47"/>
                      <a:pt x="341" y="59"/>
                    </a:cubicBezTo>
                    <a:cubicBezTo>
                      <a:pt x="353" y="71"/>
                      <a:pt x="364" y="84"/>
                      <a:pt x="372" y="99"/>
                    </a:cubicBezTo>
                    <a:cubicBezTo>
                      <a:pt x="381" y="114"/>
                      <a:pt x="388" y="130"/>
                      <a:pt x="393" y="147"/>
                    </a:cubicBezTo>
                    <a:cubicBezTo>
                      <a:pt x="397" y="164"/>
                      <a:pt x="400" y="182"/>
                      <a:pt x="400" y="200"/>
                    </a:cubicBezTo>
                    <a:cubicBezTo>
                      <a:pt x="400" y="219"/>
                      <a:pt x="397" y="236"/>
                      <a:pt x="393" y="253"/>
                    </a:cubicBezTo>
                    <a:cubicBezTo>
                      <a:pt x="388" y="270"/>
                      <a:pt x="381" y="286"/>
                      <a:pt x="372" y="301"/>
                    </a:cubicBezTo>
                    <a:cubicBezTo>
                      <a:pt x="364" y="316"/>
                      <a:pt x="353" y="329"/>
                      <a:pt x="341" y="342"/>
                    </a:cubicBezTo>
                    <a:cubicBezTo>
                      <a:pt x="329" y="354"/>
                      <a:pt x="316" y="364"/>
                      <a:pt x="301" y="373"/>
                    </a:cubicBezTo>
                    <a:cubicBezTo>
                      <a:pt x="286" y="381"/>
                      <a:pt x="270" y="388"/>
                      <a:pt x="253" y="393"/>
                    </a:cubicBezTo>
                    <a:cubicBezTo>
                      <a:pt x="236" y="398"/>
                      <a:pt x="218" y="400"/>
                      <a:pt x="200" y="400"/>
                    </a:cubicBezTo>
                    <a:cubicBezTo>
                      <a:pt x="181" y="400"/>
                      <a:pt x="164" y="398"/>
                      <a:pt x="147" y="393"/>
                    </a:cubicBezTo>
                    <a:cubicBezTo>
                      <a:pt x="130" y="388"/>
                      <a:pt x="114" y="381"/>
                      <a:pt x="99" y="373"/>
                    </a:cubicBezTo>
                    <a:cubicBezTo>
                      <a:pt x="84" y="364"/>
                      <a:pt x="71" y="354"/>
                      <a:pt x="58" y="342"/>
                    </a:cubicBezTo>
                    <a:cubicBezTo>
                      <a:pt x="46" y="329"/>
                      <a:pt x="36" y="316"/>
                      <a:pt x="27" y="301"/>
                    </a:cubicBezTo>
                    <a:cubicBezTo>
                      <a:pt x="19" y="286"/>
                      <a:pt x="12" y="270"/>
                      <a:pt x="7" y="253"/>
                    </a:cubicBezTo>
                    <a:cubicBezTo>
                      <a:pt x="2" y="236"/>
                      <a:pt x="0" y="219"/>
                      <a:pt x="0" y="200"/>
                    </a:cubicBezTo>
                    <a:cubicBezTo>
                      <a:pt x="0" y="182"/>
                      <a:pt x="2" y="164"/>
                      <a:pt x="7" y="147"/>
                    </a:cubicBezTo>
                    <a:cubicBezTo>
                      <a:pt x="12" y="130"/>
                      <a:pt x="19" y="114"/>
                      <a:pt x="27" y="99"/>
                    </a:cubicBezTo>
                    <a:cubicBezTo>
                      <a:pt x="36" y="84"/>
                      <a:pt x="46" y="71"/>
                      <a:pt x="58" y="59"/>
                    </a:cubicBezTo>
                    <a:cubicBezTo>
                      <a:pt x="71" y="47"/>
                      <a:pt x="84" y="36"/>
                      <a:pt x="99" y="28"/>
                    </a:cubicBezTo>
                    <a:cubicBezTo>
                      <a:pt x="114" y="19"/>
                      <a:pt x="130" y="12"/>
                      <a:pt x="147" y="7"/>
                    </a:cubicBezTo>
                    <a:cubicBezTo>
                      <a:pt x="164" y="3"/>
                      <a:pt x="181" y="0"/>
                      <a:pt x="200" y="0"/>
                    </a:cubicBezTo>
                    <a:close/>
                  </a:path>
                </a:pathLst>
              </a:custGeom>
              <a:gradFill flip="none" rotWithShape="1">
                <a:gsLst>
                  <a:gs pos="0">
                    <a:srgbClr val="C03BC4">
                      <a:alpha val="20000"/>
                    </a:srgbClr>
                  </a:gs>
                  <a:gs pos="100000">
                    <a:srgbClr val="0070C0">
                      <a:alpha val="20000"/>
                    </a:srgbClr>
                  </a:gs>
                </a:gsLst>
                <a:lin ang="0" scaled="1"/>
                <a:tileRect/>
              </a:gra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 name="bank">
                <a:extLst>
                  <a:ext uri="{FF2B5EF4-FFF2-40B4-BE49-F238E27FC236}">
                    <a16:creationId xmlns:a16="http://schemas.microsoft.com/office/drawing/2014/main" id="{01E73D64-B3F2-145A-88EB-E78D1E7D5293}"/>
                  </a:ext>
                  <a:ext uri="{C183D7F6-B498-43B3-948B-1728B52AA6E4}">
                    <adec:decorative xmlns:adec="http://schemas.microsoft.com/office/drawing/2017/decorative" val="1"/>
                  </a:ext>
                </a:extLst>
              </p:cNvPr>
              <p:cNvSpPr>
                <a:spLocks noChangeAspect="1" noEditPoints="1"/>
              </p:cNvSpPr>
              <p:nvPr/>
            </p:nvSpPr>
            <p:spPr bwMode="auto">
              <a:xfrm>
                <a:off x="6986815" y="4696617"/>
                <a:ext cx="415579" cy="384540"/>
              </a:xfrm>
              <a:custGeom>
                <a:avLst/>
                <a:gdLst>
                  <a:gd name="T0" fmla="*/ 181 w 335"/>
                  <a:gd name="T1" fmla="*/ 59 h 309"/>
                  <a:gd name="T2" fmla="*/ 180 w 335"/>
                  <a:gd name="T3" fmla="*/ 47 h 309"/>
                  <a:gd name="T4" fmla="*/ 227 w 335"/>
                  <a:gd name="T5" fmla="*/ 0 h 309"/>
                  <a:gd name="T6" fmla="*/ 274 w 335"/>
                  <a:gd name="T7" fmla="*/ 47 h 309"/>
                  <a:gd name="T8" fmla="*/ 259 w 335"/>
                  <a:gd name="T9" fmla="*/ 81 h 309"/>
                  <a:gd name="T10" fmla="*/ 181 w 335"/>
                  <a:gd name="T11" fmla="*/ 59 h 309"/>
                  <a:gd name="T12" fmla="*/ 180 w 335"/>
                  <a:gd name="T13" fmla="*/ 45 h 309"/>
                  <a:gd name="T14" fmla="*/ 145 w 335"/>
                  <a:gd name="T15" fmla="*/ 44 h 309"/>
                  <a:gd name="T16" fmla="*/ 92 w 335"/>
                  <a:gd name="T17" fmla="*/ 11 h 309"/>
                  <a:gd name="T18" fmla="*/ 92 w 335"/>
                  <a:gd name="T19" fmla="*/ 62 h 309"/>
                  <a:gd name="T20" fmla="*/ 89 w 335"/>
                  <a:gd name="T21" fmla="*/ 66 h 309"/>
                  <a:gd name="T22" fmla="*/ 56 w 335"/>
                  <a:gd name="T23" fmla="*/ 92 h 309"/>
                  <a:gd name="T24" fmla="*/ 19 w 335"/>
                  <a:gd name="T25" fmla="*/ 134 h 309"/>
                  <a:gd name="T26" fmla="*/ 0 w 335"/>
                  <a:gd name="T27" fmla="*/ 154 h 309"/>
                  <a:gd name="T28" fmla="*/ 0 w 335"/>
                  <a:gd name="T29" fmla="*/ 178 h 309"/>
                  <a:gd name="T30" fmla="*/ 19 w 335"/>
                  <a:gd name="T31" fmla="*/ 198 h 309"/>
                  <a:gd name="T32" fmla="*/ 28 w 335"/>
                  <a:gd name="T33" fmla="*/ 198 h 309"/>
                  <a:gd name="T34" fmla="*/ 89 w 335"/>
                  <a:gd name="T35" fmla="*/ 264 h 309"/>
                  <a:gd name="T36" fmla="*/ 89 w 335"/>
                  <a:gd name="T37" fmla="*/ 289 h 309"/>
                  <a:gd name="T38" fmla="*/ 108 w 335"/>
                  <a:gd name="T39" fmla="*/ 309 h 309"/>
                  <a:gd name="T40" fmla="*/ 133 w 335"/>
                  <a:gd name="T41" fmla="*/ 309 h 309"/>
                  <a:gd name="T42" fmla="*/ 152 w 335"/>
                  <a:gd name="T43" fmla="*/ 289 h 309"/>
                  <a:gd name="T44" fmla="*/ 226 w 335"/>
                  <a:gd name="T45" fmla="*/ 289 h 309"/>
                  <a:gd name="T46" fmla="*/ 245 w 335"/>
                  <a:gd name="T47" fmla="*/ 309 h 309"/>
                  <a:gd name="T48" fmla="*/ 270 w 335"/>
                  <a:gd name="T49" fmla="*/ 309 h 309"/>
                  <a:gd name="T50" fmla="*/ 289 w 335"/>
                  <a:gd name="T51" fmla="*/ 289 h 309"/>
                  <a:gd name="T52" fmla="*/ 289 w 335"/>
                  <a:gd name="T53" fmla="*/ 251 h 309"/>
                  <a:gd name="T54" fmla="*/ 335 w 335"/>
                  <a:gd name="T55" fmla="*/ 167 h 309"/>
                  <a:gd name="T56" fmla="*/ 268 w 335"/>
                  <a:gd name="T57" fmla="*/ 70 h 309"/>
                  <a:gd name="T58" fmla="*/ 89 w 335"/>
                  <a:gd name="T59" fmla="*/ 137 h 309"/>
                  <a:gd name="T60" fmla="*/ 94 w 335"/>
                  <a:gd name="T61" fmla="*/ 132 h 309"/>
                  <a:gd name="T62" fmla="*/ 89 w 335"/>
                  <a:gd name="T63" fmla="*/ 127 h 309"/>
                  <a:gd name="T64" fmla="*/ 84 w 335"/>
                  <a:gd name="T65" fmla="*/ 132 h 309"/>
                  <a:gd name="T66" fmla="*/ 89 w 335"/>
                  <a:gd name="T67" fmla="*/ 13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5" h="309">
                    <a:moveTo>
                      <a:pt x="181" y="59"/>
                    </a:moveTo>
                    <a:cubicBezTo>
                      <a:pt x="180" y="55"/>
                      <a:pt x="180" y="51"/>
                      <a:pt x="180" y="47"/>
                    </a:cubicBezTo>
                    <a:cubicBezTo>
                      <a:pt x="180" y="21"/>
                      <a:pt x="201" y="0"/>
                      <a:pt x="227" y="0"/>
                    </a:cubicBezTo>
                    <a:cubicBezTo>
                      <a:pt x="253" y="0"/>
                      <a:pt x="274" y="21"/>
                      <a:pt x="274" y="47"/>
                    </a:cubicBezTo>
                    <a:cubicBezTo>
                      <a:pt x="274" y="60"/>
                      <a:pt x="268" y="73"/>
                      <a:pt x="259" y="81"/>
                    </a:cubicBezTo>
                    <a:lnTo>
                      <a:pt x="181" y="59"/>
                    </a:lnTo>
                    <a:close/>
                    <a:moveTo>
                      <a:pt x="180" y="45"/>
                    </a:moveTo>
                    <a:cubicBezTo>
                      <a:pt x="145" y="44"/>
                      <a:pt x="145" y="44"/>
                      <a:pt x="145" y="44"/>
                    </a:cubicBezTo>
                    <a:cubicBezTo>
                      <a:pt x="92" y="11"/>
                      <a:pt x="92" y="11"/>
                      <a:pt x="92" y="11"/>
                    </a:cubicBezTo>
                    <a:cubicBezTo>
                      <a:pt x="92" y="62"/>
                      <a:pt x="92" y="62"/>
                      <a:pt x="92" y="62"/>
                    </a:cubicBezTo>
                    <a:cubicBezTo>
                      <a:pt x="92" y="64"/>
                      <a:pt x="91" y="66"/>
                      <a:pt x="89" y="66"/>
                    </a:cubicBezTo>
                    <a:cubicBezTo>
                      <a:pt x="85" y="68"/>
                      <a:pt x="76" y="74"/>
                      <a:pt x="56" y="92"/>
                    </a:cubicBezTo>
                    <a:cubicBezTo>
                      <a:pt x="24" y="120"/>
                      <a:pt x="19" y="134"/>
                      <a:pt x="19" y="134"/>
                    </a:cubicBezTo>
                    <a:cubicBezTo>
                      <a:pt x="8" y="134"/>
                      <a:pt x="0" y="143"/>
                      <a:pt x="0" y="154"/>
                    </a:cubicBezTo>
                    <a:cubicBezTo>
                      <a:pt x="0" y="178"/>
                      <a:pt x="0" y="178"/>
                      <a:pt x="0" y="178"/>
                    </a:cubicBezTo>
                    <a:cubicBezTo>
                      <a:pt x="0" y="189"/>
                      <a:pt x="8" y="198"/>
                      <a:pt x="19" y="198"/>
                    </a:cubicBezTo>
                    <a:cubicBezTo>
                      <a:pt x="28" y="198"/>
                      <a:pt x="28" y="198"/>
                      <a:pt x="28" y="198"/>
                    </a:cubicBezTo>
                    <a:cubicBezTo>
                      <a:pt x="28" y="237"/>
                      <a:pt x="62" y="264"/>
                      <a:pt x="89" y="264"/>
                    </a:cubicBezTo>
                    <a:cubicBezTo>
                      <a:pt x="89" y="289"/>
                      <a:pt x="89" y="289"/>
                      <a:pt x="89" y="289"/>
                    </a:cubicBezTo>
                    <a:cubicBezTo>
                      <a:pt x="89" y="300"/>
                      <a:pt x="98" y="309"/>
                      <a:pt x="108" y="309"/>
                    </a:cubicBezTo>
                    <a:cubicBezTo>
                      <a:pt x="133" y="309"/>
                      <a:pt x="133" y="309"/>
                      <a:pt x="133" y="309"/>
                    </a:cubicBezTo>
                    <a:cubicBezTo>
                      <a:pt x="144" y="309"/>
                      <a:pt x="152" y="300"/>
                      <a:pt x="152" y="289"/>
                    </a:cubicBezTo>
                    <a:cubicBezTo>
                      <a:pt x="226" y="289"/>
                      <a:pt x="226" y="289"/>
                      <a:pt x="226" y="289"/>
                    </a:cubicBezTo>
                    <a:cubicBezTo>
                      <a:pt x="226" y="300"/>
                      <a:pt x="235" y="309"/>
                      <a:pt x="245" y="309"/>
                    </a:cubicBezTo>
                    <a:cubicBezTo>
                      <a:pt x="270" y="309"/>
                      <a:pt x="270" y="309"/>
                      <a:pt x="270" y="309"/>
                    </a:cubicBezTo>
                    <a:cubicBezTo>
                      <a:pt x="281" y="309"/>
                      <a:pt x="289" y="300"/>
                      <a:pt x="289" y="289"/>
                    </a:cubicBezTo>
                    <a:cubicBezTo>
                      <a:pt x="289" y="251"/>
                      <a:pt x="289" y="251"/>
                      <a:pt x="289" y="251"/>
                    </a:cubicBezTo>
                    <a:cubicBezTo>
                      <a:pt x="317" y="233"/>
                      <a:pt x="335" y="202"/>
                      <a:pt x="335" y="167"/>
                    </a:cubicBezTo>
                    <a:cubicBezTo>
                      <a:pt x="335" y="123"/>
                      <a:pt x="306" y="85"/>
                      <a:pt x="268" y="70"/>
                    </a:cubicBezTo>
                    <a:moveTo>
                      <a:pt x="89" y="137"/>
                    </a:moveTo>
                    <a:cubicBezTo>
                      <a:pt x="92" y="137"/>
                      <a:pt x="94" y="135"/>
                      <a:pt x="94" y="132"/>
                    </a:cubicBezTo>
                    <a:cubicBezTo>
                      <a:pt x="94" y="129"/>
                      <a:pt x="92" y="127"/>
                      <a:pt x="89" y="127"/>
                    </a:cubicBezTo>
                    <a:cubicBezTo>
                      <a:pt x="86" y="127"/>
                      <a:pt x="84" y="129"/>
                      <a:pt x="84" y="132"/>
                    </a:cubicBezTo>
                    <a:cubicBezTo>
                      <a:pt x="84" y="135"/>
                      <a:pt x="86" y="137"/>
                      <a:pt x="89" y="137"/>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grpSp>
      <p:sp>
        <p:nvSpPr>
          <p:cNvPr id="28" name="Title 13">
            <a:extLst>
              <a:ext uri="{FF2B5EF4-FFF2-40B4-BE49-F238E27FC236}">
                <a16:creationId xmlns:a16="http://schemas.microsoft.com/office/drawing/2014/main" id="{9F6DBF63-239E-67D6-FA63-08DE32B303FB}"/>
              </a:ext>
            </a:extLst>
          </p:cNvPr>
          <p:cNvSpPr>
            <a:spLocks noGrp="1"/>
          </p:cNvSpPr>
          <p:nvPr>
            <p:ph type="title"/>
          </p:nvPr>
        </p:nvSpPr>
        <p:spPr>
          <a:xfrm>
            <a:off x="588263" y="2668792"/>
            <a:ext cx="4410916" cy="1495794"/>
          </a:xfrm>
        </p:spPr>
        <p:txBody>
          <a:bodyPr/>
          <a:lstStyle/>
          <a:p>
            <a:r>
              <a:rPr lang="en-US"/>
              <a:t>Total Economic Impact™ of </a:t>
            </a:r>
            <a:br>
              <a:rPr lang="en-US"/>
            </a:br>
            <a:r>
              <a:rPr lang="en-US"/>
              <a:t>Microsoft 365 E3</a:t>
            </a:r>
          </a:p>
        </p:txBody>
      </p:sp>
      <p:sp>
        <p:nvSpPr>
          <p:cNvPr id="29" name="TextBox 28">
            <a:extLst>
              <a:ext uri="{FF2B5EF4-FFF2-40B4-BE49-F238E27FC236}">
                <a16:creationId xmlns:a16="http://schemas.microsoft.com/office/drawing/2014/main" id="{8EC6BE95-DB9C-A84C-3B28-97AEB89484AC}"/>
              </a:ext>
            </a:extLst>
          </p:cNvPr>
          <p:cNvSpPr txBox="1"/>
          <p:nvPr/>
        </p:nvSpPr>
        <p:spPr>
          <a:xfrm>
            <a:off x="588263" y="6294058"/>
            <a:ext cx="11123839" cy="276999"/>
          </a:xfrm>
          <a:prstGeom prst="rect">
            <a:avLst/>
          </a:prstGeom>
          <a:noFill/>
        </p:spPr>
        <p:txBody>
          <a:bodyPr wrap="square" lIns="0" tIns="0" rIns="0" bIns="0" rtlCol="0">
            <a:spAutoFit/>
          </a:bodyPr>
          <a:lstStyle/>
          <a:p>
            <a:pPr defTabSz="914367">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Source: Forrester Consulting, The Total Economic Impact™ of Microsoft 365 E3, commissioned by Microsoft, January 2025. </a:t>
            </a:r>
            <a:r>
              <a:rPr lang="en-US" altLang="en-US" sz="900">
                <a:solidFill>
                  <a:srgbClr val="000000"/>
                </a:solidFill>
                <a:latin typeface="Segoe Sans Display"/>
                <a:cs typeface="Times New Roman" panose="02020603050405020304" pitchFamily="18" charset="0"/>
              </a:rPr>
              <a:t>Results are based on a composite organization representative of interviewed customers.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 </a:t>
            </a:r>
            <a:endPar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endParaRPr>
          </a:p>
        </p:txBody>
      </p:sp>
    </p:spTree>
    <p:extLst>
      <p:ext uri="{BB962C8B-B14F-4D97-AF65-F5344CB8AC3E}">
        <p14:creationId xmlns:p14="http://schemas.microsoft.com/office/powerpoint/2010/main" val="583081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2" presetClass="path" presetSubtype="0" decel="100000" fill="hold" grpId="1" nodeType="withEffect">
                                  <p:stCondLst>
                                    <p:cond delay="0"/>
                                  </p:stCondLst>
                                  <p:childTnLst>
                                    <p:animMotion origin="layout" path="M -3.33333E-6 0.03889 L -3.33333E-6 -2.22222E-6 " pathEditMode="relative" rAng="0" ptsTypes="AA">
                                      <p:cBhvr>
                                        <p:cTn id="9" dur="750" fill="hold"/>
                                        <p:tgtEl>
                                          <p:spTgt spid="47"/>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08CF8-6596-13F8-AAF5-8A58AFDEB20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DAB8E32-6AD6-F87C-5DCC-3F266ED537C1}"/>
              </a:ext>
              <a:ext uri="{C183D7F6-B498-43B3-948B-1728B52AA6E4}">
                <adec:decorative xmlns:adec="http://schemas.microsoft.com/office/drawing/2017/decorative" val="1"/>
              </a:ext>
            </a:extLst>
          </p:cNvPr>
          <p:cNvSpPr txBox="1">
            <a:spLocks/>
          </p:cNvSpPr>
          <p:nvPr/>
        </p:nvSpPr>
        <p:spPr>
          <a:xfrm>
            <a:off x="5612296" y="585788"/>
            <a:ext cx="5917095" cy="5503587"/>
          </a:xfrm>
          <a:prstGeom prst="roundRect">
            <a:avLst>
              <a:gd name="adj" fmla="val 3679"/>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47" name="Rectangle: Rounded Corners 46" descr="Of people struggle with the pace&#10;and volume of work1">
            <a:extLst>
              <a:ext uri="{FF2B5EF4-FFF2-40B4-BE49-F238E27FC236}">
                <a16:creationId xmlns:a16="http://schemas.microsoft.com/office/drawing/2014/main" id="{4821A06B-5B53-E078-CC1F-24845B3FDFC3}"/>
              </a:ext>
              <a:ext uri="{C183D7F6-B498-43B3-948B-1728B52AA6E4}">
                <adec:decorative xmlns:adec="http://schemas.microsoft.com/office/drawing/2017/decorative" val="0"/>
              </a:ext>
            </a:extLst>
          </p:cNvPr>
          <p:cNvSpPr>
            <a:spLocks/>
          </p:cNvSpPr>
          <p:nvPr/>
        </p:nvSpPr>
        <p:spPr bwMode="auto">
          <a:xfrm>
            <a:off x="5844209" y="768626"/>
            <a:ext cx="5499652" cy="5155096"/>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b"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endParaRPr lang="en-US" sz="1200" b="1"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lang="en-US" sz="1200" baseline="30000">
              <a:ln w="3175">
                <a:noFill/>
              </a:ln>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a:p>
            <a:pPr marL="0" marR="0" lvl="0" indent="0" algn="ctr" defTabSz="932742" rtl="0" eaLnBrk="1" fontAlgn="auto" latinLnBrk="0" hangingPunct="1">
              <a:spcBef>
                <a:spcPct val="0"/>
              </a:spcBef>
              <a:spcAft>
                <a:spcPts val="0"/>
              </a:spcAft>
              <a:buClrTx/>
              <a:buSzTx/>
              <a:buFontTx/>
              <a:buNone/>
              <a:tabLst/>
              <a:defRPr/>
            </a:pPr>
            <a:endParaRPr kumimoji="0" lang="en-US" sz="1200" b="0" i="0" u="none" strike="noStrike" kern="1200" cap="none" normalizeH="0" baseline="30000" noProof="0">
              <a:ln w="3175">
                <a:noFill/>
              </a:ln>
              <a:effectLst/>
              <a:uLnTx/>
              <a:uFillTx/>
              <a:cs typeface="Segoe UI" panose="020B0502040204020203" pitchFamily="34" charset="0"/>
            </a:endParaRPr>
          </a:p>
        </p:txBody>
      </p:sp>
      <p:grpSp>
        <p:nvGrpSpPr>
          <p:cNvPr id="16" name="Group 15">
            <a:extLst>
              <a:ext uri="{FF2B5EF4-FFF2-40B4-BE49-F238E27FC236}">
                <a16:creationId xmlns:a16="http://schemas.microsoft.com/office/drawing/2014/main" id="{8C902645-F12F-B687-95D1-06AF90756E05}"/>
              </a:ext>
              <a:ext uri="{C183D7F6-B498-43B3-948B-1728B52AA6E4}">
                <adec:decorative xmlns:adec="http://schemas.microsoft.com/office/drawing/2017/decorative" val="1"/>
              </a:ext>
            </a:extLst>
          </p:cNvPr>
          <p:cNvGrpSpPr/>
          <p:nvPr/>
        </p:nvGrpSpPr>
        <p:grpSpPr>
          <a:xfrm>
            <a:off x="594534" y="3429001"/>
            <a:ext cx="666779" cy="666779"/>
            <a:chOff x="6828844" y="1591042"/>
            <a:chExt cx="731520" cy="731520"/>
          </a:xfrm>
        </p:grpSpPr>
        <p:sp>
          <p:nvSpPr>
            <p:cNvPr id="24" name="Freeform 5">
              <a:extLst>
                <a:ext uri="{FF2B5EF4-FFF2-40B4-BE49-F238E27FC236}">
                  <a16:creationId xmlns:a16="http://schemas.microsoft.com/office/drawing/2014/main" id="{8FFD7CCA-8D3F-905C-9D99-0CC5C08F06F2}"/>
                </a:ext>
              </a:extLst>
            </p:cNvPr>
            <p:cNvSpPr>
              <a:spLocks/>
            </p:cNvSpPr>
            <p:nvPr/>
          </p:nvSpPr>
          <p:spPr bwMode="auto">
            <a:xfrm>
              <a:off x="6828844" y="1591042"/>
              <a:ext cx="731520" cy="731520"/>
            </a:xfrm>
            <a:custGeom>
              <a:avLst/>
              <a:gdLst>
                <a:gd name="T0" fmla="*/ 200 w 400"/>
                <a:gd name="T1" fmla="*/ 0 h 400"/>
                <a:gd name="T2" fmla="*/ 200 w 400"/>
                <a:gd name="T3" fmla="*/ 0 h 400"/>
                <a:gd name="T4" fmla="*/ 253 w 400"/>
                <a:gd name="T5" fmla="*/ 7 h 400"/>
                <a:gd name="T6" fmla="*/ 301 w 400"/>
                <a:gd name="T7" fmla="*/ 28 h 400"/>
                <a:gd name="T8" fmla="*/ 341 w 400"/>
                <a:gd name="T9" fmla="*/ 59 h 400"/>
                <a:gd name="T10" fmla="*/ 372 w 400"/>
                <a:gd name="T11" fmla="*/ 99 h 400"/>
                <a:gd name="T12" fmla="*/ 393 w 400"/>
                <a:gd name="T13" fmla="*/ 147 h 400"/>
                <a:gd name="T14" fmla="*/ 400 w 400"/>
                <a:gd name="T15" fmla="*/ 200 h 400"/>
                <a:gd name="T16" fmla="*/ 393 w 400"/>
                <a:gd name="T17" fmla="*/ 253 h 400"/>
                <a:gd name="T18" fmla="*/ 372 w 400"/>
                <a:gd name="T19" fmla="*/ 301 h 400"/>
                <a:gd name="T20" fmla="*/ 341 w 400"/>
                <a:gd name="T21" fmla="*/ 342 h 400"/>
                <a:gd name="T22" fmla="*/ 301 w 400"/>
                <a:gd name="T23" fmla="*/ 373 h 400"/>
                <a:gd name="T24" fmla="*/ 253 w 400"/>
                <a:gd name="T25" fmla="*/ 393 h 400"/>
                <a:gd name="T26" fmla="*/ 200 w 400"/>
                <a:gd name="T27" fmla="*/ 400 h 400"/>
                <a:gd name="T28" fmla="*/ 147 w 400"/>
                <a:gd name="T29" fmla="*/ 393 h 400"/>
                <a:gd name="T30" fmla="*/ 99 w 400"/>
                <a:gd name="T31" fmla="*/ 373 h 400"/>
                <a:gd name="T32" fmla="*/ 58 w 400"/>
                <a:gd name="T33" fmla="*/ 342 h 400"/>
                <a:gd name="T34" fmla="*/ 27 w 400"/>
                <a:gd name="T35" fmla="*/ 301 h 400"/>
                <a:gd name="T36" fmla="*/ 7 w 400"/>
                <a:gd name="T37" fmla="*/ 253 h 400"/>
                <a:gd name="T38" fmla="*/ 0 w 400"/>
                <a:gd name="T39" fmla="*/ 200 h 400"/>
                <a:gd name="T40" fmla="*/ 7 w 400"/>
                <a:gd name="T41" fmla="*/ 147 h 400"/>
                <a:gd name="T42" fmla="*/ 27 w 400"/>
                <a:gd name="T43" fmla="*/ 99 h 400"/>
                <a:gd name="T44" fmla="*/ 58 w 400"/>
                <a:gd name="T45" fmla="*/ 59 h 400"/>
                <a:gd name="T46" fmla="*/ 99 w 400"/>
                <a:gd name="T47" fmla="*/ 28 h 400"/>
                <a:gd name="T48" fmla="*/ 147 w 400"/>
                <a:gd name="T49" fmla="*/ 7 h 400"/>
                <a:gd name="T50" fmla="*/ 200 w 400"/>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400">
                  <a:moveTo>
                    <a:pt x="200" y="0"/>
                  </a:moveTo>
                  <a:lnTo>
                    <a:pt x="200" y="0"/>
                  </a:lnTo>
                  <a:cubicBezTo>
                    <a:pt x="218" y="0"/>
                    <a:pt x="236" y="3"/>
                    <a:pt x="253" y="7"/>
                  </a:cubicBezTo>
                  <a:cubicBezTo>
                    <a:pt x="270" y="12"/>
                    <a:pt x="286" y="19"/>
                    <a:pt x="301" y="28"/>
                  </a:cubicBezTo>
                  <a:cubicBezTo>
                    <a:pt x="316" y="36"/>
                    <a:pt x="329" y="47"/>
                    <a:pt x="341" y="59"/>
                  </a:cubicBezTo>
                  <a:cubicBezTo>
                    <a:pt x="353" y="71"/>
                    <a:pt x="364" y="84"/>
                    <a:pt x="372" y="99"/>
                  </a:cubicBezTo>
                  <a:cubicBezTo>
                    <a:pt x="381" y="114"/>
                    <a:pt x="388" y="130"/>
                    <a:pt x="393" y="147"/>
                  </a:cubicBezTo>
                  <a:cubicBezTo>
                    <a:pt x="397" y="164"/>
                    <a:pt x="400" y="182"/>
                    <a:pt x="400" y="200"/>
                  </a:cubicBezTo>
                  <a:cubicBezTo>
                    <a:pt x="400" y="219"/>
                    <a:pt x="397" y="236"/>
                    <a:pt x="393" y="253"/>
                  </a:cubicBezTo>
                  <a:cubicBezTo>
                    <a:pt x="388" y="270"/>
                    <a:pt x="381" y="286"/>
                    <a:pt x="372" y="301"/>
                  </a:cubicBezTo>
                  <a:cubicBezTo>
                    <a:pt x="364" y="316"/>
                    <a:pt x="353" y="329"/>
                    <a:pt x="341" y="342"/>
                  </a:cubicBezTo>
                  <a:cubicBezTo>
                    <a:pt x="329" y="354"/>
                    <a:pt x="316" y="364"/>
                    <a:pt x="301" y="373"/>
                  </a:cubicBezTo>
                  <a:cubicBezTo>
                    <a:pt x="286" y="381"/>
                    <a:pt x="270" y="388"/>
                    <a:pt x="253" y="393"/>
                  </a:cubicBezTo>
                  <a:cubicBezTo>
                    <a:pt x="236" y="398"/>
                    <a:pt x="218" y="400"/>
                    <a:pt x="200" y="400"/>
                  </a:cubicBezTo>
                  <a:cubicBezTo>
                    <a:pt x="181" y="400"/>
                    <a:pt x="164" y="398"/>
                    <a:pt x="147" y="393"/>
                  </a:cubicBezTo>
                  <a:cubicBezTo>
                    <a:pt x="130" y="388"/>
                    <a:pt x="114" y="381"/>
                    <a:pt x="99" y="373"/>
                  </a:cubicBezTo>
                  <a:cubicBezTo>
                    <a:pt x="84" y="364"/>
                    <a:pt x="71" y="354"/>
                    <a:pt x="58" y="342"/>
                  </a:cubicBezTo>
                  <a:cubicBezTo>
                    <a:pt x="46" y="329"/>
                    <a:pt x="36" y="316"/>
                    <a:pt x="27" y="301"/>
                  </a:cubicBezTo>
                  <a:cubicBezTo>
                    <a:pt x="19" y="286"/>
                    <a:pt x="12" y="270"/>
                    <a:pt x="7" y="253"/>
                  </a:cubicBezTo>
                  <a:cubicBezTo>
                    <a:pt x="2" y="236"/>
                    <a:pt x="0" y="219"/>
                    <a:pt x="0" y="200"/>
                  </a:cubicBezTo>
                  <a:cubicBezTo>
                    <a:pt x="0" y="182"/>
                    <a:pt x="2" y="164"/>
                    <a:pt x="7" y="147"/>
                  </a:cubicBezTo>
                  <a:cubicBezTo>
                    <a:pt x="12" y="130"/>
                    <a:pt x="19" y="114"/>
                    <a:pt x="27" y="99"/>
                  </a:cubicBezTo>
                  <a:cubicBezTo>
                    <a:pt x="36" y="84"/>
                    <a:pt x="46" y="71"/>
                    <a:pt x="58" y="59"/>
                  </a:cubicBezTo>
                  <a:cubicBezTo>
                    <a:pt x="71" y="47"/>
                    <a:pt x="84" y="36"/>
                    <a:pt x="99" y="28"/>
                  </a:cubicBezTo>
                  <a:cubicBezTo>
                    <a:pt x="114" y="19"/>
                    <a:pt x="130" y="12"/>
                    <a:pt x="147" y="7"/>
                  </a:cubicBezTo>
                  <a:cubicBezTo>
                    <a:pt x="164" y="3"/>
                    <a:pt x="181" y="0"/>
                    <a:pt x="200" y="0"/>
                  </a:cubicBezTo>
                  <a:close/>
                </a:path>
              </a:pathLst>
            </a:custGeom>
            <a:gradFill flip="none" rotWithShape="1">
              <a:gsLst>
                <a:gs pos="0">
                  <a:srgbClr val="C03BC4">
                    <a:alpha val="20000"/>
                  </a:srgbClr>
                </a:gs>
                <a:gs pos="100000">
                  <a:srgbClr val="0070C0">
                    <a:alpha val="20000"/>
                  </a:srgbClr>
                </a:gs>
              </a:gsLst>
              <a:lin ang="0" scaled="1"/>
              <a:tileRect/>
            </a:gra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5" name="money_2" title="Icon of a dollar sign with an arrow around it pointing clockwise">
              <a:extLst>
                <a:ext uri="{FF2B5EF4-FFF2-40B4-BE49-F238E27FC236}">
                  <a16:creationId xmlns:a16="http://schemas.microsoft.com/office/drawing/2014/main" id="{EE535593-0B19-166E-18AB-8FECB71A26FE}"/>
                </a:ext>
              </a:extLst>
            </p:cNvPr>
            <p:cNvSpPr>
              <a:spLocks noChangeAspect="1" noEditPoints="1"/>
            </p:cNvSpPr>
            <p:nvPr/>
          </p:nvSpPr>
          <p:spPr bwMode="auto">
            <a:xfrm>
              <a:off x="6959788" y="1722946"/>
              <a:ext cx="434551" cy="458183"/>
            </a:xfrm>
            <a:custGeom>
              <a:avLst/>
              <a:gdLst>
                <a:gd name="T0" fmla="*/ 307 w 307"/>
                <a:gd name="T1" fmla="*/ 163 h 326"/>
                <a:gd name="T2" fmla="*/ 282 w 307"/>
                <a:gd name="T3" fmla="*/ 244 h 326"/>
                <a:gd name="T4" fmla="*/ 82 w 307"/>
                <a:gd name="T5" fmla="*/ 281 h 326"/>
                <a:gd name="T6" fmla="*/ 45 w 307"/>
                <a:gd name="T7" fmla="*/ 82 h 326"/>
                <a:gd name="T8" fmla="*/ 245 w 307"/>
                <a:gd name="T9" fmla="*/ 45 h 326"/>
                <a:gd name="T10" fmla="*/ 297 w 307"/>
                <a:gd name="T11" fmla="*/ 110 h 326"/>
                <a:gd name="T12" fmla="*/ 257 w 307"/>
                <a:gd name="T13" fmla="*/ 99 h 326"/>
                <a:gd name="T14" fmla="*/ 297 w 307"/>
                <a:gd name="T15" fmla="*/ 109 h 326"/>
                <a:gd name="T16" fmla="*/ 307 w 307"/>
                <a:gd name="T17" fmla="*/ 70 h 326"/>
                <a:gd name="T18" fmla="*/ 126 w 307"/>
                <a:gd name="T19" fmla="*/ 199 h 326"/>
                <a:gd name="T20" fmla="*/ 182 w 307"/>
                <a:gd name="T21" fmla="*/ 199 h 326"/>
                <a:gd name="T22" fmla="*/ 202 w 307"/>
                <a:gd name="T23" fmla="*/ 179 h 326"/>
                <a:gd name="T24" fmla="*/ 182 w 307"/>
                <a:gd name="T25" fmla="*/ 158 h 326"/>
                <a:gd name="T26" fmla="*/ 147 w 307"/>
                <a:gd name="T27" fmla="*/ 158 h 326"/>
                <a:gd name="T28" fmla="*/ 126 w 307"/>
                <a:gd name="T29" fmla="*/ 137 h 326"/>
                <a:gd name="T30" fmla="*/ 147 w 307"/>
                <a:gd name="T31" fmla="*/ 117 h 326"/>
                <a:gd name="T32" fmla="*/ 201 w 307"/>
                <a:gd name="T33" fmla="*/ 117 h 326"/>
                <a:gd name="T34" fmla="*/ 164 w 307"/>
                <a:gd name="T35" fmla="*/ 88 h 326"/>
                <a:gd name="T36" fmla="*/ 164 w 307"/>
                <a:gd name="T37" fmla="*/ 2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7" h="326">
                  <a:moveTo>
                    <a:pt x="307" y="163"/>
                  </a:moveTo>
                  <a:cubicBezTo>
                    <a:pt x="307" y="191"/>
                    <a:pt x="299" y="219"/>
                    <a:pt x="282" y="244"/>
                  </a:cubicBezTo>
                  <a:cubicBezTo>
                    <a:pt x="237" y="310"/>
                    <a:pt x="148" y="326"/>
                    <a:pt x="82" y="281"/>
                  </a:cubicBezTo>
                  <a:cubicBezTo>
                    <a:pt x="17" y="236"/>
                    <a:pt x="0" y="147"/>
                    <a:pt x="45" y="82"/>
                  </a:cubicBezTo>
                  <a:cubicBezTo>
                    <a:pt x="90" y="16"/>
                    <a:pt x="179" y="0"/>
                    <a:pt x="245" y="45"/>
                  </a:cubicBezTo>
                  <a:cubicBezTo>
                    <a:pt x="269" y="61"/>
                    <a:pt x="287" y="84"/>
                    <a:pt x="297" y="110"/>
                  </a:cubicBezTo>
                  <a:moveTo>
                    <a:pt x="257" y="99"/>
                  </a:moveTo>
                  <a:cubicBezTo>
                    <a:pt x="297" y="109"/>
                    <a:pt x="297" y="109"/>
                    <a:pt x="297" y="109"/>
                  </a:cubicBezTo>
                  <a:cubicBezTo>
                    <a:pt x="307" y="70"/>
                    <a:pt x="307" y="70"/>
                    <a:pt x="307" y="70"/>
                  </a:cubicBezTo>
                  <a:moveTo>
                    <a:pt x="126" y="199"/>
                  </a:moveTo>
                  <a:cubicBezTo>
                    <a:pt x="182" y="199"/>
                    <a:pt x="182" y="199"/>
                    <a:pt x="182" y="199"/>
                  </a:cubicBezTo>
                  <a:cubicBezTo>
                    <a:pt x="193" y="199"/>
                    <a:pt x="202" y="190"/>
                    <a:pt x="202" y="179"/>
                  </a:cubicBezTo>
                  <a:cubicBezTo>
                    <a:pt x="202" y="168"/>
                    <a:pt x="193" y="158"/>
                    <a:pt x="182" y="158"/>
                  </a:cubicBezTo>
                  <a:cubicBezTo>
                    <a:pt x="147" y="158"/>
                    <a:pt x="147" y="158"/>
                    <a:pt x="147" y="158"/>
                  </a:cubicBezTo>
                  <a:cubicBezTo>
                    <a:pt x="136" y="158"/>
                    <a:pt x="126" y="148"/>
                    <a:pt x="126" y="137"/>
                  </a:cubicBezTo>
                  <a:cubicBezTo>
                    <a:pt x="126" y="126"/>
                    <a:pt x="136" y="117"/>
                    <a:pt x="147" y="117"/>
                  </a:cubicBezTo>
                  <a:cubicBezTo>
                    <a:pt x="201" y="117"/>
                    <a:pt x="201" y="117"/>
                    <a:pt x="201" y="117"/>
                  </a:cubicBezTo>
                  <a:moveTo>
                    <a:pt x="164" y="88"/>
                  </a:moveTo>
                  <a:cubicBezTo>
                    <a:pt x="164" y="226"/>
                    <a:pt x="164" y="226"/>
                    <a:pt x="164" y="226"/>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grpSp>
        <p:nvGrpSpPr>
          <p:cNvPr id="18" name="Group 17">
            <a:extLst>
              <a:ext uri="{FF2B5EF4-FFF2-40B4-BE49-F238E27FC236}">
                <a16:creationId xmlns:a16="http://schemas.microsoft.com/office/drawing/2014/main" id="{694BF343-C415-86FB-D4EB-4007620CBD0E}"/>
              </a:ext>
              <a:ext uri="{C183D7F6-B498-43B3-948B-1728B52AA6E4}">
                <adec:decorative xmlns:adec="http://schemas.microsoft.com/office/drawing/2017/decorative" val="1"/>
              </a:ext>
            </a:extLst>
          </p:cNvPr>
          <p:cNvGrpSpPr/>
          <p:nvPr/>
        </p:nvGrpSpPr>
        <p:grpSpPr>
          <a:xfrm>
            <a:off x="594534" y="4240279"/>
            <a:ext cx="666779" cy="666779"/>
            <a:chOff x="6828844" y="2481091"/>
            <a:chExt cx="731520" cy="731520"/>
          </a:xfrm>
        </p:grpSpPr>
        <p:sp>
          <p:nvSpPr>
            <p:cNvPr id="22" name="Freeform 5">
              <a:extLst>
                <a:ext uri="{FF2B5EF4-FFF2-40B4-BE49-F238E27FC236}">
                  <a16:creationId xmlns:a16="http://schemas.microsoft.com/office/drawing/2014/main" id="{0C2265C8-5FBC-A3CA-7E12-E10522A10A2F}"/>
                </a:ext>
              </a:extLst>
            </p:cNvPr>
            <p:cNvSpPr>
              <a:spLocks/>
            </p:cNvSpPr>
            <p:nvPr/>
          </p:nvSpPr>
          <p:spPr bwMode="auto">
            <a:xfrm>
              <a:off x="6828844" y="2481091"/>
              <a:ext cx="731520" cy="731520"/>
            </a:xfrm>
            <a:custGeom>
              <a:avLst/>
              <a:gdLst>
                <a:gd name="T0" fmla="*/ 200 w 400"/>
                <a:gd name="T1" fmla="*/ 0 h 400"/>
                <a:gd name="T2" fmla="*/ 200 w 400"/>
                <a:gd name="T3" fmla="*/ 0 h 400"/>
                <a:gd name="T4" fmla="*/ 253 w 400"/>
                <a:gd name="T5" fmla="*/ 7 h 400"/>
                <a:gd name="T6" fmla="*/ 301 w 400"/>
                <a:gd name="T7" fmla="*/ 28 h 400"/>
                <a:gd name="T8" fmla="*/ 341 w 400"/>
                <a:gd name="T9" fmla="*/ 59 h 400"/>
                <a:gd name="T10" fmla="*/ 372 w 400"/>
                <a:gd name="T11" fmla="*/ 99 h 400"/>
                <a:gd name="T12" fmla="*/ 393 w 400"/>
                <a:gd name="T13" fmla="*/ 147 h 400"/>
                <a:gd name="T14" fmla="*/ 400 w 400"/>
                <a:gd name="T15" fmla="*/ 200 h 400"/>
                <a:gd name="T16" fmla="*/ 393 w 400"/>
                <a:gd name="T17" fmla="*/ 253 h 400"/>
                <a:gd name="T18" fmla="*/ 372 w 400"/>
                <a:gd name="T19" fmla="*/ 301 h 400"/>
                <a:gd name="T20" fmla="*/ 341 w 400"/>
                <a:gd name="T21" fmla="*/ 342 h 400"/>
                <a:gd name="T22" fmla="*/ 301 w 400"/>
                <a:gd name="T23" fmla="*/ 373 h 400"/>
                <a:gd name="T24" fmla="*/ 253 w 400"/>
                <a:gd name="T25" fmla="*/ 393 h 400"/>
                <a:gd name="T26" fmla="*/ 200 w 400"/>
                <a:gd name="T27" fmla="*/ 400 h 400"/>
                <a:gd name="T28" fmla="*/ 147 w 400"/>
                <a:gd name="T29" fmla="*/ 393 h 400"/>
                <a:gd name="T30" fmla="*/ 99 w 400"/>
                <a:gd name="T31" fmla="*/ 373 h 400"/>
                <a:gd name="T32" fmla="*/ 58 w 400"/>
                <a:gd name="T33" fmla="*/ 342 h 400"/>
                <a:gd name="T34" fmla="*/ 27 w 400"/>
                <a:gd name="T35" fmla="*/ 301 h 400"/>
                <a:gd name="T36" fmla="*/ 7 w 400"/>
                <a:gd name="T37" fmla="*/ 253 h 400"/>
                <a:gd name="T38" fmla="*/ 0 w 400"/>
                <a:gd name="T39" fmla="*/ 200 h 400"/>
                <a:gd name="T40" fmla="*/ 7 w 400"/>
                <a:gd name="T41" fmla="*/ 147 h 400"/>
                <a:gd name="T42" fmla="*/ 27 w 400"/>
                <a:gd name="T43" fmla="*/ 99 h 400"/>
                <a:gd name="T44" fmla="*/ 58 w 400"/>
                <a:gd name="T45" fmla="*/ 59 h 400"/>
                <a:gd name="T46" fmla="*/ 99 w 400"/>
                <a:gd name="T47" fmla="*/ 28 h 400"/>
                <a:gd name="T48" fmla="*/ 147 w 400"/>
                <a:gd name="T49" fmla="*/ 7 h 400"/>
                <a:gd name="T50" fmla="*/ 200 w 400"/>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400">
                  <a:moveTo>
                    <a:pt x="200" y="0"/>
                  </a:moveTo>
                  <a:lnTo>
                    <a:pt x="200" y="0"/>
                  </a:lnTo>
                  <a:cubicBezTo>
                    <a:pt x="218" y="0"/>
                    <a:pt x="236" y="3"/>
                    <a:pt x="253" y="7"/>
                  </a:cubicBezTo>
                  <a:cubicBezTo>
                    <a:pt x="270" y="12"/>
                    <a:pt x="286" y="19"/>
                    <a:pt x="301" y="28"/>
                  </a:cubicBezTo>
                  <a:cubicBezTo>
                    <a:pt x="316" y="36"/>
                    <a:pt x="329" y="47"/>
                    <a:pt x="341" y="59"/>
                  </a:cubicBezTo>
                  <a:cubicBezTo>
                    <a:pt x="353" y="71"/>
                    <a:pt x="364" y="84"/>
                    <a:pt x="372" y="99"/>
                  </a:cubicBezTo>
                  <a:cubicBezTo>
                    <a:pt x="381" y="114"/>
                    <a:pt x="388" y="130"/>
                    <a:pt x="393" y="147"/>
                  </a:cubicBezTo>
                  <a:cubicBezTo>
                    <a:pt x="397" y="164"/>
                    <a:pt x="400" y="182"/>
                    <a:pt x="400" y="200"/>
                  </a:cubicBezTo>
                  <a:cubicBezTo>
                    <a:pt x="400" y="219"/>
                    <a:pt x="397" y="236"/>
                    <a:pt x="393" y="253"/>
                  </a:cubicBezTo>
                  <a:cubicBezTo>
                    <a:pt x="388" y="270"/>
                    <a:pt x="381" y="286"/>
                    <a:pt x="372" y="301"/>
                  </a:cubicBezTo>
                  <a:cubicBezTo>
                    <a:pt x="364" y="316"/>
                    <a:pt x="353" y="329"/>
                    <a:pt x="341" y="342"/>
                  </a:cubicBezTo>
                  <a:cubicBezTo>
                    <a:pt x="329" y="354"/>
                    <a:pt x="316" y="364"/>
                    <a:pt x="301" y="373"/>
                  </a:cubicBezTo>
                  <a:cubicBezTo>
                    <a:pt x="286" y="381"/>
                    <a:pt x="270" y="388"/>
                    <a:pt x="253" y="393"/>
                  </a:cubicBezTo>
                  <a:cubicBezTo>
                    <a:pt x="236" y="398"/>
                    <a:pt x="218" y="400"/>
                    <a:pt x="200" y="400"/>
                  </a:cubicBezTo>
                  <a:cubicBezTo>
                    <a:pt x="181" y="400"/>
                    <a:pt x="164" y="398"/>
                    <a:pt x="147" y="393"/>
                  </a:cubicBezTo>
                  <a:cubicBezTo>
                    <a:pt x="130" y="388"/>
                    <a:pt x="114" y="381"/>
                    <a:pt x="99" y="373"/>
                  </a:cubicBezTo>
                  <a:cubicBezTo>
                    <a:pt x="84" y="364"/>
                    <a:pt x="71" y="354"/>
                    <a:pt x="58" y="342"/>
                  </a:cubicBezTo>
                  <a:cubicBezTo>
                    <a:pt x="46" y="329"/>
                    <a:pt x="36" y="316"/>
                    <a:pt x="27" y="301"/>
                  </a:cubicBezTo>
                  <a:cubicBezTo>
                    <a:pt x="19" y="286"/>
                    <a:pt x="12" y="270"/>
                    <a:pt x="7" y="253"/>
                  </a:cubicBezTo>
                  <a:cubicBezTo>
                    <a:pt x="2" y="236"/>
                    <a:pt x="0" y="219"/>
                    <a:pt x="0" y="200"/>
                  </a:cubicBezTo>
                  <a:cubicBezTo>
                    <a:pt x="0" y="182"/>
                    <a:pt x="2" y="164"/>
                    <a:pt x="7" y="147"/>
                  </a:cubicBezTo>
                  <a:cubicBezTo>
                    <a:pt x="12" y="130"/>
                    <a:pt x="19" y="114"/>
                    <a:pt x="27" y="99"/>
                  </a:cubicBezTo>
                  <a:cubicBezTo>
                    <a:pt x="36" y="84"/>
                    <a:pt x="46" y="71"/>
                    <a:pt x="58" y="59"/>
                  </a:cubicBezTo>
                  <a:cubicBezTo>
                    <a:pt x="71" y="47"/>
                    <a:pt x="84" y="36"/>
                    <a:pt x="99" y="28"/>
                  </a:cubicBezTo>
                  <a:cubicBezTo>
                    <a:pt x="114" y="19"/>
                    <a:pt x="130" y="12"/>
                    <a:pt x="147" y="7"/>
                  </a:cubicBezTo>
                  <a:cubicBezTo>
                    <a:pt x="164" y="3"/>
                    <a:pt x="181" y="0"/>
                    <a:pt x="200" y="0"/>
                  </a:cubicBezTo>
                  <a:close/>
                </a:path>
              </a:pathLst>
            </a:custGeom>
            <a:gradFill flip="none" rotWithShape="1">
              <a:gsLst>
                <a:gs pos="0">
                  <a:srgbClr val="C03BC4">
                    <a:alpha val="20000"/>
                  </a:srgbClr>
                </a:gs>
                <a:gs pos="100000">
                  <a:srgbClr val="0070C0">
                    <a:alpha val="20000"/>
                  </a:srgbClr>
                </a:gs>
              </a:gsLst>
              <a:lin ang="0" scaled="1"/>
              <a:tileRect/>
            </a:gra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3" name="Money_4">
              <a:extLst>
                <a:ext uri="{FF2B5EF4-FFF2-40B4-BE49-F238E27FC236}">
                  <a16:creationId xmlns:a16="http://schemas.microsoft.com/office/drawing/2014/main" id="{46E592AE-8DAF-6F2D-4405-C5D69907346F}"/>
                </a:ext>
                <a:ext uri="{C183D7F6-B498-43B3-948B-1728B52AA6E4}">
                  <adec:decorative xmlns:adec="http://schemas.microsoft.com/office/drawing/2017/decorative" val="1"/>
                </a:ext>
              </a:extLst>
            </p:cNvPr>
            <p:cNvSpPr>
              <a:spLocks noChangeAspect="1" noEditPoints="1"/>
            </p:cNvSpPr>
            <p:nvPr/>
          </p:nvSpPr>
          <p:spPr bwMode="auto">
            <a:xfrm>
              <a:off x="7009952" y="2653551"/>
              <a:ext cx="393704" cy="365760"/>
            </a:xfrm>
            <a:custGeom>
              <a:avLst/>
              <a:gdLst>
                <a:gd name="T0" fmla="*/ 267 w 358"/>
                <a:gd name="T1" fmla="*/ 332 h 332"/>
                <a:gd name="T2" fmla="*/ 225 w 358"/>
                <a:gd name="T3" fmla="*/ 332 h 332"/>
                <a:gd name="T4" fmla="*/ 134 w 358"/>
                <a:gd name="T5" fmla="*/ 225 h 332"/>
                <a:gd name="T6" fmla="*/ 225 w 358"/>
                <a:gd name="T7" fmla="*/ 119 h 332"/>
                <a:gd name="T8" fmla="*/ 267 w 358"/>
                <a:gd name="T9" fmla="*/ 119 h 332"/>
                <a:gd name="T10" fmla="*/ 267 w 358"/>
                <a:gd name="T11" fmla="*/ 119 h 332"/>
                <a:gd name="T12" fmla="*/ 177 w 358"/>
                <a:gd name="T13" fmla="*/ 225 h 332"/>
                <a:gd name="T14" fmla="*/ 267 w 358"/>
                <a:gd name="T15" fmla="*/ 332 h 332"/>
                <a:gd name="T16" fmla="*/ 358 w 358"/>
                <a:gd name="T17" fmla="*/ 225 h 332"/>
                <a:gd name="T18" fmla="*/ 267 w 358"/>
                <a:gd name="T19" fmla="*/ 119 h 332"/>
                <a:gd name="T20" fmla="*/ 0 w 358"/>
                <a:gd name="T21" fmla="*/ 269 h 332"/>
                <a:gd name="T22" fmla="*/ 116 w 358"/>
                <a:gd name="T23" fmla="*/ 332 h 332"/>
                <a:gd name="T24" fmla="*/ 183 w 358"/>
                <a:gd name="T25" fmla="*/ 320 h 332"/>
                <a:gd name="T26" fmla="*/ 0 w 358"/>
                <a:gd name="T27" fmla="*/ 218 h 332"/>
                <a:gd name="T28" fmla="*/ 116 w 358"/>
                <a:gd name="T29" fmla="*/ 280 h 332"/>
                <a:gd name="T30" fmla="*/ 146 w 358"/>
                <a:gd name="T31" fmla="*/ 278 h 332"/>
                <a:gd name="T32" fmla="*/ 0 w 358"/>
                <a:gd name="T33" fmla="*/ 166 h 332"/>
                <a:gd name="T34" fmla="*/ 116 w 358"/>
                <a:gd name="T35" fmla="*/ 229 h 332"/>
                <a:gd name="T36" fmla="*/ 134 w 358"/>
                <a:gd name="T37" fmla="*/ 228 h 332"/>
                <a:gd name="T38" fmla="*/ 0 w 358"/>
                <a:gd name="T39" fmla="*/ 115 h 332"/>
                <a:gd name="T40" fmla="*/ 116 w 358"/>
                <a:gd name="T41" fmla="*/ 177 h 332"/>
                <a:gd name="T42" fmla="*/ 145 w 358"/>
                <a:gd name="T43" fmla="*/ 174 h 332"/>
                <a:gd name="T44" fmla="*/ 116 w 358"/>
                <a:gd name="T45" fmla="*/ 0 h 332"/>
                <a:gd name="T46" fmla="*/ 0 w 358"/>
                <a:gd name="T47" fmla="*/ 63 h 332"/>
                <a:gd name="T48" fmla="*/ 116 w 358"/>
                <a:gd name="T49" fmla="*/ 126 h 332"/>
                <a:gd name="T50" fmla="*/ 231 w 358"/>
                <a:gd name="T51" fmla="*/ 63 h 332"/>
                <a:gd name="T52" fmla="*/ 116 w 358"/>
                <a:gd name="T53" fmla="*/ 0 h 332"/>
                <a:gd name="T54" fmla="*/ 0 w 358"/>
                <a:gd name="T55" fmla="*/ 63 h 332"/>
                <a:gd name="T56" fmla="*/ 0 w 358"/>
                <a:gd name="T57" fmla="*/ 269 h 332"/>
                <a:gd name="T58" fmla="*/ 231 w 358"/>
                <a:gd name="T59" fmla="*/ 63 h 332"/>
                <a:gd name="T60" fmla="*/ 231 w 358"/>
                <a:gd name="T61" fmla="*/ 1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8" h="332">
                  <a:moveTo>
                    <a:pt x="267" y="332"/>
                  </a:moveTo>
                  <a:cubicBezTo>
                    <a:pt x="225" y="332"/>
                    <a:pt x="225" y="332"/>
                    <a:pt x="225" y="332"/>
                  </a:cubicBezTo>
                  <a:cubicBezTo>
                    <a:pt x="175" y="332"/>
                    <a:pt x="134" y="284"/>
                    <a:pt x="134" y="225"/>
                  </a:cubicBezTo>
                  <a:cubicBezTo>
                    <a:pt x="134" y="166"/>
                    <a:pt x="175" y="119"/>
                    <a:pt x="225" y="119"/>
                  </a:cubicBezTo>
                  <a:cubicBezTo>
                    <a:pt x="267" y="119"/>
                    <a:pt x="267" y="119"/>
                    <a:pt x="267" y="119"/>
                  </a:cubicBezTo>
                  <a:moveTo>
                    <a:pt x="267" y="119"/>
                  </a:moveTo>
                  <a:cubicBezTo>
                    <a:pt x="217" y="119"/>
                    <a:pt x="177" y="166"/>
                    <a:pt x="177" y="225"/>
                  </a:cubicBezTo>
                  <a:cubicBezTo>
                    <a:pt x="177" y="284"/>
                    <a:pt x="217" y="332"/>
                    <a:pt x="267" y="332"/>
                  </a:cubicBezTo>
                  <a:cubicBezTo>
                    <a:pt x="317" y="332"/>
                    <a:pt x="358" y="284"/>
                    <a:pt x="358" y="225"/>
                  </a:cubicBezTo>
                  <a:cubicBezTo>
                    <a:pt x="358" y="166"/>
                    <a:pt x="317" y="119"/>
                    <a:pt x="267" y="119"/>
                  </a:cubicBezTo>
                  <a:close/>
                  <a:moveTo>
                    <a:pt x="0" y="269"/>
                  </a:moveTo>
                  <a:cubicBezTo>
                    <a:pt x="0" y="304"/>
                    <a:pt x="52" y="332"/>
                    <a:pt x="116" y="332"/>
                  </a:cubicBezTo>
                  <a:cubicBezTo>
                    <a:pt x="141" y="332"/>
                    <a:pt x="164" y="327"/>
                    <a:pt x="183" y="320"/>
                  </a:cubicBezTo>
                  <a:moveTo>
                    <a:pt x="0" y="218"/>
                  </a:moveTo>
                  <a:cubicBezTo>
                    <a:pt x="0" y="252"/>
                    <a:pt x="52" y="280"/>
                    <a:pt x="116" y="280"/>
                  </a:cubicBezTo>
                  <a:cubicBezTo>
                    <a:pt x="126" y="280"/>
                    <a:pt x="136" y="279"/>
                    <a:pt x="146" y="278"/>
                  </a:cubicBezTo>
                  <a:moveTo>
                    <a:pt x="0" y="166"/>
                  </a:moveTo>
                  <a:cubicBezTo>
                    <a:pt x="0" y="201"/>
                    <a:pt x="52" y="229"/>
                    <a:pt x="116" y="229"/>
                  </a:cubicBezTo>
                  <a:cubicBezTo>
                    <a:pt x="122" y="229"/>
                    <a:pt x="128" y="228"/>
                    <a:pt x="134" y="228"/>
                  </a:cubicBezTo>
                  <a:moveTo>
                    <a:pt x="0" y="115"/>
                  </a:moveTo>
                  <a:cubicBezTo>
                    <a:pt x="0" y="149"/>
                    <a:pt x="52" y="177"/>
                    <a:pt x="116" y="177"/>
                  </a:cubicBezTo>
                  <a:cubicBezTo>
                    <a:pt x="124" y="177"/>
                    <a:pt x="137" y="176"/>
                    <a:pt x="145" y="174"/>
                  </a:cubicBezTo>
                  <a:moveTo>
                    <a:pt x="116" y="0"/>
                  </a:moveTo>
                  <a:cubicBezTo>
                    <a:pt x="52" y="0"/>
                    <a:pt x="0" y="28"/>
                    <a:pt x="0" y="63"/>
                  </a:cubicBezTo>
                  <a:cubicBezTo>
                    <a:pt x="0" y="98"/>
                    <a:pt x="52" y="126"/>
                    <a:pt x="116" y="126"/>
                  </a:cubicBezTo>
                  <a:cubicBezTo>
                    <a:pt x="179" y="126"/>
                    <a:pt x="231" y="98"/>
                    <a:pt x="231" y="63"/>
                  </a:cubicBezTo>
                  <a:cubicBezTo>
                    <a:pt x="231" y="28"/>
                    <a:pt x="179" y="0"/>
                    <a:pt x="116" y="0"/>
                  </a:cubicBezTo>
                  <a:close/>
                  <a:moveTo>
                    <a:pt x="0" y="63"/>
                  </a:moveTo>
                  <a:cubicBezTo>
                    <a:pt x="0" y="269"/>
                    <a:pt x="0" y="269"/>
                    <a:pt x="0" y="269"/>
                  </a:cubicBezTo>
                  <a:moveTo>
                    <a:pt x="231" y="63"/>
                  </a:moveTo>
                  <a:cubicBezTo>
                    <a:pt x="231" y="119"/>
                    <a:pt x="231" y="119"/>
                    <a:pt x="231" y="119"/>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grpSp>
        <p:nvGrpSpPr>
          <p:cNvPr id="19" name="Group 18">
            <a:extLst>
              <a:ext uri="{FF2B5EF4-FFF2-40B4-BE49-F238E27FC236}">
                <a16:creationId xmlns:a16="http://schemas.microsoft.com/office/drawing/2014/main" id="{7D4DB85E-3AAF-C56C-52B9-CB0BEC724D2A}"/>
              </a:ext>
              <a:ext uri="{C183D7F6-B498-43B3-948B-1728B52AA6E4}">
                <adec:decorative xmlns:adec="http://schemas.microsoft.com/office/drawing/2017/decorative" val="1"/>
              </a:ext>
            </a:extLst>
          </p:cNvPr>
          <p:cNvGrpSpPr/>
          <p:nvPr/>
        </p:nvGrpSpPr>
        <p:grpSpPr>
          <a:xfrm>
            <a:off x="594534" y="5050692"/>
            <a:ext cx="666779" cy="666779"/>
            <a:chOff x="6828844" y="3370191"/>
            <a:chExt cx="731520" cy="731520"/>
          </a:xfrm>
        </p:grpSpPr>
        <p:sp>
          <p:nvSpPr>
            <p:cNvPr id="20" name="Freeform 5">
              <a:extLst>
                <a:ext uri="{FF2B5EF4-FFF2-40B4-BE49-F238E27FC236}">
                  <a16:creationId xmlns:a16="http://schemas.microsoft.com/office/drawing/2014/main" id="{BDF81A12-FDA5-5669-F23A-20C20FE69412}"/>
                </a:ext>
              </a:extLst>
            </p:cNvPr>
            <p:cNvSpPr>
              <a:spLocks/>
            </p:cNvSpPr>
            <p:nvPr/>
          </p:nvSpPr>
          <p:spPr bwMode="auto">
            <a:xfrm>
              <a:off x="6828844" y="3370191"/>
              <a:ext cx="731520" cy="731520"/>
            </a:xfrm>
            <a:custGeom>
              <a:avLst/>
              <a:gdLst>
                <a:gd name="T0" fmla="*/ 200 w 400"/>
                <a:gd name="T1" fmla="*/ 0 h 400"/>
                <a:gd name="T2" fmla="*/ 200 w 400"/>
                <a:gd name="T3" fmla="*/ 0 h 400"/>
                <a:gd name="T4" fmla="*/ 253 w 400"/>
                <a:gd name="T5" fmla="*/ 7 h 400"/>
                <a:gd name="T6" fmla="*/ 301 w 400"/>
                <a:gd name="T7" fmla="*/ 28 h 400"/>
                <a:gd name="T8" fmla="*/ 341 w 400"/>
                <a:gd name="T9" fmla="*/ 59 h 400"/>
                <a:gd name="T10" fmla="*/ 372 w 400"/>
                <a:gd name="T11" fmla="*/ 99 h 400"/>
                <a:gd name="T12" fmla="*/ 393 w 400"/>
                <a:gd name="T13" fmla="*/ 147 h 400"/>
                <a:gd name="T14" fmla="*/ 400 w 400"/>
                <a:gd name="T15" fmla="*/ 200 h 400"/>
                <a:gd name="T16" fmla="*/ 393 w 400"/>
                <a:gd name="T17" fmla="*/ 253 h 400"/>
                <a:gd name="T18" fmla="*/ 372 w 400"/>
                <a:gd name="T19" fmla="*/ 301 h 400"/>
                <a:gd name="T20" fmla="*/ 341 w 400"/>
                <a:gd name="T21" fmla="*/ 342 h 400"/>
                <a:gd name="T22" fmla="*/ 301 w 400"/>
                <a:gd name="T23" fmla="*/ 373 h 400"/>
                <a:gd name="T24" fmla="*/ 253 w 400"/>
                <a:gd name="T25" fmla="*/ 393 h 400"/>
                <a:gd name="T26" fmla="*/ 200 w 400"/>
                <a:gd name="T27" fmla="*/ 400 h 400"/>
                <a:gd name="T28" fmla="*/ 147 w 400"/>
                <a:gd name="T29" fmla="*/ 393 h 400"/>
                <a:gd name="T30" fmla="*/ 99 w 400"/>
                <a:gd name="T31" fmla="*/ 373 h 400"/>
                <a:gd name="T32" fmla="*/ 58 w 400"/>
                <a:gd name="T33" fmla="*/ 342 h 400"/>
                <a:gd name="T34" fmla="*/ 27 w 400"/>
                <a:gd name="T35" fmla="*/ 301 h 400"/>
                <a:gd name="T36" fmla="*/ 7 w 400"/>
                <a:gd name="T37" fmla="*/ 253 h 400"/>
                <a:gd name="T38" fmla="*/ 0 w 400"/>
                <a:gd name="T39" fmla="*/ 200 h 400"/>
                <a:gd name="T40" fmla="*/ 7 w 400"/>
                <a:gd name="T41" fmla="*/ 147 h 400"/>
                <a:gd name="T42" fmla="*/ 27 w 400"/>
                <a:gd name="T43" fmla="*/ 99 h 400"/>
                <a:gd name="T44" fmla="*/ 58 w 400"/>
                <a:gd name="T45" fmla="*/ 59 h 400"/>
                <a:gd name="T46" fmla="*/ 99 w 400"/>
                <a:gd name="T47" fmla="*/ 28 h 400"/>
                <a:gd name="T48" fmla="*/ 147 w 400"/>
                <a:gd name="T49" fmla="*/ 7 h 400"/>
                <a:gd name="T50" fmla="*/ 200 w 400"/>
                <a:gd name="T5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400">
                  <a:moveTo>
                    <a:pt x="200" y="0"/>
                  </a:moveTo>
                  <a:lnTo>
                    <a:pt x="200" y="0"/>
                  </a:lnTo>
                  <a:cubicBezTo>
                    <a:pt x="218" y="0"/>
                    <a:pt x="236" y="3"/>
                    <a:pt x="253" y="7"/>
                  </a:cubicBezTo>
                  <a:cubicBezTo>
                    <a:pt x="270" y="12"/>
                    <a:pt x="286" y="19"/>
                    <a:pt x="301" y="28"/>
                  </a:cubicBezTo>
                  <a:cubicBezTo>
                    <a:pt x="316" y="36"/>
                    <a:pt x="329" y="47"/>
                    <a:pt x="341" y="59"/>
                  </a:cubicBezTo>
                  <a:cubicBezTo>
                    <a:pt x="353" y="71"/>
                    <a:pt x="364" y="84"/>
                    <a:pt x="372" y="99"/>
                  </a:cubicBezTo>
                  <a:cubicBezTo>
                    <a:pt x="381" y="114"/>
                    <a:pt x="388" y="130"/>
                    <a:pt x="393" y="147"/>
                  </a:cubicBezTo>
                  <a:cubicBezTo>
                    <a:pt x="397" y="164"/>
                    <a:pt x="400" y="182"/>
                    <a:pt x="400" y="200"/>
                  </a:cubicBezTo>
                  <a:cubicBezTo>
                    <a:pt x="400" y="219"/>
                    <a:pt x="397" y="236"/>
                    <a:pt x="393" y="253"/>
                  </a:cubicBezTo>
                  <a:cubicBezTo>
                    <a:pt x="388" y="270"/>
                    <a:pt x="381" y="286"/>
                    <a:pt x="372" y="301"/>
                  </a:cubicBezTo>
                  <a:cubicBezTo>
                    <a:pt x="364" y="316"/>
                    <a:pt x="353" y="329"/>
                    <a:pt x="341" y="342"/>
                  </a:cubicBezTo>
                  <a:cubicBezTo>
                    <a:pt x="329" y="354"/>
                    <a:pt x="316" y="364"/>
                    <a:pt x="301" y="373"/>
                  </a:cubicBezTo>
                  <a:cubicBezTo>
                    <a:pt x="286" y="381"/>
                    <a:pt x="270" y="388"/>
                    <a:pt x="253" y="393"/>
                  </a:cubicBezTo>
                  <a:cubicBezTo>
                    <a:pt x="236" y="398"/>
                    <a:pt x="218" y="400"/>
                    <a:pt x="200" y="400"/>
                  </a:cubicBezTo>
                  <a:cubicBezTo>
                    <a:pt x="181" y="400"/>
                    <a:pt x="164" y="398"/>
                    <a:pt x="147" y="393"/>
                  </a:cubicBezTo>
                  <a:cubicBezTo>
                    <a:pt x="130" y="388"/>
                    <a:pt x="114" y="381"/>
                    <a:pt x="99" y="373"/>
                  </a:cubicBezTo>
                  <a:cubicBezTo>
                    <a:pt x="84" y="364"/>
                    <a:pt x="71" y="354"/>
                    <a:pt x="58" y="342"/>
                  </a:cubicBezTo>
                  <a:cubicBezTo>
                    <a:pt x="46" y="329"/>
                    <a:pt x="36" y="316"/>
                    <a:pt x="27" y="301"/>
                  </a:cubicBezTo>
                  <a:cubicBezTo>
                    <a:pt x="19" y="286"/>
                    <a:pt x="12" y="270"/>
                    <a:pt x="7" y="253"/>
                  </a:cubicBezTo>
                  <a:cubicBezTo>
                    <a:pt x="2" y="236"/>
                    <a:pt x="0" y="219"/>
                    <a:pt x="0" y="200"/>
                  </a:cubicBezTo>
                  <a:cubicBezTo>
                    <a:pt x="0" y="182"/>
                    <a:pt x="2" y="164"/>
                    <a:pt x="7" y="147"/>
                  </a:cubicBezTo>
                  <a:cubicBezTo>
                    <a:pt x="12" y="130"/>
                    <a:pt x="19" y="114"/>
                    <a:pt x="27" y="99"/>
                  </a:cubicBezTo>
                  <a:cubicBezTo>
                    <a:pt x="36" y="84"/>
                    <a:pt x="46" y="71"/>
                    <a:pt x="58" y="59"/>
                  </a:cubicBezTo>
                  <a:cubicBezTo>
                    <a:pt x="71" y="47"/>
                    <a:pt x="84" y="36"/>
                    <a:pt x="99" y="28"/>
                  </a:cubicBezTo>
                  <a:cubicBezTo>
                    <a:pt x="114" y="19"/>
                    <a:pt x="130" y="12"/>
                    <a:pt x="147" y="7"/>
                  </a:cubicBezTo>
                  <a:cubicBezTo>
                    <a:pt x="164" y="3"/>
                    <a:pt x="181" y="0"/>
                    <a:pt x="200" y="0"/>
                  </a:cubicBezTo>
                  <a:close/>
                </a:path>
              </a:pathLst>
            </a:custGeom>
            <a:gradFill flip="none" rotWithShape="1">
              <a:gsLst>
                <a:gs pos="0">
                  <a:srgbClr val="C03BC4">
                    <a:alpha val="20000"/>
                  </a:srgbClr>
                </a:gs>
                <a:gs pos="100000">
                  <a:srgbClr val="0070C0">
                    <a:alpha val="20000"/>
                  </a:srgbClr>
                </a:gs>
              </a:gsLst>
              <a:lin ang="0" scaled="1"/>
              <a:tileRect/>
            </a:gra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 name="bank">
              <a:extLst>
                <a:ext uri="{FF2B5EF4-FFF2-40B4-BE49-F238E27FC236}">
                  <a16:creationId xmlns:a16="http://schemas.microsoft.com/office/drawing/2014/main" id="{D17C292A-C04F-0753-5F66-2BF3F2FE4BB6}"/>
                </a:ext>
                <a:ext uri="{C183D7F6-B498-43B3-948B-1728B52AA6E4}">
                  <adec:decorative xmlns:adec="http://schemas.microsoft.com/office/drawing/2017/decorative" val="1"/>
                </a:ext>
              </a:extLst>
            </p:cNvPr>
            <p:cNvSpPr>
              <a:spLocks noChangeAspect="1" noEditPoints="1"/>
            </p:cNvSpPr>
            <p:nvPr/>
          </p:nvSpPr>
          <p:spPr bwMode="auto">
            <a:xfrm>
              <a:off x="6986815" y="3543681"/>
              <a:ext cx="415579" cy="384540"/>
            </a:xfrm>
            <a:custGeom>
              <a:avLst/>
              <a:gdLst>
                <a:gd name="T0" fmla="*/ 181 w 335"/>
                <a:gd name="T1" fmla="*/ 59 h 309"/>
                <a:gd name="T2" fmla="*/ 180 w 335"/>
                <a:gd name="T3" fmla="*/ 47 h 309"/>
                <a:gd name="T4" fmla="*/ 227 w 335"/>
                <a:gd name="T5" fmla="*/ 0 h 309"/>
                <a:gd name="T6" fmla="*/ 274 w 335"/>
                <a:gd name="T7" fmla="*/ 47 h 309"/>
                <a:gd name="T8" fmla="*/ 259 w 335"/>
                <a:gd name="T9" fmla="*/ 81 h 309"/>
                <a:gd name="T10" fmla="*/ 181 w 335"/>
                <a:gd name="T11" fmla="*/ 59 h 309"/>
                <a:gd name="T12" fmla="*/ 180 w 335"/>
                <a:gd name="T13" fmla="*/ 45 h 309"/>
                <a:gd name="T14" fmla="*/ 145 w 335"/>
                <a:gd name="T15" fmla="*/ 44 h 309"/>
                <a:gd name="T16" fmla="*/ 92 w 335"/>
                <a:gd name="T17" fmla="*/ 11 h 309"/>
                <a:gd name="T18" fmla="*/ 92 w 335"/>
                <a:gd name="T19" fmla="*/ 62 h 309"/>
                <a:gd name="T20" fmla="*/ 89 w 335"/>
                <a:gd name="T21" fmla="*/ 66 h 309"/>
                <a:gd name="T22" fmla="*/ 56 w 335"/>
                <a:gd name="T23" fmla="*/ 92 h 309"/>
                <a:gd name="T24" fmla="*/ 19 w 335"/>
                <a:gd name="T25" fmla="*/ 134 h 309"/>
                <a:gd name="T26" fmla="*/ 0 w 335"/>
                <a:gd name="T27" fmla="*/ 154 h 309"/>
                <a:gd name="T28" fmla="*/ 0 w 335"/>
                <a:gd name="T29" fmla="*/ 178 h 309"/>
                <a:gd name="T30" fmla="*/ 19 w 335"/>
                <a:gd name="T31" fmla="*/ 198 h 309"/>
                <a:gd name="T32" fmla="*/ 28 w 335"/>
                <a:gd name="T33" fmla="*/ 198 h 309"/>
                <a:gd name="T34" fmla="*/ 89 w 335"/>
                <a:gd name="T35" fmla="*/ 264 h 309"/>
                <a:gd name="T36" fmla="*/ 89 w 335"/>
                <a:gd name="T37" fmla="*/ 289 h 309"/>
                <a:gd name="T38" fmla="*/ 108 w 335"/>
                <a:gd name="T39" fmla="*/ 309 h 309"/>
                <a:gd name="T40" fmla="*/ 133 w 335"/>
                <a:gd name="T41" fmla="*/ 309 h 309"/>
                <a:gd name="T42" fmla="*/ 152 w 335"/>
                <a:gd name="T43" fmla="*/ 289 h 309"/>
                <a:gd name="T44" fmla="*/ 226 w 335"/>
                <a:gd name="T45" fmla="*/ 289 h 309"/>
                <a:gd name="T46" fmla="*/ 245 w 335"/>
                <a:gd name="T47" fmla="*/ 309 h 309"/>
                <a:gd name="T48" fmla="*/ 270 w 335"/>
                <a:gd name="T49" fmla="*/ 309 h 309"/>
                <a:gd name="T50" fmla="*/ 289 w 335"/>
                <a:gd name="T51" fmla="*/ 289 h 309"/>
                <a:gd name="T52" fmla="*/ 289 w 335"/>
                <a:gd name="T53" fmla="*/ 251 h 309"/>
                <a:gd name="T54" fmla="*/ 335 w 335"/>
                <a:gd name="T55" fmla="*/ 167 h 309"/>
                <a:gd name="T56" fmla="*/ 268 w 335"/>
                <a:gd name="T57" fmla="*/ 70 h 309"/>
                <a:gd name="T58" fmla="*/ 89 w 335"/>
                <a:gd name="T59" fmla="*/ 137 h 309"/>
                <a:gd name="T60" fmla="*/ 94 w 335"/>
                <a:gd name="T61" fmla="*/ 132 h 309"/>
                <a:gd name="T62" fmla="*/ 89 w 335"/>
                <a:gd name="T63" fmla="*/ 127 h 309"/>
                <a:gd name="T64" fmla="*/ 84 w 335"/>
                <a:gd name="T65" fmla="*/ 132 h 309"/>
                <a:gd name="T66" fmla="*/ 89 w 335"/>
                <a:gd name="T67" fmla="*/ 13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5" h="309">
                  <a:moveTo>
                    <a:pt x="181" y="59"/>
                  </a:moveTo>
                  <a:cubicBezTo>
                    <a:pt x="180" y="55"/>
                    <a:pt x="180" y="51"/>
                    <a:pt x="180" y="47"/>
                  </a:cubicBezTo>
                  <a:cubicBezTo>
                    <a:pt x="180" y="21"/>
                    <a:pt x="201" y="0"/>
                    <a:pt x="227" y="0"/>
                  </a:cubicBezTo>
                  <a:cubicBezTo>
                    <a:pt x="253" y="0"/>
                    <a:pt x="274" y="21"/>
                    <a:pt x="274" y="47"/>
                  </a:cubicBezTo>
                  <a:cubicBezTo>
                    <a:pt x="274" y="60"/>
                    <a:pt x="268" y="73"/>
                    <a:pt x="259" y="81"/>
                  </a:cubicBezTo>
                  <a:lnTo>
                    <a:pt x="181" y="59"/>
                  </a:lnTo>
                  <a:close/>
                  <a:moveTo>
                    <a:pt x="180" y="45"/>
                  </a:moveTo>
                  <a:cubicBezTo>
                    <a:pt x="145" y="44"/>
                    <a:pt x="145" y="44"/>
                    <a:pt x="145" y="44"/>
                  </a:cubicBezTo>
                  <a:cubicBezTo>
                    <a:pt x="92" y="11"/>
                    <a:pt x="92" y="11"/>
                    <a:pt x="92" y="11"/>
                  </a:cubicBezTo>
                  <a:cubicBezTo>
                    <a:pt x="92" y="62"/>
                    <a:pt x="92" y="62"/>
                    <a:pt x="92" y="62"/>
                  </a:cubicBezTo>
                  <a:cubicBezTo>
                    <a:pt x="92" y="64"/>
                    <a:pt x="91" y="66"/>
                    <a:pt x="89" y="66"/>
                  </a:cubicBezTo>
                  <a:cubicBezTo>
                    <a:pt x="85" y="68"/>
                    <a:pt x="76" y="74"/>
                    <a:pt x="56" y="92"/>
                  </a:cubicBezTo>
                  <a:cubicBezTo>
                    <a:pt x="24" y="120"/>
                    <a:pt x="19" y="134"/>
                    <a:pt x="19" y="134"/>
                  </a:cubicBezTo>
                  <a:cubicBezTo>
                    <a:pt x="8" y="134"/>
                    <a:pt x="0" y="143"/>
                    <a:pt x="0" y="154"/>
                  </a:cubicBezTo>
                  <a:cubicBezTo>
                    <a:pt x="0" y="178"/>
                    <a:pt x="0" y="178"/>
                    <a:pt x="0" y="178"/>
                  </a:cubicBezTo>
                  <a:cubicBezTo>
                    <a:pt x="0" y="189"/>
                    <a:pt x="8" y="198"/>
                    <a:pt x="19" y="198"/>
                  </a:cubicBezTo>
                  <a:cubicBezTo>
                    <a:pt x="28" y="198"/>
                    <a:pt x="28" y="198"/>
                    <a:pt x="28" y="198"/>
                  </a:cubicBezTo>
                  <a:cubicBezTo>
                    <a:pt x="28" y="237"/>
                    <a:pt x="62" y="264"/>
                    <a:pt x="89" y="264"/>
                  </a:cubicBezTo>
                  <a:cubicBezTo>
                    <a:pt x="89" y="289"/>
                    <a:pt x="89" y="289"/>
                    <a:pt x="89" y="289"/>
                  </a:cubicBezTo>
                  <a:cubicBezTo>
                    <a:pt x="89" y="300"/>
                    <a:pt x="98" y="309"/>
                    <a:pt x="108" y="309"/>
                  </a:cubicBezTo>
                  <a:cubicBezTo>
                    <a:pt x="133" y="309"/>
                    <a:pt x="133" y="309"/>
                    <a:pt x="133" y="309"/>
                  </a:cubicBezTo>
                  <a:cubicBezTo>
                    <a:pt x="144" y="309"/>
                    <a:pt x="152" y="300"/>
                    <a:pt x="152" y="289"/>
                  </a:cubicBezTo>
                  <a:cubicBezTo>
                    <a:pt x="226" y="289"/>
                    <a:pt x="226" y="289"/>
                    <a:pt x="226" y="289"/>
                  </a:cubicBezTo>
                  <a:cubicBezTo>
                    <a:pt x="226" y="300"/>
                    <a:pt x="235" y="309"/>
                    <a:pt x="245" y="309"/>
                  </a:cubicBezTo>
                  <a:cubicBezTo>
                    <a:pt x="270" y="309"/>
                    <a:pt x="270" y="309"/>
                    <a:pt x="270" y="309"/>
                  </a:cubicBezTo>
                  <a:cubicBezTo>
                    <a:pt x="281" y="309"/>
                    <a:pt x="289" y="300"/>
                    <a:pt x="289" y="289"/>
                  </a:cubicBezTo>
                  <a:cubicBezTo>
                    <a:pt x="289" y="251"/>
                    <a:pt x="289" y="251"/>
                    <a:pt x="289" y="251"/>
                  </a:cubicBezTo>
                  <a:cubicBezTo>
                    <a:pt x="317" y="233"/>
                    <a:pt x="335" y="202"/>
                    <a:pt x="335" y="167"/>
                  </a:cubicBezTo>
                  <a:cubicBezTo>
                    <a:pt x="335" y="123"/>
                    <a:pt x="306" y="85"/>
                    <a:pt x="268" y="70"/>
                  </a:cubicBezTo>
                  <a:moveTo>
                    <a:pt x="89" y="137"/>
                  </a:moveTo>
                  <a:cubicBezTo>
                    <a:pt x="92" y="137"/>
                    <a:pt x="94" y="135"/>
                    <a:pt x="94" y="132"/>
                  </a:cubicBezTo>
                  <a:cubicBezTo>
                    <a:pt x="94" y="129"/>
                    <a:pt x="92" y="127"/>
                    <a:pt x="89" y="127"/>
                  </a:cubicBezTo>
                  <a:cubicBezTo>
                    <a:pt x="86" y="127"/>
                    <a:pt x="84" y="129"/>
                    <a:pt x="84" y="132"/>
                  </a:cubicBezTo>
                  <a:cubicBezTo>
                    <a:pt x="84" y="135"/>
                    <a:pt x="86" y="137"/>
                    <a:pt x="89" y="137"/>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grpSp>
      <p:sp>
        <p:nvSpPr>
          <p:cNvPr id="6" name="Title 20">
            <a:extLst>
              <a:ext uri="{FF2B5EF4-FFF2-40B4-BE49-F238E27FC236}">
                <a16:creationId xmlns:a16="http://schemas.microsoft.com/office/drawing/2014/main" id="{2611525B-6C57-2404-F8A9-C89845BF2998}"/>
              </a:ext>
            </a:extLst>
          </p:cNvPr>
          <p:cNvSpPr txBox="1">
            <a:spLocks noGrp="1"/>
          </p:cNvSpPr>
          <p:nvPr>
            <p:ph type="title" idx="4294967295"/>
          </p:nvPr>
        </p:nvSpPr>
        <p:spPr>
          <a:xfrm>
            <a:off x="581811" y="585788"/>
            <a:ext cx="4640225" cy="255454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1200"/>
              </a:spcAft>
              <a:buClrTx/>
              <a:buSzTx/>
              <a:buFontTx/>
              <a:buNone/>
              <a:tabLst/>
              <a:defRPr/>
            </a:pPr>
            <a:r>
              <a:rPr kumimoji="0" lang="en-US" sz="4000" b="0" i="0" u="none" strike="noStrike" kern="0" cap="none" spc="-50" normalizeH="0" baseline="0" noProof="0" dirty="0">
                <a:ln w="3175">
                  <a:noFill/>
                </a:ln>
                <a:solidFill>
                  <a:srgbClr val="000000"/>
                </a:solidFill>
                <a:effectLst/>
                <a:uLnTx/>
                <a:uFillTx/>
                <a:latin typeface="Segoe UI Semibold"/>
                <a:ea typeface="+mn-ea"/>
                <a:cs typeface="Segoe UI"/>
              </a:rPr>
              <a:t>Total Economic </a:t>
            </a:r>
            <a:br>
              <a:rPr kumimoji="0" lang="en-US" sz="4000" b="0" i="0" u="none" strike="noStrike" kern="0" cap="none" spc="-50" normalizeH="0" baseline="0" noProof="0" dirty="0">
                <a:ln w="3175">
                  <a:noFill/>
                </a:ln>
                <a:solidFill>
                  <a:srgbClr val="000000"/>
                </a:solidFill>
                <a:effectLst/>
                <a:uLnTx/>
                <a:uFillTx/>
                <a:latin typeface="Segoe UI Semibold"/>
                <a:ea typeface="+mn-ea"/>
                <a:cs typeface="Segoe UI"/>
              </a:rPr>
            </a:br>
            <a:r>
              <a:rPr kumimoji="0" lang="en-US" sz="4000" b="0" i="0" u="none" strike="noStrike" kern="0" cap="none" spc="-50" normalizeH="0" baseline="0" noProof="0" dirty="0">
                <a:ln w="3175">
                  <a:noFill/>
                </a:ln>
                <a:solidFill>
                  <a:srgbClr val="000000"/>
                </a:solidFill>
                <a:effectLst/>
                <a:uLnTx/>
                <a:uFillTx/>
                <a:latin typeface="Segoe UI Semibold"/>
                <a:ea typeface="+mn-ea"/>
                <a:cs typeface="Segoe UI"/>
              </a:rPr>
              <a:t>Impact</a:t>
            </a:r>
            <a:r>
              <a:rPr kumimoji="0" lang="en-US" sz="4000" b="0" i="0" u="none" strike="noStrike" kern="1200" cap="none" spc="-50" normalizeH="0" baseline="0" noProof="0" dirty="0">
                <a:ln w="3175">
                  <a:noFill/>
                </a:ln>
                <a:solidFill>
                  <a:srgbClr val="000000"/>
                </a:solidFill>
                <a:effectLst/>
                <a:uLnTx/>
                <a:uFillTx/>
                <a:latin typeface="Segoe UI Semibold"/>
                <a:ea typeface="+mn-ea"/>
                <a:cs typeface="Segoe UI"/>
              </a:rPr>
              <a:t>™</a:t>
            </a:r>
            <a:r>
              <a:rPr kumimoji="0" lang="en-US" sz="4000" b="0" i="0" u="none" strike="noStrike" kern="0" cap="none" spc="-50" normalizeH="0" baseline="0" noProof="0" dirty="0">
                <a:ln w="3175">
                  <a:noFill/>
                </a:ln>
                <a:solidFill>
                  <a:srgbClr val="000000"/>
                </a:solidFill>
                <a:effectLst/>
                <a:uLnTx/>
                <a:uFillTx/>
                <a:latin typeface="Segoe UI Semibold"/>
                <a:ea typeface="+mn-ea"/>
                <a:cs typeface="Segoe UI"/>
              </a:rPr>
              <a:t> of </a:t>
            </a:r>
            <a:br>
              <a:rPr kumimoji="0" lang="en-US" sz="4000" b="0" i="0" u="none" strike="noStrike" kern="0" cap="none" spc="-50" normalizeH="0" baseline="0" noProof="0" dirty="0">
                <a:ln w="3175">
                  <a:noFill/>
                </a:ln>
                <a:solidFill>
                  <a:schemeClr val="tx1"/>
                </a:solidFill>
                <a:effectLst/>
                <a:uLnTx/>
                <a:uFillTx/>
                <a:latin typeface="Segoe UI Semibold"/>
                <a:ea typeface="+mn-ea"/>
                <a:cs typeface="Segoe UI" pitchFamily="34" charset="0"/>
              </a:rPr>
            </a:br>
            <a:r>
              <a:rPr kumimoji="0" lang="en-US" sz="4000" b="0" i="0" u="none" strike="noStrike" kern="0" cap="none" spc="-50" normalizeH="0" baseline="0" noProof="0" dirty="0">
                <a:ln w="3175">
                  <a:noFill/>
                </a:ln>
                <a:solidFill>
                  <a:srgbClr val="000000"/>
                </a:solidFill>
                <a:effectLst/>
                <a:uLnTx/>
                <a:uFillTx/>
                <a:latin typeface="Segoe UI Semibold"/>
                <a:ea typeface="+mn-ea"/>
                <a:cs typeface="Segoe UI"/>
              </a:rPr>
              <a:t>Microsoft 365 E3</a:t>
            </a:r>
          </a:p>
          <a:p>
            <a:pPr marL="0" marR="0" lvl="0" indent="0" algn="l" defTabSz="932742" rtl="0" eaLnBrk="1" fontAlgn="auto" latinLnBrk="0" hangingPunct="1">
              <a:lnSpc>
                <a:spcPct val="100000"/>
              </a:lnSpc>
              <a:spcBef>
                <a:spcPct val="0"/>
              </a:spcBef>
              <a:spcAft>
                <a:spcPts val="180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Segoe UI Semibold"/>
                <a:ea typeface="+mn-ea"/>
                <a:cs typeface="Segoe UI Semibold"/>
              </a:rPr>
              <a:t>Forrester conducted interviews with five customers and conducted a survey of 269 respondents and analyzed their data, revealing the financial impact of using Microsoft 365 E3 over a three-year period.</a:t>
            </a:r>
          </a:p>
        </p:txBody>
      </p:sp>
      <p:sp>
        <p:nvSpPr>
          <p:cNvPr id="7" name="TextBox 6">
            <a:extLst>
              <a:ext uri="{FF2B5EF4-FFF2-40B4-BE49-F238E27FC236}">
                <a16:creationId xmlns:a16="http://schemas.microsoft.com/office/drawing/2014/main" id="{CF5EB657-C29D-AB75-825B-11AB8673A006}"/>
              </a:ext>
            </a:extLst>
          </p:cNvPr>
          <p:cNvSpPr txBox="1"/>
          <p:nvPr/>
        </p:nvSpPr>
        <p:spPr>
          <a:xfrm>
            <a:off x="1566113" y="3549231"/>
            <a:ext cx="2016162" cy="2092881"/>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600" b="0" i="0" u="none" strike="noStrike" kern="1200" cap="none" spc="0" normalizeH="0" baseline="0" noProof="0">
                <a:ln>
                  <a:noFill/>
                </a:ln>
                <a:solidFill>
                  <a:srgbClr val="000000"/>
                </a:solidFill>
                <a:effectLst/>
                <a:uLnTx/>
                <a:uFillTx/>
                <a:ea typeface="+mn-ea"/>
                <a:cs typeface="Segoe UI Semibold"/>
              </a:rPr>
              <a:t>Return on investment 197%</a:t>
            </a:r>
          </a:p>
          <a:p>
            <a:pPr>
              <a:spcAft>
                <a:spcPts val="2400"/>
              </a:spcAft>
              <a:defRPr/>
            </a:pPr>
            <a:r>
              <a:rPr kumimoji="0" lang="en-US" sz="1600" b="0" i="0" u="none" strike="noStrike" kern="1200" cap="none" spc="0" normalizeH="0" baseline="0" noProof="0">
                <a:ln>
                  <a:noFill/>
                </a:ln>
                <a:solidFill>
                  <a:srgbClr val="000000"/>
                </a:solidFill>
                <a:effectLst/>
                <a:uLnTx/>
                <a:uFillTx/>
                <a:ea typeface="+mn-ea"/>
                <a:cs typeface="Segoe UI Semibold"/>
              </a:rPr>
              <a:t>Net present </a:t>
            </a:r>
            <a:r>
              <a:rPr lang="en-US" sz="1600">
                <a:solidFill>
                  <a:srgbClr val="000000"/>
                </a:solidFill>
                <a:cs typeface="Segoe UI Semibold"/>
              </a:rPr>
              <a:t>benefit USD</a:t>
            </a:r>
            <a:r>
              <a:rPr kumimoji="0" lang="en-US" sz="1600" b="0" i="0" u="none" strike="noStrike" kern="1200" cap="none" spc="0" normalizeH="0" baseline="0" noProof="0">
                <a:ln>
                  <a:noFill/>
                </a:ln>
                <a:solidFill>
                  <a:srgbClr val="000000"/>
                </a:solidFill>
                <a:effectLst/>
                <a:uLnTx/>
                <a:uFillTx/>
                <a:ea typeface="+mn-ea"/>
                <a:cs typeface="Segoe UI Semibold"/>
              </a:rPr>
              <a:t>101.56 million</a:t>
            </a:r>
            <a:endParaRPr lang="en-US" sz="1600">
              <a:cs typeface="Segoe UI Semibold"/>
            </a:endParaRPr>
          </a:p>
          <a:p>
            <a:pPr marL="0" marR="0" lvl="0" indent="0" algn="l" defTabSz="914400" rtl="0" eaLnBrk="1" fontAlgn="auto" latinLnBrk="0" hangingPunct="1">
              <a:lnSpc>
                <a:spcPct val="100000"/>
              </a:lnSpc>
              <a:spcBef>
                <a:spcPts val="0"/>
              </a:spcBef>
              <a:spcAft>
                <a:spcPts val="2400"/>
              </a:spcAft>
              <a:buClrTx/>
              <a:buSzTx/>
              <a:buFontTx/>
              <a:buNone/>
              <a:tabLst/>
              <a:defRPr/>
            </a:pPr>
            <a:r>
              <a:rPr kumimoji="0" lang="en-US" sz="1600" b="0" i="0" u="none" strike="noStrike" kern="1200" cap="none" spc="0" normalizeH="0" baseline="0" noProof="0">
                <a:ln>
                  <a:noFill/>
                </a:ln>
                <a:solidFill>
                  <a:srgbClr val="000000"/>
                </a:solidFill>
                <a:effectLst/>
                <a:uLnTx/>
                <a:uFillTx/>
                <a:ea typeface="+mn-ea"/>
                <a:cs typeface="Segoe UI Semibold"/>
              </a:rPr>
              <a:t>Payback period</a:t>
            </a:r>
            <a:br>
              <a:rPr lang="en-US" sz="1600" b="0" i="0" u="none" strike="noStrike" kern="1200" cap="none" spc="0" normalizeH="0" baseline="0" noProof="0">
                <a:ln>
                  <a:noFill/>
                </a:ln>
                <a:effectLst/>
                <a:uLnTx/>
                <a:uFillTx/>
                <a:cs typeface="Segoe UI Semibold" panose="020B0702040204020203" pitchFamily="34" charset="0"/>
              </a:rPr>
            </a:br>
            <a:r>
              <a:rPr kumimoji="0" lang="en-US" sz="1600" b="0" i="0" u="none" strike="noStrike" kern="1200" cap="none" spc="0" normalizeH="0" baseline="0" noProof="0">
                <a:ln>
                  <a:noFill/>
                </a:ln>
                <a:solidFill>
                  <a:srgbClr val="000000"/>
                </a:solidFill>
                <a:effectLst/>
                <a:uLnTx/>
                <a:uFillTx/>
                <a:ea typeface="+mn-ea"/>
                <a:cs typeface="Segoe UI Semibold"/>
              </a:rPr>
              <a:t>&lt;6 months </a:t>
            </a:r>
            <a:endParaRPr lang="en-US" sz="1600" b="0" i="0" u="none" strike="noStrike" kern="1200" cap="none" spc="0" normalizeH="0" baseline="0" noProof="0">
              <a:ln>
                <a:noFill/>
              </a:ln>
              <a:solidFill>
                <a:srgbClr val="000000"/>
              </a:solidFill>
              <a:effectLst/>
              <a:uLnTx/>
              <a:uFillTx/>
              <a:cs typeface="Segoe UI Semibold"/>
            </a:endParaRPr>
          </a:p>
        </p:txBody>
      </p:sp>
      <p:sp>
        <p:nvSpPr>
          <p:cNvPr id="53" name="TextBox 52">
            <a:extLst>
              <a:ext uri="{FF2B5EF4-FFF2-40B4-BE49-F238E27FC236}">
                <a16:creationId xmlns:a16="http://schemas.microsoft.com/office/drawing/2014/main" id="{82741737-83BB-EC27-1C1F-34953834D3DD}"/>
              </a:ext>
              <a:ext uri="{C183D7F6-B498-43B3-948B-1728B52AA6E4}">
                <adec:decorative xmlns:adec="http://schemas.microsoft.com/office/drawing/2017/decorative" val="1"/>
              </a:ext>
            </a:extLst>
          </p:cNvPr>
          <p:cNvSpPr txBox="1"/>
          <p:nvPr/>
        </p:nvSpPr>
        <p:spPr>
          <a:xfrm>
            <a:off x="6055001" y="1484284"/>
            <a:ext cx="2194560" cy="30469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CA" sz="1100" b="0" i="0" u="none" strike="noStrike" kern="1200" cap="none" spc="0" normalizeH="0" baseline="0" noProof="0">
                <a:ln>
                  <a:noFill/>
                </a:ln>
                <a:solidFill>
                  <a:srgbClr val="000000"/>
                </a:solidFill>
                <a:effectLst/>
                <a:uLnTx/>
                <a:uFillTx/>
                <a:latin typeface="Segoe UI"/>
                <a:ea typeface="+mn-ea"/>
                <a:cs typeface="+mn-cs"/>
              </a:rPr>
              <a:t>End-user productivity improvements</a:t>
            </a: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55" name="Rectangle 54">
            <a:extLst>
              <a:ext uri="{FF2B5EF4-FFF2-40B4-BE49-F238E27FC236}">
                <a16:creationId xmlns:a16="http://schemas.microsoft.com/office/drawing/2014/main" id="{3A8DA7CD-BE51-E581-8236-14450019C739}"/>
              </a:ext>
              <a:ext uri="{C183D7F6-B498-43B3-948B-1728B52AA6E4}">
                <adec:decorative xmlns:adec="http://schemas.microsoft.com/office/drawing/2017/decorative" val="1"/>
              </a:ext>
            </a:extLst>
          </p:cNvPr>
          <p:cNvSpPr/>
          <p:nvPr/>
        </p:nvSpPr>
        <p:spPr bwMode="auto">
          <a:xfrm>
            <a:off x="8091712" y="1408033"/>
            <a:ext cx="2357636"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 name="TextBox 1" descr="IT cost savings for employee onboarding, device maintenance, and offboarding: $1.1M&#10;">
            <a:extLst>
              <a:ext uri="{FF2B5EF4-FFF2-40B4-BE49-F238E27FC236}">
                <a16:creationId xmlns:a16="http://schemas.microsoft.com/office/drawing/2014/main" id="{88A1E98E-0298-8EA8-084F-2265012A49E3}"/>
              </a:ext>
            </a:extLst>
          </p:cNvPr>
          <p:cNvSpPr txBox="1"/>
          <p:nvPr/>
        </p:nvSpPr>
        <p:spPr>
          <a:xfrm>
            <a:off x="9832781" y="1528911"/>
            <a:ext cx="1286131" cy="323165"/>
          </a:xfrm>
          <a:prstGeom prst="rect">
            <a:avLst/>
          </a:prstGeom>
          <a:noFill/>
        </p:spPr>
        <p:txBody>
          <a:bodyPr wrap="square" lIns="0" tIns="0" rIns="0" bIns="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50" dirty="0">
                <a:latin typeface="Segoe UI Semibold"/>
              </a:rPr>
              <a:t>USD</a:t>
            </a:r>
            <a:r>
              <a:rPr kumimoji="0" lang="en-US" sz="1050" b="0" i="0" u="none" strike="noStrike" kern="1200" cap="none" spc="0" normalizeH="0" baseline="0" noProof="0" dirty="0">
                <a:ln>
                  <a:noFill/>
                </a:ln>
                <a:effectLst/>
                <a:uLnTx/>
                <a:uFillTx/>
                <a:latin typeface="Segoe UI Semibold"/>
                <a:ea typeface="+mn-ea"/>
                <a:cs typeface="+mn-cs"/>
              </a:rPr>
              <a:t>74.9</a:t>
            </a:r>
            <a:br>
              <a:rPr kumimoji="0" lang="en-US" sz="1050" b="0" i="0" u="none" strike="noStrike" kern="1200" cap="none" spc="0" normalizeH="0" baseline="0" noProof="0" dirty="0">
                <a:ln>
                  <a:noFill/>
                </a:ln>
                <a:effectLst/>
                <a:uLnTx/>
                <a:uFillTx/>
                <a:latin typeface="Segoe UI Semibold"/>
                <a:ea typeface="+mn-ea"/>
                <a:cs typeface="+mn-cs"/>
              </a:rPr>
            </a:br>
            <a:r>
              <a:rPr kumimoji="0" lang="en-US" sz="1050" b="0" i="0" u="none" strike="noStrike" kern="1200" cap="none" spc="0" normalizeH="0" baseline="0" noProof="0" dirty="0">
                <a:ln>
                  <a:noFill/>
                </a:ln>
                <a:effectLst/>
                <a:uLnTx/>
                <a:uFillTx/>
                <a:latin typeface="Segoe UI Semibold"/>
                <a:ea typeface="+mn-ea"/>
                <a:cs typeface="+mn-cs"/>
              </a:rPr>
              <a:t>million</a:t>
            </a:r>
          </a:p>
        </p:txBody>
      </p:sp>
      <p:sp>
        <p:nvSpPr>
          <p:cNvPr id="51" name="Rectangle 50">
            <a:extLst>
              <a:ext uri="{FF2B5EF4-FFF2-40B4-BE49-F238E27FC236}">
                <a16:creationId xmlns:a16="http://schemas.microsoft.com/office/drawing/2014/main" id="{C137D693-9578-016A-2EC7-4A11B8A8FF8E}"/>
              </a:ext>
              <a:ext uri="{C183D7F6-B498-43B3-948B-1728B52AA6E4}">
                <adec:decorative xmlns:adec="http://schemas.microsoft.com/office/drawing/2017/decorative" val="1"/>
              </a:ext>
            </a:extLst>
          </p:cNvPr>
          <p:cNvSpPr/>
          <p:nvPr/>
        </p:nvSpPr>
        <p:spPr bwMode="auto">
          <a:xfrm>
            <a:off x="8091712" y="1965134"/>
            <a:ext cx="1896326"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52" name="TextBox 1" descr="Improved productivity for power users: $2.2M&#10;">
            <a:extLst>
              <a:ext uri="{FF2B5EF4-FFF2-40B4-BE49-F238E27FC236}">
                <a16:creationId xmlns:a16="http://schemas.microsoft.com/office/drawing/2014/main" id="{4E2171BC-D2B3-4DD4-3AC2-14E5211B0DB9}"/>
              </a:ext>
            </a:extLst>
          </p:cNvPr>
          <p:cNvSpPr txBox="1"/>
          <p:nvPr/>
        </p:nvSpPr>
        <p:spPr>
          <a:xfrm>
            <a:off x="10524582" y="2086012"/>
            <a:ext cx="594330" cy="323165"/>
          </a:xfrm>
          <a:prstGeom prst="rect">
            <a:avLst/>
          </a:prstGeom>
          <a:noFill/>
        </p:spPr>
        <p:txBody>
          <a:bodyPr wrap="square" lIns="0" tIns="0" rIns="0" bIns="0" rtlCol="0" anchor="t">
            <a:spAutoFit/>
          </a:bodyPr>
          <a:lstStyle>
            <a:defPPr>
              <a:defRPr lang="en-US"/>
            </a:defPPr>
            <a:lvl1pPr indent="0" algn="r">
              <a:defRPr sz="1400" kern="0" spc="-50">
                <a:ln w="3175">
                  <a:noFill/>
                </a:ln>
                <a:gradFill>
                  <a:gsLst>
                    <a:gs pos="100000">
                      <a:srgbClr val="C73ECC"/>
                    </a:gs>
                    <a:gs pos="1000">
                      <a:srgbClr val="0078D4"/>
                    </a:gs>
                  </a:gsLst>
                  <a:lin ang="2700000" scaled="0"/>
                </a:gradFill>
                <a:latin typeface="+mj-lt"/>
                <a:cs typeface="Segoe UI" pitchFamily="34" charset="0"/>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50">
                <a:solidFill>
                  <a:schemeClr val="tx1"/>
                </a:solidFill>
                <a:latin typeface="Segoe UI Semibold"/>
              </a:rPr>
              <a:t>USD</a:t>
            </a:r>
            <a:r>
              <a:rPr kumimoji="0" lang="en-US" sz="1050" b="0" i="0" u="none" strike="noStrike" kern="0" cap="none" spc="-50" normalizeH="0" baseline="0" noProof="0">
                <a:ln w="3175">
                  <a:noFill/>
                </a:ln>
                <a:solidFill>
                  <a:schemeClr val="tx1"/>
                </a:solidFill>
                <a:effectLst/>
                <a:uLnTx/>
                <a:uFillTx/>
                <a:latin typeface="Segoe UI Semibold"/>
                <a:ea typeface="+mn-ea"/>
                <a:cs typeface="Segoe UI" pitchFamily="34" charset="0"/>
              </a:rPr>
              <a:t>52.1 million</a:t>
            </a:r>
          </a:p>
        </p:txBody>
      </p:sp>
      <p:sp>
        <p:nvSpPr>
          <p:cNvPr id="50" name="TextBox 49">
            <a:extLst>
              <a:ext uri="{FF2B5EF4-FFF2-40B4-BE49-F238E27FC236}">
                <a16:creationId xmlns:a16="http://schemas.microsoft.com/office/drawing/2014/main" id="{64E8FBFC-C4D6-6B45-B725-103D5778489B}"/>
              </a:ext>
              <a:ext uri="{C183D7F6-B498-43B3-948B-1728B52AA6E4}">
                <adec:decorative xmlns:adec="http://schemas.microsoft.com/office/drawing/2017/decorative" val="1"/>
              </a:ext>
            </a:extLst>
          </p:cNvPr>
          <p:cNvSpPr txBox="1"/>
          <p:nvPr/>
        </p:nvSpPr>
        <p:spPr>
          <a:xfrm>
            <a:off x="6055001" y="2117560"/>
            <a:ext cx="2194560" cy="15234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Vendor consolidation savings</a:t>
            </a:r>
          </a:p>
        </p:txBody>
      </p:sp>
      <p:sp>
        <p:nvSpPr>
          <p:cNvPr id="46" name="Rectangle 45">
            <a:extLst>
              <a:ext uri="{FF2B5EF4-FFF2-40B4-BE49-F238E27FC236}">
                <a16:creationId xmlns:a16="http://schemas.microsoft.com/office/drawing/2014/main" id="{C50273B5-C0D5-A23C-16D1-CD9194D4EF41}"/>
              </a:ext>
              <a:ext uri="{C183D7F6-B498-43B3-948B-1728B52AA6E4}">
                <adec:decorative xmlns:adec="http://schemas.microsoft.com/office/drawing/2017/decorative" val="1"/>
              </a:ext>
            </a:extLst>
          </p:cNvPr>
          <p:cNvSpPr/>
          <p:nvPr/>
        </p:nvSpPr>
        <p:spPr bwMode="auto">
          <a:xfrm>
            <a:off x="8091712" y="2531663"/>
            <a:ext cx="681489"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48" name="TextBox 1" descr="Improved user productivity through &#10;self-service: $253K">
            <a:extLst>
              <a:ext uri="{FF2B5EF4-FFF2-40B4-BE49-F238E27FC236}">
                <a16:creationId xmlns:a16="http://schemas.microsoft.com/office/drawing/2014/main" id="{70892C4D-7EAD-C486-31F1-09F520F200B6}"/>
              </a:ext>
            </a:extLst>
          </p:cNvPr>
          <p:cNvSpPr txBox="1"/>
          <p:nvPr/>
        </p:nvSpPr>
        <p:spPr>
          <a:xfrm>
            <a:off x="10598008" y="2652541"/>
            <a:ext cx="520904" cy="323165"/>
          </a:xfrm>
          <a:prstGeom prst="rect">
            <a:avLst/>
          </a:prstGeom>
          <a:noFill/>
        </p:spPr>
        <p:txBody>
          <a:bodyPr wrap="square" lIns="0" tIns="0" rIns="0" bIns="0" rtlCol="0" anchor="t">
            <a:spAutoFit/>
          </a:bodyPr>
          <a:lstStyle>
            <a:defPPr>
              <a:defRPr lang="en-US"/>
            </a:defPPr>
            <a:lvl1pPr indent="0" algn="r">
              <a:defRPr sz="1400" kern="0" spc="-50">
                <a:ln w="3175">
                  <a:noFill/>
                </a:ln>
                <a:gradFill>
                  <a:gsLst>
                    <a:gs pos="100000">
                      <a:srgbClr val="C73ECC"/>
                    </a:gs>
                    <a:gs pos="1000">
                      <a:srgbClr val="0078D4"/>
                    </a:gs>
                  </a:gsLst>
                  <a:lin ang="2700000" scaled="0"/>
                </a:gradFill>
                <a:latin typeface="+mj-lt"/>
                <a:cs typeface="Segoe UI" pitchFamily="34" charset="0"/>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latin typeface="Segoe UI Semibold"/>
                <a:cs typeface="Segoe UI"/>
              </a:rPr>
              <a:t>USD11.5 million</a:t>
            </a:r>
            <a:endParaRPr kumimoji="0" lang="en-US" sz="1050" b="0" i="0" u="none" strike="noStrike" kern="0" cap="none" spc="-50" normalizeH="0" baseline="0" noProof="0" dirty="0">
              <a:ln w="3175">
                <a:noFill/>
              </a:ln>
              <a:solidFill>
                <a:schemeClr val="tx1"/>
              </a:solidFill>
              <a:effectLst/>
              <a:uLnTx/>
              <a:uFillTx/>
              <a:latin typeface="Segoe UI Semibold"/>
              <a:ea typeface="+mn-ea"/>
              <a:cs typeface="Segoe UI" pitchFamily="34" charset="0"/>
            </a:endParaRPr>
          </a:p>
        </p:txBody>
      </p:sp>
      <p:sp>
        <p:nvSpPr>
          <p:cNvPr id="45" name="TextBox 44">
            <a:extLst>
              <a:ext uri="{FF2B5EF4-FFF2-40B4-BE49-F238E27FC236}">
                <a16:creationId xmlns:a16="http://schemas.microsoft.com/office/drawing/2014/main" id="{0F817EAA-2DA6-BC93-B44C-6F0BD2A3A0D6}"/>
              </a:ext>
              <a:ext uri="{C183D7F6-B498-43B3-948B-1728B52AA6E4}">
                <adec:decorative xmlns:adec="http://schemas.microsoft.com/office/drawing/2017/decorative" val="1"/>
              </a:ext>
            </a:extLst>
          </p:cNvPr>
          <p:cNvSpPr txBox="1"/>
          <p:nvPr/>
        </p:nvSpPr>
        <p:spPr>
          <a:xfrm>
            <a:off x="6055001" y="2531739"/>
            <a:ext cx="1953889" cy="45704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Additional user productivity improvements from Microsoft 365 Copilot</a:t>
            </a:r>
          </a:p>
        </p:txBody>
      </p:sp>
      <p:sp>
        <p:nvSpPr>
          <p:cNvPr id="42" name="Rectangle 41">
            <a:extLst>
              <a:ext uri="{FF2B5EF4-FFF2-40B4-BE49-F238E27FC236}">
                <a16:creationId xmlns:a16="http://schemas.microsoft.com/office/drawing/2014/main" id="{3B291216-CF3C-D4BF-4469-BA8509F7C29B}"/>
              </a:ext>
              <a:ext uri="{C183D7F6-B498-43B3-948B-1728B52AA6E4}">
                <adec:decorative xmlns:adec="http://schemas.microsoft.com/office/drawing/2017/decorative" val="1"/>
              </a:ext>
            </a:extLst>
          </p:cNvPr>
          <p:cNvSpPr/>
          <p:nvPr/>
        </p:nvSpPr>
        <p:spPr bwMode="auto">
          <a:xfrm>
            <a:off x="8091713" y="3069919"/>
            <a:ext cx="418181"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43" name="TextBox 1" descr="Hardware and shipping expenses: 1.1M">
            <a:extLst>
              <a:ext uri="{FF2B5EF4-FFF2-40B4-BE49-F238E27FC236}">
                <a16:creationId xmlns:a16="http://schemas.microsoft.com/office/drawing/2014/main" id="{FEC3351A-AD61-3ED4-5863-533858D4D827}"/>
              </a:ext>
            </a:extLst>
          </p:cNvPr>
          <p:cNvSpPr txBox="1"/>
          <p:nvPr/>
        </p:nvSpPr>
        <p:spPr>
          <a:xfrm>
            <a:off x="10624058" y="3190797"/>
            <a:ext cx="494854" cy="323165"/>
          </a:xfrm>
          <a:prstGeom prst="rect">
            <a:avLst/>
          </a:prstGeom>
          <a:noFill/>
        </p:spPr>
        <p:txBody>
          <a:bodyPr wrap="square" lIns="0" tIns="0" rIns="0" bIns="0" rtlCol="0" anchor="t">
            <a:spAutoFit/>
          </a:bodyPr>
          <a:lstStyle>
            <a:defPPr>
              <a:defRPr lang="en-US"/>
            </a:defPPr>
            <a:lvl1pPr indent="0" algn="r">
              <a:defRPr sz="1400" kern="0" spc="-50">
                <a:ln w="3175">
                  <a:noFill/>
                </a:ln>
                <a:gradFill>
                  <a:gsLst>
                    <a:gs pos="100000">
                      <a:srgbClr val="C73ECC"/>
                    </a:gs>
                    <a:gs pos="1000">
                      <a:srgbClr val="0078D4"/>
                    </a:gs>
                  </a:gsLst>
                  <a:lin ang="2700000" scaled="0"/>
                </a:gradFill>
                <a:latin typeface="+mj-lt"/>
                <a:cs typeface="Segoe UI" pitchFamily="34" charset="0"/>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50">
                <a:solidFill>
                  <a:schemeClr val="tx1"/>
                </a:solidFill>
                <a:latin typeface="Segoe UI Semibold"/>
                <a:cs typeface="Segoe UI"/>
              </a:rPr>
              <a:t>USD5.2 million</a:t>
            </a:r>
            <a:endParaRPr kumimoji="0" lang="en-US" sz="1050" b="0" i="0" u="none" strike="noStrike" kern="0" cap="none" spc="-50" normalizeH="0" baseline="0" noProof="0">
              <a:ln w="3175">
                <a:noFill/>
              </a:ln>
              <a:solidFill>
                <a:schemeClr val="tx1"/>
              </a:solidFill>
              <a:effectLst/>
              <a:uLnTx/>
              <a:uFillTx/>
              <a:latin typeface="Segoe UI Semibold"/>
              <a:ea typeface="+mn-ea"/>
              <a:cs typeface="Segoe UI" pitchFamily="34" charset="0"/>
            </a:endParaRPr>
          </a:p>
        </p:txBody>
      </p:sp>
      <p:sp>
        <p:nvSpPr>
          <p:cNvPr id="41" name="TextBox 40">
            <a:extLst>
              <a:ext uri="{FF2B5EF4-FFF2-40B4-BE49-F238E27FC236}">
                <a16:creationId xmlns:a16="http://schemas.microsoft.com/office/drawing/2014/main" id="{D2BCA82E-9E41-E62E-6E9F-CAEA4402697F}"/>
              </a:ext>
              <a:ext uri="{C183D7F6-B498-43B3-948B-1728B52AA6E4}">
                <adec:decorative xmlns:adec="http://schemas.microsoft.com/office/drawing/2017/decorative" val="1"/>
              </a:ext>
            </a:extLst>
          </p:cNvPr>
          <p:cNvSpPr txBox="1"/>
          <p:nvPr/>
        </p:nvSpPr>
        <p:spPr>
          <a:xfrm>
            <a:off x="6055001" y="3222345"/>
            <a:ext cx="2194560" cy="15234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1100">
                <a:solidFill>
                  <a:srgbClr val="000000"/>
                </a:solidFill>
                <a:latin typeface="Segoe UI"/>
              </a:rPr>
              <a:t>Reduced travel and expense</a:t>
            </a: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38" name="Rectangle 37">
            <a:extLst>
              <a:ext uri="{FF2B5EF4-FFF2-40B4-BE49-F238E27FC236}">
                <a16:creationId xmlns:a16="http://schemas.microsoft.com/office/drawing/2014/main" id="{FF69E131-75FB-5B59-7C71-39CFE57965FE}"/>
              </a:ext>
              <a:ext uri="{C183D7F6-B498-43B3-948B-1728B52AA6E4}">
                <adec:decorative xmlns:adec="http://schemas.microsoft.com/office/drawing/2017/decorative" val="1"/>
              </a:ext>
            </a:extLst>
          </p:cNvPr>
          <p:cNvSpPr/>
          <p:nvPr/>
        </p:nvSpPr>
        <p:spPr bwMode="auto">
          <a:xfrm>
            <a:off x="8091712" y="3608168"/>
            <a:ext cx="375267"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9" name="TextBox 1" descr="Hardware and shipping expenses: 1.1M">
            <a:extLst>
              <a:ext uri="{FF2B5EF4-FFF2-40B4-BE49-F238E27FC236}">
                <a16:creationId xmlns:a16="http://schemas.microsoft.com/office/drawing/2014/main" id="{CBF65A51-ADE1-C0D4-7526-667920672165}"/>
              </a:ext>
            </a:extLst>
          </p:cNvPr>
          <p:cNvSpPr txBox="1"/>
          <p:nvPr/>
        </p:nvSpPr>
        <p:spPr>
          <a:xfrm>
            <a:off x="10588973" y="3729046"/>
            <a:ext cx="529939" cy="323165"/>
          </a:xfrm>
          <a:prstGeom prst="rect">
            <a:avLst/>
          </a:prstGeom>
          <a:noFill/>
        </p:spPr>
        <p:txBody>
          <a:bodyPr wrap="square" lIns="0" tIns="0" rIns="0" bIns="0" rtlCol="0" anchor="t">
            <a:spAutoFit/>
          </a:bodyPr>
          <a:lstStyle>
            <a:defPPr>
              <a:defRPr lang="en-US"/>
            </a:defPPr>
            <a:lvl1pPr indent="0" algn="r">
              <a:defRPr sz="1400" kern="0" spc="-50">
                <a:ln w="3175">
                  <a:noFill/>
                </a:ln>
                <a:gradFill>
                  <a:gsLst>
                    <a:gs pos="100000">
                      <a:srgbClr val="C73ECC"/>
                    </a:gs>
                    <a:gs pos="1000">
                      <a:srgbClr val="0078D4"/>
                    </a:gs>
                  </a:gsLst>
                  <a:lin ang="2700000" scaled="0"/>
                </a:gradFill>
                <a:latin typeface="+mj-lt"/>
                <a:cs typeface="Segoe UI" pitchFamily="34" charset="0"/>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50">
                <a:solidFill>
                  <a:schemeClr val="tx1"/>
                </a:solidFill>
                <a:latin typeface="Segoe UI Semibold"/>
                <a:cs typeface="Segoe UI"/>
              </a:rPr>
              <a:t>USD3.8 million</a:t>
            </a:r>
            <a:endParaRPr kumimoji="0" lang="en-US" sz="1050" b="0" i="0" u="none" strike="noStrike" kern="0" cap="none" spc="-50" normalizeH="0" baseline="0" noProof="0">
              <a:ln w="3175">
                <a:noFill/>
              </a:ln>
              <a:solidFill>
                <a:schemeClr val="tx1"/>
              </a:solidFill>
              <a:effectLst/>
              <a:uLnTx/>
              <a:uFillTx/>
              <a:latin typeface="Segoe UI Semibold"/>
              <a:ea typeface="+mn-ea"/>
              <a:cs typeface="Segoe UI" pitchFamily="34" charset="0"/>
            </a:endParaRPr>
          </a:p>
        </p:txBody>
      </p:sp>
      <p:sp>
        <p:nvSpPr>
          <p:cNvPr id="37" name="TextBox 36">
            <a:extLst>
              <a:ext uri="{FF2B5EF4-FFF2-40B4-BE49-F238E27FC236}">
                <a16:creationId xmlns:a16="http://schemas.microsoft.com/office/drawing/2014/main" id="{71D926C7-B4EF-3C8E-CEE7-3232F0F85E95}"/>
              </a:ext>
              <a:ext uri="{C183D7F6-B498-43B3-948B-1728B52AA6E4}">
                <adec:decorative xmlns:adec="http://schemas.microsoft.com/office/drawing/2017/decorative" val="1"/>
              </a:ext>
            </a:extLst>
          </p:cNvPr>
          <p:cNvSpPr txBox="1"/>
          <p:nvPr/>
        </p:nvSpPr>
        <p:spPr>
          <a:xfrm>
            <a:off x="6055001" y="3685347"/>
            <a:ext cx="1810168" cy="302842"/>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1100">
                <a:solidFill>
                  <a:srgbClr val="000000"/>
                </a:solidFill>
                <a:latin typeface="Segoe UI"/>
              </a:rPr>
              <a:t>IT administration and help desk savings</a:t>
            </a: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34" name="Rectangle 33">
            <a:extLst>
              <a:ext uri="{FF2B5EF4-FFF2-40B4-BE49-F238E27FC236}">
                <a16:creationId xmlns:a16="http://schemas.microsoft.com/office/drawing/2014/main" id="{4DA9B5E9-2E68-8674-A26F-032ACC4A16AE}"/>
              </a:ext>
              <a:ext uri="{C183D7F6-B498-43B3-948B-1728B52AA6E4}">
                <adec:decorative xmlns:adec="http://schemas.microsoft.com/office/drawing/2017/decorative" val="1"/>
              </a:ext>
            </a:extLst>
          </p:cNvPr>
          <p:cNvSpPr/>
          <p:nvPr/>
        </p:nvSpPr>
        <p:spPr bwMode="auto">
          <a:xfrm>
            <a:off x="8091713" y="4146420"/>
            <a:ext cx="323426"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35" name="TextBox 1" descr="Accelerated productivity for employees gained through mergers and acquisitions: $719K&#10;">
            <a:extLst>
              <a:ext uri="{FF2B5EF4-FFF2-40B4-BE49-F238E27FC236}">
                <a16:creationId xmlns:a16="http://schemas.microsoft.com/office/drawing/2014/main" id="{45E8713B-09B6-7ECA-AE49-D8F852620139}"/>
              </a:ext>
            </a:extLst>
          </p:cNvPr>
          <p:cNvSpPr txBox="1"/>
          <p:nvPr/>
        </p:nvSpPr>
        <p:spPr>
          <a:xfrm>
            <a:off x="10593934" y="4267298"/>
            <a:ext cx="524978" cy="323165"/>
          </a:xfrm>
          <a:prstGeom prst="rect">
            <a:avLst/>
          </a:prstGeom>
          <a:noFill/>
        </p:spPr>
        <p:txBody>
          <a:bodyPr wrap="square" lIns="0" tIns="0" rIns="0" bIns="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kern="0" spc="-50">
                <a:ln w="3175">
                  <a:noFill/>
                </a:ln>
                <a:latin typeface="Segoe UI Semibold"/>
                <a:cs typeface="Segoe UI"/>
              </a:rPr>
              <a:t>USD3.6 million</a:t>
            </a:r>
            <a:endParaRPr kumimoji="0" lang="en-US" sz="1050" b="0" i="0" u="none" strike="noStrike" kern="0" cap="none" spc="-50" normalizeH="0" baseline="0" noProof="0">
              <a:ln w="3175">
                <a:noFill/>
              </a:ln>
              <a:effectLst/>
              <a:uLnTx/>
              <a:uFillTx/>
              <a:latin typeface="Segoe UI Semibold"/>
              <a:ea typeface="+mn-ea"/>
              <a:cs typeface="Segoe UI" pitchFamily="34" charset="0"/>
            </a:endParaRPr>
          </a:p>
        </p:txBody>
      </p:sp>
      <p:sp>
        <p:nvSpPr>
          <p:cNvPr id="33" name="TextBox 32">
            <a:extLst>
              <a:ext uri="{FF2B5EF4-FFF2-40B4-BE49-F238E27FC236}">
                <a16:creationId xmlns:a16="http://schemas.microsoft.com/office/drawing/2014/main" id="{82C866B7-B2FC-BB32-1351-B688E137ECD5}"/>
              </a:ext>
              <a:ext uri="{C183D7F6-B498-43B3-948B-1728B52AA6E4}">
                <adec:decorative xmlns:adec="http://schemas.microsoft.com/office/drawing/2017/decorative" val="1"/>
              </a:ext>
            </a:extLst>
          </p:cNvPr>
          <p:cNvSpPr txBox="1"/>
          <p:nvPr/>
        </p:nvSpPr>
        <p:spPr>
          <a:xfrm>
            <a:off x="6055001" y="4222671"/>
            <a:ext cx="2194560" cy="304699"/>
          </a:xfrm>
          <a:prstGeom prst="rect">
            <a:avLst/>
          </a:prstGeom>
          <a:noFill/>
        </p:spPr>
        <p:txBody>
          <a:bodyPr wrap="square" lIns="0" tIns="0" rIns="0" bIns="0" rtlCol="0" anchor="ctr">
            <a:spAutoFit/>
          </a:bodyPr>
          <a:lstStyle/>
          <a:p>
            <a:pPr>
              <a:lnSpc>
                <a:spcPct val="90000"/>
              </a:lnSpc>
              <a:defRPr/>
            </a:pPr>
            <a:r>
              <a:rPr kumimoji="0" lang="en-US" sz="1100" b="0" i="0" u="none" strike="noStrike" kern="1200" cap="none" spc="0" normalizeH="0" baseline="0" noProof="0">
                <a:ln>
                  <a:noFill/>
                </a:ln>
                <a:solidFill>
                  <a:srgbClr val="000000"/>
                </a:solidFill>
                <a:effectLst/>
                <a:uLnTx/>
                <a:uFillTx/>
                <a:latin typeface="Segoe UI"/>
                <a:ea typeface="+mn-ea"/>
                <a:cs typeface="+mn-cs"/>
              </a:rPr>
              <a:t>Endpoint deployment and management time savings</a:t>
            </a:r>
            <a:endParaRPr lang="en-US">
              <a:ea typeface="+mn-ea"/>
              <a:cs typeface="+mn-cs"/>
            </a:endParaRPr>
          </a:p>
        </p:txBody>
      </p:sp>
      <p:sp>
        <p:nvSpPr>
          <p:cNvPr id="30" name="TextBox 5">
            <a:extLst>
              <a:ext uri="{FF2B5EF4-FFF2-40B4-BE49-F238E27FC236}">
                <a16:creationId xmlns:a16="http://schemas.microsoft.com/office/drawing/2014/main" id="{7EEEBBBD-2DA4-06D5-25CF-2A723DF867D0}"/>
              </a:ext>
            </a:extLst>
          </p:cNvPr>
          <p:cNvSpPr txBox="1"/>
          <p:nvPr/>
        </p:nvSpPr>
        <p:spPr>
          <a:xfrm>
            <a:off x="6898434" y="974383"/>
            <a:ext cx="3143921"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Summary of benefits</a:t>
            </a:r>
          </a:p>
        </p:txBody>
      </p:sp>
      <p:sp>
        <p:nvSpPr>
          <p:cNvPr id="57" name="Rectangle 56">
            <a:extLst>
              <a:ext uri="{FF2B5EF4-FFF2-40B4-BE49-F238E27FC236}">
                <a16:creationId xmlns:a16="http://schemas.microsoft.com/office/drawing/2014/main" id="{1C7A7D5B-2A4B-068A-0998-450B879B02A2}"/>
              </a:ext>
              <a:ext uri="{C183D7F6-B498-43B3-948B-1728B52AA6E4}">
                <adec:decorative xmlns:adec="http://schemas.microsoft.com/office/drawing/2017/decorative" val="1"/>
              </a:ext>
            </a:extLst>
          </p:cNvPr>
          <p:cNvSpPr/>
          <p:nvPr/>
        </p:nvSpPr>
        <p:spPr bwMode="auto">
          <a:xfrm>
            <a:off x="8091712" y="4685877"/>
            <a:ext cx="163725"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58" name="TextBox 1" descr="Accelerated productivity for employees gained through mergers and acquisitions: $719K&#10;">
            <a:extLst>
              <a:ext uri="{FF2B5EF4-FFF2-40B4-BE49-F238E27FC236}">
                <a16:creationId xmlns:a16="http://schemas.microsoft.com/office/drawing/2014/main" id="{BA648892-2426-D49C-8EDC-A14C485D37B1}"/>
              </a:ext>
            </a:extLst>
          </p:cNvPr>
          <p:cNvSpPr txBox="1"/>
          <p:nvPr/>
        </p:nvSpPr>
        <p:spPr>
          <a:xfrm>
            <a:off x="10593934" y="4806755"/>
            <a:ext cx="524978" cy="323165"/>
          </a:xfrm>
          <a:prstGeom prst="rect">
            <a:avLst/>
          </a:prstGeom>
          <a:noFill/>
        </p:spPr>
        <p:txBody>
          <a:bodyPr wrap="square" lIns="0" tIns="0" rIns="0" bIns="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kern="0" spc="-50">
                <a:ln w="3175">
                  <a:noFill/>
                </a:ln>
                <a:latin typeface="Segoe UI Semibold"/>
                <a:cs typeface="Segoe UI"/>
              </a:rPr>
              <a:t>USD1.2 million</a:t>
            </a:r>
            <a:endParaRPr kumimoji="0" lang="en-US" sz="1050" b="0" i="0" u="none" strike="noStrike" kern="0" cap="none" spc="-50" normalizeH="0" baseline="0" noProof="0">
              <a:ln w="3175">
                <a:noFill/>
              </a:ln>
              <a:effectLst/>
              <a:uLnTx/>
              <a:uFillTx/>
              <a:latin typeface="Segoe UI Semibold"/>
              <a:ea typeface="+mn-ea"/>
              <a:cs typeface="Segoe UI" pitchFamily="34" charset="0"/>
            </a:endParaRPr>
          </a:p>
        </p:txBody>
      </p:sp>
      <p:sp>
        <p:nvSpPr>
          <p:cNvPr id="59" name="TextBox 58">
            <a:extLst>
              <a:ext uri="{FF2B5EF4-FFF2-40B4-BE49-F238E27FC236}">
                <a16:creationId xmlns:a16="http://schemas.microsoft.com/office/drawing/2014/main" id="{AB95DA21-2777-BDFA-16ED-03A2AC950A19}"/>
              </a:ext>
              <a:ext uri="{C183D7F6-B498-43B3-948B-1728B52AA6E4}">
                <adec:decorative xmlns:adec="http://schemas.microsoft.com/office/drawing/2017/decorative" val="1"/>
              </a:ext>
            </a:extLst>
          </p:cNvPr>
          <p:cNvSpPr txBox="1"/>
          <p:nvPr/>
        </p:nvSpPr>
        <p:spPr>
          <a:xfrm>
            <a:off x="6055001" y="4838303"/>
            <a:ext cx="2194560" cy="152349"/>
          </a:xfrm>
          <a:prstGeom prst="rect">
            <a:avLst/>
          </a:prstGeom>
          <a:noFill/>
        </p:spPr>
        <p:txBody>
          <a:bodyPr wrap="square" lIns="0" tIns="0" rIns="0" bIns="0" rtlCol="0" anchor="ctr">
            <a:spAutoFit/>
          </a:bodyPr>
          <a:lstStyle/>
          <a:p>
            <a:pPr>
              <a:lnSpc>
                <a:spcPct val="90000"/>
              </a:lnSpc>
              <a:defRPr/>
            </a:pPr>
            <a:r>
              <a:rPr kumimoji="0" lang="en-US" sz="1100" b="0" i="0" u="none" strike="noStrike" kern="1200" cap="none" spc="0" normalizeH="0" baseline="0" noProof="0">
                <a:ln>
                  <a:noFill/>
                </a:ln>
                <a:solidFill>
                  <a:srgbClr val="000000"/>
                </a:solidFill>
                <a:effectLst/>
                <a:uLnTx/>
                <a:uFillTx/>
                <a:latin typeface="Segoe UI"/>
                <a:ea typeface="+mn-ea"/>
                <a:cs typeface="+mn-cs"/>
              </a:rPr>
              <a:t>End-user device savings</a:t>
            </a:r>
            <a:endParaRPr lang="en-US">
              <a:ea typeface="+mn-ea"/>
              <a:cs typeface="+mn-cs"/>
            </a:endParaRPr>
          </a:p>
        </p:txBody>
      </p:sp>
      <p:sp>
        <p:nvSpPr>
          <p:cNvPr id="60" name="Rectangle 59">
            <a:extLst>
              <a:ext uri="{FF2B5EF4-FFF2-40B4-BE49-F238E27FC236}">
                <a16:creationId xmlns:a16="http://schemas.microsoft.com/office/drawing/2014/main" id="{8359AF7D-352F-DE6D-BCC4-0FE8B18A758C}"/>
              </a:ext>
              <a:ext uri="{C183D7F6-B498-43B3-948B-1728B52AA6E4}">
                <adec:decorative xmlns:adec="http://schemas.microsoft.com/office/drawing/2017/decorative" val="1"/>
              </a:ext>
            </a:extLst>
          </p:cNvPr>
          <p:cNvSpPr/>
          <p:nvPr/>
        </p:nvSpPr>
        <p:spPr bwMode="auto">
          <a:xfrm>
            <a:off x="8091713" y="5225801"/>
            <a:ext cx="98218" cy="457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61" name="TextBox 1" descr="Accelerated productivity for employees gained through mergers and acquisitions: $719K&#10;">
            <a:extLst>
              <a:ext uri="{FF2B5EF4-FFF2-40B4-BE49-F238E27FC236}">
                <a16:creationId xmlns:a16="http://schemas.microsoft.com/office/drawing/2014/main" id="{AC369DB2-61A2-CB73-1C3E-BAC2E165ABA7}"/>
              </a:ext>
            </a:extLst>
          </p:cNvPr>
          <p:cNvSpPr txBox="1"/>
          <p:nvPr/>
        </p:nvSpPr>
        <p:spPr>
          <a:xfrm>
            <a:off x="10449349" y="5365145"/>
            <a:ext cx="669564" cy="161583"/>
          </a:xfrm>
          <a:prstGeom prst="rect">
            <a:avLst/>
          </a:prstGeom>
          <a:noFill/>
        </p:spPr>
        <p:txBody>
          <a:bodyPr wrap="square" lIns="0" tIns="0" rIns="0" bIns="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kern="0" spc="-50">
                <a:ln w="3175">
                  <a:noFill/>
                </a:ln>
                <a:latin typeface="Segoe UI Semibold"/>
                <a:cs typeface="Segoe UI"/>
              </a:rPr>
              <a:t>USD838.3K</a:t>
            </a:r>
            <a:endParaRPr kumimoji="0" lang="en-US" sz="1050" b="0" i="0" u="none" strike="noStrike" kern="0" cap="none" spc="-50" normalizeH="0" baseline="0" noProof="0">
              <a:ln w="3175">
                <a:noFill/>
              </a:ln>
              <a:effectLst/>
              <a:uLnTx/>
              <a:uFillTx/>
              <a:latin typeface="Segoe UI Semibold"/>
              <a:ea typeface="+mn-ea"/>
              <a:cs typeface="Segoe UI" pitchFamily="34" charset="0"/>
            </a:endParaRPr>
          </a:p>
        </p:txBody>
      </p:sp>
      <p:sp>
        <p:nvSpPr>
          <p:cNvPr id="62" name="TextBox 61">
            <a:extLst>
              <a:ext uri="{FF2B5EF4-FFF2-40B4-BE49-F238E27FC236}">
                <a16:creationId xmlns:a16="http://schemas.microsoft.com/office/drawing/2014/main" id="{CE393F1A-6140-BE34-53AA-0E3984308141}"/>
              </a:ext>
              <a:ext uri="{C183D7F6-B498-43B3-948B-1728B52AA6E4}">
                <adec:decorative xmlns:adec="http://schemas.microsoft.com/office/drawing/2017/decorative" val="1"/>
              </a:ext>
            </a:extLst>
          </p:cNvPr>
          <p:cNvSpPr txBox="1"/>
          <p:nvPr/>
        </p:nvSpPr>
        <p:spPr>
          <a:xfrm>
            <a:off x="6055001" y="5302052"/>
            <a:ext cx="2194560" cy="304699"/>
          </a:xfrm>
          <a:prstGeom prst="rect">
            <a:avLst/>
          </a:prstGeom>
          <a:noFill/>
        </p:spPr>
        <p:txBody>
          <a:bodyPr wrap="square" lIns="0" tIns="0" rIns="0" bIns="0" rtlCol="0" anchor="ctr">
            <a:spAutoFit/>
          </a:bodyPr>
          <a:lstStyle/>
          <a:p>
            <a:pPr>
              <a:lnSpc>
                <a:spcPct val="90000"/>
              </a:lnSpc>
              <a:defRPr/>
            </a:pPr>
            <a:r>
              <a:rPr kumimoji="0" lang="en-US" sz="1100" b="0" i="0" u="none" strike="noStrike" kern="1200" cap="none" spc="0" normalizeH="0" baseline="0" noProof="0">
                <a:ln>
                  <a:noFill/>
                </a:ln>
                <a:solidFill>
                  <a:srgbClr val="000000"/>
                </a:solidFill>
                <a:effectLst/>
                <a:uLnTx/>
                <a:uFillTx/>
                <a:latin typeface="Segoe UI"/>
                <a:ea typeface="+mn-ea"/>
                <a:cs typeface="+mn-cs"/>
              </a:rPr>
              <a:t>Reduced impact of security breaches</a:t>
            </a:r>
            <a:endParaRPr lang="en-US">
              <a:ea typeface="+mn-ea"/>
              <a:cs typeface="+mn-cs"/>
            </a:endParaRPr>
          </a:p>
        </p:txBody>
      </p:sp>
      <p:sp>
        <p:nvSpPr>
          <p:cNvPr id="67" name="TextBox 66">
            <a:extLst>
              <a:ext uri="{FF2B5EF4-FFF2-40B4-BE49-F238E27FC236}">
                <a16:creationId xmlns:a16="http://schemas.microsoft.com/office/drawing/2014/main" id="{5D1177AD-F9E5-DFE9-C414-C42ACC9C6922}"/>
              </a:ext>
            </a:extLst>
          </p:cNvPr>
          <p:cNvSpPr txBox="1"/>
          <p:nvPr/>
        </p:nvSpPr>
        <p:spPr>
          <a:xfrm>
            <a:off x="588263" y="6294058"/>
            <a:ext cx="11123839" cy="276999"/>
          </a:xfrm>
          <a:prstGeom prst="rect">
            <a:avLst/>
          </a:prstGeom>
          <a:noFill/>
        </p:spPr>
        <p:txBody>
          <a:bodyPr wrap="square" lIns="0" tIns="0" rIns="0" bIns="0" rtlCol="0">
            <a:spAutoFit/>
          </a:bodyPr>
          <a:lstStyle/>
          <a:p>
            <a:pPr defTabSz="914367">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Source: Forrester Consulting, The Total Economic Impact™ of Microsoft 365 E3, commissioned by Microsoft, January 2025. </a:t>
            </a:r>
            <a:r>
              <a:rPr lang="en-US" altLang="en-US" sz="900">
                <a:solidFill>
                  <a:srgbClr val="000000"/>
                </a:solidFill>
                <a:latin typeface="Segoe Sans Display"/>
                <a:cs typeface="Times New Roman" panose="02020603050405020304" pitchFamily="18" charset="0"/>
              </a:rPr>
              <a:t>Results are based on a composite organization representative of interviewed customers.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Sans Display"/>
                <a:ea typeface="+mn-ea"/>
                <a:cs typeface="Times New Roman" panose="02020603050405020304" pitchFamily="18" charset="0"/>
              </a:rPr>
              <a:t> </a:t>
            </a:r>
            <a:endParaRPr kumimoji="0" lang="en-US" sz="800" b="0" i="0" u="none" strike="noStrike" kern="1200" cap="none" spc="0" normalizeH="0" baseline="0" noProof="0">
              <a:ln>
                <a:noFill/>
              </a:ln>
              <a:solidFill>
                <a:srgbClr val="000000">
                  <a:lumMod val="50000"/>
                  <a:lumOff val="50000"/>
                </a:srgbClr>
              </a:solidFill>
              <a:effectLst/>
              <a:uLnTx/>
              <a:uFillTx/>
              <a:latin typeface="Segoe UI"/>
              <a:ea typeface="+mn-ea"/>
              <a:cs typeface="+mn-cs"/>
            </a:endParaRPr>
          </a:p>
        </p:txBody>
      </p:sp>
    </p:spTree>
    <p:extLst>
      <p:ext uri="{BB962C8B-B14F-4D97-AF65-F5344CB8AC3E}">
        <p14:creationId xmlns:p14="http://schemas.microsoft.com/office/powerpoint/2010/main" val="6016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2" presetClass="path" presetSubtype="0" decel="100000" fill="hold" grpId="1" nodeType="withEffect">
                                  <p:stCondLst>
                                    <p:cond delay="0"/>
                                  </p:stCondLst>
                                  <p:childTnLst>
                                    <p:animMotion origin="layout" path="M -3.33333E-6 0.03889 L -3.33333E-6 -2.22222E-6 " pathEditMode="relative" rAng="0" ptsTypes="AA">
                                      <p:cBhvr>
                                        <p:cTn id="9" dur="750" fill="hold"/>
                                        <p:tgtEl>
                                          <p:spTgt spid="47"/>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09164-415F-CB89-47F4-C4BF44B400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B81042-886E-8457-AEE1-C98BCCB759D3}"/>
              </a:ext>
            </a:extLst>
          </p:cNvPr>
          <p:cNvSpPr>
            <a:spLocks noGrp="1"/>
          </p:cNvSpPr>
          <p:nvPr>
            <p:ph type="title" idx="4294967295"/>
          </p:nvPr>
        </p:nvSpPr>
        <p:spPr>
          <a:xfrm>
            <a:off x="588263" y="-758042"/>
            <a:ext cx="11018520" cy="553998"/>
          </a:xfrm>
        </p:spPr>
        <p:txBody>
          <a:bodyPr/>
          <a:lstStyle/>
          <a:p>
            <a:r>
              <a:rPr lang="en-US"/>
              <a:t>Quote slide</a:t>
            </a:r>
          </a:p>
        </p:txBody>
      </p:sp>
      <p:sp>
        <p:nvSpPr>
          <p:cNvPr id="4" name="Rectangle: Top Corners Rounded 3">
            <a:extLst>
              <a:ext uri="{FF2B5EF4-FFF2-40B4-BE49-F238E27FC236}">
                <a16:creationId xmlns:a16="http://schemas.microsoft.com/office/drawing/2014/main" id="{7274E16C-2658-2139-9CAE-D343A30BCD44}"/>
              </a:ext>
              <a:ext uri="{C183D7F6-B498-43B3-948B-1728B52AA6E4}">
                <adec:decorative xmlns:adec="http://schemas.microsoft.com/office/drawing/2017/decorative" val="1"/>
              </a:ext>
            </a:extLst>
          </p:cNvPr>
          <p:cNvSpPr/>
          <p:nvPr/>
        </p:nvSpPr>
        <p:spPr bwMode="auto">
          <a:xfrm rot="16200000">
            <a:off x="4461270" y="-2454122"/>
            <a:ext cx="3853587" cy="11607876"/>
          </a:xfrm>
          <a:prstGeom prst="round2SameRect">
            <a:avLst>
              <a:gd name="adj1" fmla="val 50000"/>
              <a:gd name="adj2" fmla="val 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1417135" rIns="91428" bIns="73142" numCol="1" spcCol="0" rtlCol="0" fromWordArt="0" anchor="t" anchorCtr="0" forceAA="0" compatLnSpc="1">
            <a:prstTxWarp prst="textNoShape">
              <a:avLst/>
            </a:prstTxWarp>
            <a:noAutofit/>
          </a:bodyPr>
          <a:lstStyle/>
          <a:p>
            <a:pPr algn="ctr" defTabSz="466143" fontAlgn="base">
              <a:spcBef>
                <a:spcPct val="0"/>
              </a:spcBef>
              <a:spcAft>
                <a:spcPct val="0"/>
              </a:spcAft>
            </a:pPr>
            <a:endParaRPr lang="en-US" sz="2699">
              <a:solidFill>
                <a:srgbClr val="091F2C"/>
              </a:solidFill>
            </a:endParaRPr>
          </a:p>
        </p:txBody>
      </p:sp>
      <p:sp>
        <p:nvSpPr>
          <p:cNvPr id="10" name="Graphic 8">
            <a:extLst>
              <a:ext uri="{FF2B5EF4-FFF2-40B4-BE49-F238E27FC236}">
                <a16:creationId xmlns:a16="http://schemas.microsoft.com/office/drawing/2014/main" id="{89A5DBFB-7923-9725-93F9-4AC02E373601}"/>
              </a:ext>
              <a:ext uri="{C183D7F6-B498-43B3-948B-1728B52AA6E4}">
                <adec:decorative xmlns:adec="http://schemas.microsoft.com/office/drawing/2017/decorative" val="1"/>
              </a:ext>
            </a:extLst>
          </p:cNvPr>
          <p:cNvSpPr/>
          <p:nvPr/>
        </p:nvSpPr>
        <p:spPr>
          <a:xfrm flipH="1" flipV="1">
            <a:off x="1695230" y="1119871"/>
            <a:ext cx="870656" cy="606302"/>
          </a:xfrm>
          <a:custGeom>
            <a:avLst/>
            <a:gdLst>
              <a:gd name="connsiteX0" fmla="*/ 1143000 w 4876800"/>
              <a:gd name="connsiteY0" fmla="*/ 0 h 3396073"/>
              <a:gd name="connsiteX1" fmla="*/ 0 w 4876800"/>
              <a:gd name="connsiteY1" fmla="*/ 1143000 h 3396073"/>
              <a:gd name="connsiteX2" fmla="*/ 981427 w 4876800"/>
              <a:gd name="connsiteY2" fmla="*/ 2274561 h 3396073"/>
              <a:gd name="connsiteX3" fmla="*/ 621725 w 4876800"/>
              <a:gd name="connsiteY3" fmla="*/ 3169482 h 3396073"/>
              <a:gd name="connsiteX4" fmla="*/ 625631 w 4876800"/>
              <a:gd name="connsiteY4" fmla="*/ 3341932 h 3396073"/>
              <a:gd name="connsiteX5" fmla="*/ 792509 w 4876800"/>
              <a:gd name="connsiteY5" fmla="*/ 3384909 h 3396073"/>
              <a:gd name="connsiteX6" fmla="*/ 2286000 w 4876800"/>
              <a:gd name="connsiteY6" fmla="*/ 1143000 h 3396073"/>
              <a:gd name="connsiteX7" fmla="*/ 1143000 w 4876800"/>
              <a:gd name="connsiteY7" fmla="*/ 0 h 3396073"/>
              <a:gd name="connsiteX8" fmla="*/ 3733800 w 4876800"/>
              <a:gd name="connsiteY8" fmla="*/ 0 h 3396073"/>
              <a:gd name="connsiteX9" fmla="*/ 2590800 w 4876800"/>
              <a:gd name="connsiteY9" fmla="*/ 1143000 h 3396073"/>
              <a:gd name="connsiteX10" fmla="*/ 3572227 w 4876800"/>
              <a:gd name="connsiteY10" fmla="*/ 2274561 h 3396073"/>
              <a:gd name="connsiteX11" fmla="*/ 3212526 w 4876800"/>
              <a:gd name="connsiteY11" fmla="*/ 3169482 h 3396073"/>
              <a:gd name="connsiteX12" fmla="*/ 3216431 w 4876800"/>
              <a:gd name="connsiteY12" fmla="*/ 3341932 h 3396073"/>
              <a:gd name="connsiteX13" fmla="*/ 3383309 w 4876800"/>
              <a:gd name="connsiteY13" fmla="*/ 3384909 h 3396073"/>
              <a:gd name="connsiteX14" fmla="*/ 4876800 w 4876800"/>
              <a:gd name="connsiteY14" fmla="*/ 1143000 h 3396073"/>
              <a:gd name="connsiteX15" fmla="*/ 3733800 w 4876800"/>
              <a:gd name="connsiteY15" fmla="*/ 0 h 339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6800" h="3396073">
                <a:moveTo>
                  <a:pt x="1143000" y="0"/>
                </a:moveTo>
                <a:cubicBezTo>
                  <a:pt x="512616" y="0"/>
                  <a:pt x="0" y="512759"/>
                  <a:pt x="0" y="1143000"/>
                </a:cubicBezTo>
                <a:cubicBezTo>
                  <a:pt x="0" y="1718405"/>
                  <a:pt x="427234" y="2195865"/>
                  <a:pt x="981427" y="2274561"/>
                </a:cubicBezTo>
                <a:cubicBezTo>
                  <a:pt x="937060" y="2596867"/>
                  <a:pt x="813997" y="2903544"/>
                  <a:pt x="621725" y="3169482"/>
                </a:cubicBezTo>
                <a:cubicBezTo>
                  <a:pt x="584330" y="3221384"/>
                  <a:pt x="585730" y="3291707"/>
                  <a:pt x="625631" y="3341932"/>
                </a:cubicBezTo>
                <a:cubicBezTo>
                  <a:pt x="664778" y="3391357"/>
                  <a:pt x="732806" y="3410093"/>
                  <a:pt x="792509" y="3384909"/>
                </a:cubicBezTo>
                <a:cubicBezTo>
                  <a:pt x="1699708" y="3006242"/>
                  <a:pt x="2286000" y="2126104"/>
                  <a:pt x="2286000" y="1143000"/>
                </a:cubicBezTo>
                <a:cubicBezTo>
                  <a:pt x="2286000" y="512759"/>
                  <a:pt x="1773384" y="0"/>
                  <a:pt x="1143000" y="0"/>
                </a:cubicBezTo>
                <a:close/>
                <a:moveTo>
                  <a:pt x="3733800" y="0"/>
                </a:moveTo>
                <a:cubicBezTo>
                  <a:pt x="3103417" y="0"/>
                  <a:pt x="2590800" y="512759"/>
                  <a:pt x="2590800" y="1143000"/>
                </a:cubicBezTo>
                <a:cubicBezTo>
                  <a:pt x="2590800" y="1718405"/>
                  <a:pt x="3018035" y="2195865"/>
                  <a:pt x="3572227" y="2274561"/>
                </a:cubicBezTo>
                <a:cubicBezTo>
                  <a:pt x="3527860" y="2596867"/>
                  <a:pt x="3404797" y="2903544"/>
                  <a:pt x="3212526" y="3169482"/>
                </a:cubicBezTo>
                <a:cubicBezTo>
                  <a:pt x="3175130" y="3221384"/>
                  <a:pt x="3176530" y="3291707"/>
                  <a:pt x="3216431" y="3341932"/>
                </a:cubicBezTo>
                <a:cubicBezTo>
                  <a:pt x="3255578" y="3391357"/>
                  <a:pt x="3323606" y="3410093"/>
                  <a:pt x="3383309" y="3384909"/>
                </a:cubicBezTo>
                <a:cubicBezTo>
                  <a:pt x="4290508" y="3006242"/>
                  <a:pt x="4876800" y="2126104"/>
                  <a:pt x="4876800" y="1143000"/>
                </a:cubicBezTo>
                <a:cubicBezTo>
                  <a:pt x="4876800" y="512759"/>
                  <a:pt x="4364184" y="0"/>
                  <a:pt x="3733800" y="0"/>
                </a:cubicBezTo>
                <a:close/>
              </a:path>
            </a:pathLst>
          </a:custGeom>
          <a:gradFill>
            <a:gsLst>
              <a:gs pos="0">
                <a:schemeClr val="accent3">
                  <a:lumMod val="60000"/>
                  <a:lumOff val="40000"/>
                </a:schemeClr>
              </a:gs>
              <a:gs pos="100000">
                <a:schemeClr val="accent3">
                  <a:lumMod val="75000"/>
                </a:schemeClr>
              </a:gs>
            </a:gsLst>
            <a:lin ang="16200000" scaled="1"/>
          </a:gradFill>
          <a:ln w="9525" cap="flat">
            <a:noFill/>
            <a:prstDash val="solid"/>
            <a:miter/>
          </a:ln>
        </p:spPr>
        <p:txBody>
          <a:bodyPr rtlCol="0" anchor="ctr"/>
          <a:lstStyle/>
          <a:p>
            <a:endParaRPr lang="en-US" sz="900"/>
          </a:p>
        </p:txBody>
      </p:sp>
      <p:pic>
        <p:nvPicPr>
          <p:cNvPr id="11" name="Picture 10">
            <a:extLst>
              <a:ext uri="{FF2B5EF4-FFF2-40B4-BE49-F238E27FC236}">
                <a16:creationId xmlns:a16="http://schemas.microsoft.com/office/drawing/2014/main" id="{EEC5E0F0-FB2D-162F-F04A-65005B45E9A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flipV="1">
            <a:off x="8464472" y="446"/>
            <a:ext cx="3727528" cy="1074293"/>
          </a:xfrm>
          <a:prstGeom prst="rect">
            <a:avLst/>
          </a:prstGeom>
        </p:spPr>
      </p:pic>
      <p:sp>
        <p:nvSpPr>
          <p:cNvPr id="3" name="Title 5">
            <a:extLst>
              <a:ext uri="{FF2B5EF4-FFF2-40B4-BE49-F238E27FC236}">
                <a16:creationId xmlns:a16="http://schemas.microsoft.com/office/drawing/2014/main" id="{86B0CE56-D989-A2C2-A746-2C385CD970AC}"/>
              </a:ext>
            </a:extLst>
          </p:cNvPr>
          <p:cNvSpPr txBox="1">
            <a:spLocks/>
          </p:cNvSpPr>
          <p:nvPr/>
        </p:nvSpPr>
        <p:spPr>
          <a:xfrm>
            <a:off x="1695230" y="2059654"/>
            <a:ext cx="10028212" cy="196207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4400" b="0" kern="1200" cap="none" spc="-50" baseline="0" dirty="0" smtClean="0">
                <a:ln w="3175">
                  <a:noFill/>
                </a:ln>
                <a:solidFill>
                  <a:srgbClr val="091F2C"/>
                </a:solidFill>
                <a:effectLst/>
                <a:latin typeface="+mj-lt"/>
                <a:ea typeface="+mn-ea"/>
                <a:cs typeface="Segoe UI" pitchFamily="34" charset="0"/>
              </a:defRPr>
            </a:lvl1pPr>
          </a:lstStyle>
          <a:p>
            <a:pPr>
              <a:spcAft>
                <a:spcPts val="900"/>
              </a:spcAft>
            </a:pPr>
            <a:r>
              <a:rPr lang="en-US" sz="2400">
                <a:solidFill>
                  <a:schemeClr val="tx1"/>
                </a:solidFill>
                <a:latin typeface="+mn-lt"/>
              </a:rPr>
              <a:t>Microsoft 365 provided us with a robust security portfolio. We are now ranked among the top 10% of the most secured companies worldwide in the media and entertainment sector.”</a:t>
            </a:r>
          </a:p>
          <a:p>
            <a:pPr algn="r">
              <a:spcAft>
                <a:spcPts val="900"/>
              </a:spcAft>
            </a:pPr>
            <a:r>
              <a:rPr lang="es-ES" sz="2400" b="0"/>
              <a:t>—</a:t>
            </a:r>
            <a:r>
              <a:rPr lang="en-US" sz="2400">
                <a:solidFill>
                  <a:schemeClr val="tx1"/>
                </a:solidFill>
                <a:latin typeface="Segoe Sans Display Semibold" pitchFamily="2" charset="0"/>
                <a:cs typeface="Segoe Sans Display Semibold" pitchFamily="2" charset="0"/>
              </a:rPr>
              <a:t>Kyriakos </a:t>
            </a:r>
            <a:r>
              <a:rPr lang="en-US" sz="2400" err="1">
                <a:solidFill>
                  <a:schemeClr val="tx1"/>
                </a:solidFill>
                <a:latin typeface="Segoe Sans Display Semibold" pitchFamily="2" charset="0"/>
                <a:cs typeface="Segoe Sans Display Semibold" pitchFamily="2" charset="0"/>
              </a:rPr>
              <a:t>Mamoukaris</a:t>
            </a:r>
            <a:br>
              <a:rPr lang="en-US" sz="2400">
                <a:solidFill>
                  <a:schemeClr val="tx1"/>
                </a:solidFill>
                <a:latin typeface="Segoe Sans Display Semibold" pitchFamily="2" charset="0"/>
                <a:cs typeface="Segoe Sans Display Semibold" pitchFamily="2" charset="0"/>
              </a:rPr>
            </a:br>
            <a:r>
              <a:rPr lang="en-US" sz="2400">
                <a:solidFill>
                  <a:schemeClr val="tx1"/>
                </a:solidFill>
                <a:latin typeface="Segoe Sans Display Semibold" pitchFamily="2" charset="0"/>
                <a:cs typeface="Segoe Sans Display Semibold" pitchFamily="2" charset="0"/>
              </a:rPr>
              <a:t>Head of ICT and Technical Operations Directorate</a:t>
            </a:r>
          </a:p>
        </p:txBody>
      </p:sp>
      <p:sp>
        <p:nvSpPr>
          <p:cNvPr id="12" name="TextBox 11">
            <a:extLst>
              <a:ext uri="{FF2B5EF4-FFF2-40B4-BE49-F238E27FC236}">
                <a16:creationId xmlns:a16="http://schemas.microsoft.com/office/drawing/2014/main" id="{9D2316B8-6237-96ED-51A8-DDC08C6C9ABB}"/>
              </a:ext>
            </a:extLst>
          </p:cNvPr>
          <p:cNvSpPr txBox="1"/>
          <p:nvPr/>
        </p:nvSpPr>
        <p:spPr>
          <a:xfrm>
            <a:off x="584125" y="6362700"/>
            <a:ext cx="10612333" cy="200055"/>
          </a:xfrm>
          <a:prstGeom prst="rect">
            <a:avLst/>
          </a:prstGeom>
          <a:noFill/>
        </p:spPr>
        <p:txBody>
          <a:bodyPr wrap="square" lIns="0" tIns="0" rIns="0" anchor="b">
            <a:spAutoFit/>
          </a:bodyPr>
          <a:lstStyle/>
          <a:p>
            <a:r>
              <a:rPr lang="en-US" sz="1000">
                <a:solidFill>
                  <a:srgbClr val="0078D4"/>
                </a:solidFill>
                <a:hlinkClick r:id="rId4">
                  <a:extLst>
                    <a:ext uri="{A12FA001-AC4F-418D-AE19-62706E023703}">
                      <ahyp:hlinkClr xmlns:ahyp="http://schemas.microsoft.com/office/drawing/2018/hyperlinkcolor" val="tx"/>
                    </a:ext>
                  </a:extLst>
                </a:hlinkClick>
              </a:rPr>
              <a:t>Source: </a:t>
            </a:r>
            <a:r>
              <a:rPr lang="en-US" sz="1000">
                <a:hlinkClick r:id="rId5"/>
              </a:rPr>
              <a:t>Microsoft Customer Story-Modernizing the public sector: EKOME adopts the cloud for effective and secure work with Microsoft 365</a:t>
            </a:r>
            <a:endParaRPr lang="en-US" sz="1000">
              <a:solidFill>
                <a:srgbClr val="0078D4"/>
              </a:solidFill>
            </a:endParaRPr>
          </a:p>
        </p:txBody>
      </p:sp>
      <p:pic>
        <p:nvPicPr>
          <p:cNvPr id="8" name="Picture 7" descr="Ekome">
            <a:extLst>
              <a:ext uri="{FF2B5EF4-FFF2-40B4-BE49-F238E27FC236}">
                <a16:creationId xmlns:a16="http://schemas.microsoft.com/office/drawing/2014/main" id="{D2493E23-AF88-0E43-AEA9-AC352FE2E65F}"/>
              </a:ext>
            </a:extLst>
          </p:cNvPr>
          <p:cNvPicPr>
            <a:picLocks noChangeAspect="1"/>
          </p:cNvPicPr>
          <p:nvPr/>
        </p:nvPicPr>
        <p:blipFill>
          <a:blip r:embed="rId6"/>
          <a:srcRect l="8345" t="20750" r="9669" b="20750"/>
          <a:stretch/>
        </p:blipFill>
        <p:spPr>
          <a:xfrm>
            <a:off x="10585306" y="4275456"/>
            <a:ext cx="1138136" cy="812109"/>
          </a:xfrm>
          <a:prstGeom prst="rect">
            <a:avLst/>
          </a:prstGeom>
        </p:spPr>
      </p:pic>
    </p:spTree>
    <p:extLst>
      <p:ext uri="{BB962C8B-B14F-4D97-AF65-F5344CB8AC3E}">
        <p14:creationId xmlns:p14="http://schemas.microsoft.com/office/powerpoint/2010/main" val="398342379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9F2ED"/>
        </a:solidFill>
        <a:effectLst/>
      </p:bgPr>
    </p:bg>
    <p:spTree>
      <p:nvGrpSpPr>
        <p:cNvPr id="1" name="">
          <a:extLst>
            <a:ext uri="{FF2B5EF4-FFF2-40B4-BE49-F238E27FC236}">
              <a16:creationId xmlns:a16="http://schemas.microsoft.com/office/drawing/2014/main" id="{9965690D-DAD1-7308-B1A4-24E2A9D43CB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73DCD8BE-41EE-8F7D-247E-789260ECC218}"/>
              </a:ext>
              <a:ext uri="{C183D7F6-B498-43B3-948B-1728B52AA6E4}">
                <adec:decorative xmlns:adec="http://schemas.microsoft.com/office/drawing/2017/decorative" val="1"/>
              </a:ext>
            </a:extLst>
          </p:cNvPr>
          <p:cNvSpPr/>
          <p:nvPr/>
        </p:nvSpPr>
        <p:spPr bwMode="auto">
          <a:xfrm>
            <a:off x="6095999" y="3429000"/>
            <a:ext cx="6096001" cy="3429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0" name="TextBox 19">
            <a:extLst>
              <a:ext uri="{FF2B5EF4-FFF2-40B4-BE49-F238E27FC236}">
                <a16:creationId xmlns:a16="http://schemas.microsoft.com/office/drawing/2014/main" id="{5CC742EC-2032-BC55-22B9-0E7AF8E3D4B0}"/>
              </a:ext>
              <a:ext uri="{C183D7F6-B498-43B3-948B-1728B52AA6E4}">
                <adec:decorative xmlns:adec="http://schemas.microsoft.com/office/drawing/2017/decorative" val="1"/>
              </a:ext>
            </a:extLst>
          </p:cNvPr>
          <p:cNvSpPr txBox="1">
            <a:spLocks/>
          </p:cNvSpPr>
          <p:nvPr/>
        </p:nvSpPr>
        <p:spPr>
          <a:xfrm>
            <a:off x="6095998" y="3428998"/>
            <a:ext cx="6096002" cy="3429001"/>
          </a:xfrm>
          <a:prstGeom prst="roundRect">
            <a:avLst>
              <a:gd name="adj" fmla="val 0"/>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22" name="Round Same Side Corner Rectangle 21">
            <a:extLst>
              <a:ext uri="{FF2B5EF4-FFF2-40B4-BE49-F238E27FC236}">
                <a16:creationId xmlns:a16="http://schemas.microsoft.com/office/drawing/2014/main" id="{8341EC35-FE87-D5BE-F978-7B65D40900B0}"/>
              </a:ext>
              <a:ext uri="{C183D7F6-B498-43B3-948B-1728B52AA6E4}">
                <adec:decorative xmlns:adec="http://schemas.microsoft.com/office/drawing/2017/decorative" val="1"/>
              </a:ext>
            </a:extLst>
          </p:cNvPr>
          <p:cNvSpPr/>
          <p:nvPr/>
        </p:nvSpPr>
        <p:spPr>
          <a:xfrm rot="16200000">
            <a:off x="3287079" y="887538"/>
            <a:ext cx="1009269" cy="4608578"/>
          </a:xfrm>
          <a:prstGeom prst="round2SameRect">
            <a:avLst>
              <a:gd name="adj1" fmla="val 13647"/>
              <a:gd name="adj2" fmla="val 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3" name="Round Same Side Corner Rectangle 22">
            <a:extLst>
              <a:ext uri="{FF2B5EF4-FFF2-40B4-BE49-F238E27FC236}">
                <a16:creationId xmlns:a16="http://schemas.microsoft.com/office/drawing/2014/main" id="{7A36B562-5A6C-9C36-BB60-5DB7EFF7D134}"/>
              </a:ext>
              <a:ext uri="{C183D7F6-B498-43B3-948B-1728B52AA6E4}">
                <adec:decorative xmlns:adec="http://schemas.microsoft.com/office/drawing/2017/decorative" val="1"/>
              </a:ext>
            </a:extLst>
          </p:cNvPr>
          <p:cNvSpPr/>
          <p:nvPr/>
        </p:nvSpPr>
        <p:spPr>
          <a:xfrm rot="16200000">
            <a:off x="3287080" y="2125408"/>
            <a:ext cx="1009269" cy="4608577"/>
          </a:xfrm>
          <a:prstGeom prst="round2SameRect">
            <a:avLst>
              <a:gd name="adj1" fmla="val 13647"/>
              <a:gd name="adj2" fmla="val 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Arial" panose="020B0604020202020204"/>
            </a:endParaRPr>
          </a:p>
        </p:txBody>
      </p:sp>
      <p:sp>
        <p:nvSpPr>
          <p:cNvPr id="24" name="Round Same Side Corner Rectangle 23">
            <a:extLst>
              <a:ext uri="{FF2B5EF4-FFF2-40B4-BE49-F238E27FC236}">
                <a16:creationId xmlns:a16="http://schemas.microsoft.com/office/drawing/2014/main" id="{94407C41-CCDA-48E0-FE97-1D6DF956CBC2}"/>
              </a:ext>
              <a:ext uri="{C183D7F6-B498-43B3-948B-1728B52AA6E4}">
                <adec:decorative xmlns:adec="http://schemas.microsoft.com/office/drawing/2017/decorative" val="1"/>
              </a:ext>
            </a:extLst>
          </p:cNvPr>
          <p:cNvSpPr/>
          <p:nvPr/>
        </p:nvSpPr>
        <p:spPr>
          <a:xfrm rot="16200000">
            <a:off x="3287082" y="3363275"/>
            <a:ext cx="1009269" cy="4608578"/>
          </a:xfrm>
          <a:prstGeom prst="round2SameRect">
            <a:avLst>
              <a:gd name="adj1" fmla="val 13647"/>
              <a:gd name="adj2" fmla="val 0"/>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Arial" panose="020B0604020202020204"/>
            </a:endParaRPr>
          </a:p>
        </p:txBody>
      </p:sp>
      <p:sp>
        <p:nvSpPr>
          <p:cNvPr id="2" name="Title 1">
            <a:extLst>
              <a:ext uri="{FF2B5EF4-FFF2-40B4-BE49-F238E27FC236}">
                <a16:creationId xmlns:a16="http://schemas.microsoft.com/office/drawing/2014/main" id="{9D8398CE-1771-75DE-D845-F92B3ABE6072}"/>
              </a:ext>
            </a:extLst>
          </p:cNvPr>
          <p:cNvSpPr>
            <a:spLocks noGrp="1"/>
          </p:cNvSpPr>
          <p:nvPr>
            <p:ph type="title"/>
          </p:nvPr>
        </p:nvSpPr>
        <p:spPr>
          <a:xfrm>
            <a:off x="457200" y="457200"/>
            <a:ext cx="5181600" cy="1969770"/>
          </a:xfrm>
        </p:spPr>
        <p:txBody>
          <a:bodyPr/>
          <a:lstStyle/>
          <a:p>
            <a:r>
              <a:rPr lang="en-US">
                <a:highlight>
                  <a:srgbClr val="FFFF00"/>
                </a:highlight>
              </a:rPr>
              <a:t>Headline with &lt;customer name&gt; and high-level statement on the achieved results</a:t>
            </a:r>
          </a:p>
        </p:txBody>
      </p:sp>
      <p:sp>
        <p:nvSpPr>
          <p:cNvPr id="4" name="Picture Placeholder 3">
            <a:extLst>
              <a:ext uri="{FF2B5EF4-FFF2-40B4-BE49-F238E27FC236}">
                <a16:creationId xmlns:a16="http://schemas.microsoft.com/office/drawing/2014/main" id="{398EAC6D-8E44-64B8-8473-AA744140253B}"/>
              </a:ext>
            </a:extLst>
          </p:cNvPr>
          <p:cNvSpPr>
            <a:spLocks noGrp="1"/>
          </p:cNvSpPr>
          <p:nvPr>
            <p:ph type="pic" sz="quarter" idx="10"/>
          </p:nvPr>
        </p:nvSpPr>
        <p:spPr/>
        <p:txBody>
          <a:bodyPr/>
          <a:lstStyle/>
          <a:p>
            <a:endParaRPr lang="en-US"/>
          </a:p>
        </p:txBody>
      </p:sp>
      <p:sp>
        <p:nvSpPr>
          <p:cNvPr id="14" name="TextBox 13">
            <a:extLst>
              <a:ext uri="{FF2B5EF4-FFF2-40B4-BE49-F238E27FC236}">
                <a16:creationId xmlns:a16="http://schemas.microsoft.com/office/drawing/2014/main" id="{E4E103BD-FF7D-1DE0-8435-890B6F81BA14}"/>
              </a:ext>
            </a:extLst>
          </p:cNvPr>
          <p:cNvSpPr txBox="1"/>
          <p:nvPr/>
        </p:nvSpPr>
        <p:spPr>
          <a:xfrm>
            <a:off x="457200" y="3068718"/>
            <a:ext cx="835165" cy="246221"/>
          </a:xfrm>
          <a:prstGeom prst="rect">
            <a:avLst/>
          </a:prstGeom>
          <a:noFill/>
        </p:spPr>
        <p:txBody>
          <a:bodyPr wrap="none" lIns="0" tIns="0" rIns="0" bIns="0"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Segoe Sans Text Semibold"/>
                <a:ea typeface="+mn-ea"/>
                <a:cs typeface="Segoe UI Semibold" panose="020B0702040204020203" pitchFamily="34" charset="0"/>
              </a:rPr>
              <a:t>Situation</a:t>
            </a:r>
          </a:p>
        </p:txBody>
      </p:sp>
      <p:sp>
        <p:nvSpPr>
          <p:cNvPr id="33" name="TextBox 32">
            <a:extLst>
              <a:ext uri="{FF2B5EF4-FFF2-40B4-BE49-F238E27FC236}">
                <a16:creationId xmlns:a16="http://schemas.microsoft.com/office/drawing/2014/main" id="{2209C977-418A-EB3C-91E4-AF45F317A3D1}"/>
              </a:ext>
            </a:extLst>
          </p:cNvPr>
          <p:cNvSpPr txBox="1"/>
          <p:nvPr/>
        </p:nvSpPr>
        <p:spPr>
          <a:xfrm>
            <a:off x="1487421" y="3003661"/>
            <a:ext cx="4608578" cy="369332"/>
          </a:xfrm>
          <a:prstGeom prst="rect">
            <a:avLst/>
          </a:prstGeom>
          <a:noFill/>
        </p:spPr>
        <p:txBody>
          <a:bodyPr wrap="square" lIns="228600" tIns="0" rIns="228600" bIns="0" anchor="ctr">
            <a:spAutoFit/>
          </a:bodyPr>
          <a:lstStyle/>
          <a:p>
            <a:pPr marL="0" marR="0" lvl="0" indent="0" algn="l" defTabSz="93259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202020"/>
                </a:solidFill>
                <a:effectLst/>
                <a:highlight>
                  <a:srgbClr val="FFFF00"/>
                </a:highlight>
                <a:uLnTx/>
                <a:uFillTx/>
                <a:latin typeface="Segoe Sans Text"/>
                <a:ea typeface="+mn-ea"/>
                <a:cs typeface="Segoe UI" panose="020B0502040204020203" pitchFamily="34" charset="0"/>
              </a:rPr>
              <a:t>Description of the challenges the customer was facing before help from &lt;partner solution&gt;…</a:t>
            </a:r>
          </a:p>
        </p:txBody>
      </p:sp>
      <p:sp>
        <p:nvSpPr>
          <p:cNvPr id="15" name="TextBox 14">
            <a:extLst>
              <a:ext uri="{FF2B5EF4-FFF2-40B4-BE49-F238E27FC236}">
                <a16:creationId xmlns:a16="http://schemas.microsoft.com/office/drawing/2014/main" id="{FF7157E5-8338-DDB3-A51C-7938B83FEA8D}"/>
              </a:ext>
            </a:extLst>
          </p:cNvPr>
          <p:cNvSpPr txBox="1"/>
          <p:nvPr/>
        </p:nvSpPr>
        <p:spPr>
          <a:xfrm>
            <a:off x="457200" y="4306586"/>
            <a:ext cx="783869" cy="246221"/>
          </a:xfrm>
          <a:prstGeom prst="rect">
            <a:avLst/>
          </a:prstGeom>
          <a:noFill/>
        </p:spPr>
        <p:txBody>
          <a:bodyPr wrap="none" lIns="0" tIns="0" rIns="0" bIns="0"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Segoe Sans Text Semibold"/>
                <a:ea typeface="+mn-ea"/>
                <a:cs typeface="Segoe UI Semibold" panose="020B0702040204020203" pitchFamily="34" charset="0"/>
              </a:rPr>
              <a:t>Solution</a:t>
            </a:r>
          </a:p>
        </p:txBody>
      </p:sp>
      <p:sp>
        <p:nvSpPr>
          <p:cNvPr id="34" name="TextBox 33">
            <a:extLst>
              <a:ext uri="{FF2B5EF4-FFF2-40B4-BE49-F238E27FC236}">
                <a16:creationId xmlns:a16="http://schemas.microsoft.com/office/drawing/2014/main" id="{9A914906-18C1-E88F-2E0B-CD7FDF4E9617}"/>
              </a:ext>
            </a:extLst>
          </p:cNvPr>
          <p:cNvSpPr txBox="1"/>
          <p:nvPr/>
        </p:nvSpPr>
        <p:spPr>
          <a:xfrm>
            <a:off x="1487424" y="4246602"/>
            <a:ext cx="4608575" cy="369332"/>
          </a:xfrm>
          <a:prstGeom prst="rect">
            <a:avLst/>
          </a:prstGeom>
          <a:noFill/>
        </p:spPr>
        <p:txBody>
          <a:bodyPr wrap="square" lIns="228600" tIns="0" rIns="228600" bIns="0" anchor="ctr">
            <a:spAutoFit/>
          </a:bodyPr>
          <a:lstStyle/>
          <a:p>
            <a:pPr marL="0" marR="0" lvl="0" indent="0" algn="l" defTabSz="93259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202020"/>
                </a:solidFill>
                <a:effectLst/>
                <a:highlight>
                  <a:srgbClr val="FFFF00"/>
                </a:highlight>
                <a:uLnTx/>
                <a:uFillTx/>
                <a:latin typeface="Segoe Sans Text"/>
                <a:ea typeface="+mn-ea"/>
                <a:cs typeface="Segoe UI" panose="020B0502040204020203" pitchFamily="34" charset="0"/>
              </a:rPr>
              <a:t>Description of how &lt;partner </a:t>
            </a:r>
            <a:r>
              <a:rPr lang="en-US" sz="1200">
                <a:solidFill>
                  <a:srgbClr val="202020"/>
                </a:solidFill>
                <a:highlight>
                  <a:srgbClr val="FFFF00"/>
                </a:highlight>
                <a:latin typeface="Segoe Sans Text"/>
                <a:cs typeface="Segoe UI" panose="020B0502040204020203" pitchFamily="34" charset="0"/>
              </a:rPr>
              <a:t>s</a:t>
            </a:r>
            <a:r>
              <a:rPr kumimoji="0" lang="en-US" sz="1200" b="0" i="0" u="none" strike="noStrike" kern="1200" cap="none" spc="0" normalizeH="0" baseline="0" noProof="0" err="1">
                <a:ln>
                  <a:noFill/>
                </a:ln>
                <a:solidFill>
                  <a:srgbClr val="202020"/>
                </a:solidFill>
                <a:effectLst/>
                <a:highlight>
                  <a:srgbClr val="FFFF00"/>
                </a:highlight>
                <a:uLnTx/>
                <a:uFillTx/>
                <a:latin typeface="Segoe Sans Text"/>
                <a:ea typeface="+mn-ea"/>
                <a:cs typeface="Segoe UI" panose="020B0502040204020203" pitchFamily="34" charset="0"/>
              </a:rPr>
              <a:t>olution</a:t>
            </a:r>
            <a:r>
              <a:rPr kumimoji="0" lang="en-US" sz="1200" b="0" i="0" u="none" strike="noStrike" kern="1200" cap="none" spc="0" normalizeH="0" baseline="0" noProof="0">
                <a:ln>
                  <a:noFill/>
                </a:ln>
                <a:solidFill>
                  <a:srgbClr val="202020"/>
                </a:solidFill>
                <a:effectLst/>
                <a:highlight>
                  <a:srgbClr val="FFFF00"/>
                </a:highlight>
                <a:uLnTx/>
                <a:uFillTx/>
                <a:latin typeface="Segoe Sans Text"/>
                <a:ea typeface="+mn-ea"/>
                <a:cs typeface="Segoe UI" panose="020B0502040204020203" pitchFamily="34" charset="0"/>
              </a:rPr>
              <a:t>&gt; helped to address the customer’s challenges…</a:t>
            </a:r>
          </a:p>
        </p:txBody>
      </p:sp>
      <p:sp>
        <p:nvSpPr>
          <p:cNvPr id="16" name="TextBox 15">
            <a:extLst>
              <a:ext uri="{FF2B5EF4-FFF2-40B4-BE49-F238E27FC236}">
                <a16:creationId xmlns:a16="http://schemas.microsoft.com/office/drawing/2014/main" id="{5804BA4D-7508-F0B2-9AEB-53322E8BFD35}"/>
              </a:ext>
            </a:extLst>
          </p:cNvPr>
          <p:cNvSpPr txBox="1"/>
          <p:nvPr/>
        </p:nvSpPr>
        <p:spPr>
          <a:xfrm>
            <a:off x="457200" y="5544455"/>
            <a:ext cx="746999" cy="246221"/>
          </a:xfrm>
          <a:prstGeom prst="rect">
            <a:avLst/>
          </a:prstGeom>
          <a:noFill/>
        </p:spPr>
        <p:txBody>
          <a:bodyPr wrap="none" lIns="0" tIns="0" rIns="0" bIns="0"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Segoe Sans Text Semibold"/>
                <a:ea typeface="+mn-ea"/>
                <a:cs typeface="Segoe UI Semibold" panose="020B0702040204020203" pitchFamily="34" charset="0"/>
              </a:rPr>
              <a:t>Benefits</a:t>
            </a:r>
          </a:p>
        </p:txBody>
      </p:sp>
      <p:sp>
        <p:nvSpPr>
          <p:cNvPr id="35" name="TextBox 34">
            <a:extLst>
              <a:ext uri="{FF2B5EF4-FFF2-40B4-BE49-F238E27FC236}">
                <a16:creationId xmlns:a16="http://schemas.microsoft.com/office/drawing/2014/main" id="{C30480CF-E7BD-F74B-1FEF-BD777B1CBB67}"/>
              </a:ext>
            </a:extLst>
          </p:cNvPr>
          <p:cNvSpPr txBox="1"/>
          <p:nvPr/>
        </p:nvSpPr>
        <p:spPr>
          <a:xfrm>
            <a:off x="1487424" y="5481933"/>
            <a:ext cx="4608576" cy="369332"/>
          </a:xfrm>
          <a:prstGeom prst="rect">
            <a:avLst/>
          </a:prstGeom>
          <a:noFill/>
        </p:spPr>
        <p:txBody>
          <a:bodyPr wrap="square" lIns="228600" tIns="0" rIns="228600" bIns="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020"/>
                </a:solidFill>
                <a:effectLst/>
                <a:highlight>
                  <a:srgbClr val="FFFF00"/>
                </a:highlight>
                <a:uLnTx/>
                <a:uFillTx/>
                <a:latin typeface="Segoe Sans Text"/>
                <a:ea typeface="+mn-ea"/>
                <a:cs typeface="Segoe UI" panose="020B0502040204020203" pitchFamily="34" charset="0"/>
              </a:rPr>
              <a:t>Description of the outcome/benefits the customer achieved as a result of &lt;partner </a:t>
            </a:r>
            <a:r>
              <a:rPr lang="en-US" sz="1200">
                <a:solidFill>
                  <a:srgbClr val="202020"/>
                </a:solidFill>
                <a:highlight>
                  <a:srgbClr val="FFFF00"/>
                </a:highlight>
                <a:latin typeface="Segoe Sans Text"/>
                <a:cs typeface="Segoe UI" panose="020B0502040204020203" pitchFamily="34" charset="0"/>
              </a:rPr>
              <a:t>s</a:t>
            </a:r>
            <a:r>
              <a:rPr kumimoji="0" lang="en-US" sz="1200" b="0" i="0" u="none" strike="noStrike" kern="1200" cap="none" spc="0" normalizeH="0" baseline="0" noProof="0" err="1">
                <a:ln>
                  <a:noFill/>
                </a:ln>
                <a:solidFill>
                  <a:srgbClr val="202020"/>
                </a:solidFill>
                <a:effectLst/>
                <a:highlight>
                  <a:srgbClr val="FFFF00"/>
                </a:highlight>
                <a:uLnTx/>
                <a:uFillTx/>
                <a:latin typeface="Segoe Sans Text"/>
                <a:ea typeface="+mn-ea"/>
                <a:cs typeface="Segoe UI" panose="020B0502040204020203" pitchFamily="34" charset="0"/>
              </a:rPr>
              <a:t>olution</a:t>
            </a:r>
            <a:r>
              <a:rPr kumimoji="0" lang="en-US" sz="1200" b="0" i="0" u="none" strike="noStrike" kern="1200" cap="none" spc="0" normalizeH="0" baseline="0" noProof="0">
                <a:ln>
                  <a:noFill/>
                </a:ln>
                <a:solidFill>
                  <a:srgbClr val="202020"/>
                </a:solidFill>
                <a:effectLst/>
                <a:highlight>
                  <a:srgbClr val="FFFF00"/>
                </a:highlight>
                <a:uLnTx/>
                <a:uFillTx/>
                <a:latin typeface="Segoe Sans Text"/>
                <a:ea typeface="+mn-ea"/>
                <a:cs typeface="Segoe UI" panose="020B0502040204020203" pitchFamily="34" charset="0"/>
              </a:rPr>
              <a:t>&gt;…</a:t>
            </a:r>
            <a:endParaRPr kumimoji="0" lang="en-US" sz="1200" b="0" i="0" u="none" strike="noStrike" kern="0" cap="none" spc="0" normalizeH="0" baseline="0" noProof="0">
              <a:ln>
                <a:noFill/>
              </a:ln>
              <a:solidFill>
                <a:srgbClr val="202020"/>
              </a:solidFill>
              <a:effectLst/>
              <a:highlight>
                <a:srgbClr val="FFFF00"/>
              </a:highlight>
              <a:uLnTx/>
              <a:uFillTx/>
              <a:latin typeface="Segoe Sans Text"/>
              <a:ea typeface="+mn-ea"/>
              <a:cs typeface="Segoe UI" panose="020B0502040204020203" pitchFamily="34" charset="0"/>
            </a:endParaRPr>
          </a:p>
        </p:txBody>
      </p:sp>
      <p:sp>
        <p:nvSpPr>
          <p:cNvPr id="6" name="Graphic 20">
            <a:extLst>
              <a:ext uri="{FF2B5EF4-FFF2-40B4-BE49-F238E27FC236}">
                <a16:creationId xmlns:a16="http://schemas.microsoft.com/office/drawing/2014/main" id="{FDB56109-E993-FF48-B743-F4527845546A}"/>
              </a:ext>
              <a:ext uri="{C183D7F6-B498-43B3-948B-1728B52AA6E4}">
                <adec:decorative xmlns:adec="http://schemas.microsoft.com/office/drawing/2017/decorative" val="1"/>
              </a:ext>
            </a:extLst>
          </p:cNvPr>
          <p:cNvSpPr>
            <a:spLocks noChangeAspect="1"/>
          </p:cNvSpPr>
          <p:nvPr/>
        </p:nvSpPr>
        <p:spPr>
          <a:xfrm>
            <a:off x="6553200" y="3886200"/>
            <a:ext cx="321981" cy="274320"/>
          </a:xfrm>
          <a:custGeom>
            <a:avLst/>
            <a:gdLst>
              <a:gd name="connsiteX0" fmla="*/ 1056771 w 2678939"/>
              <a:gd name="connsiteY0" fmla="*/ 2282396 h 2282395"/>
              <a:gd name="connsiteX1" fmla="*/ 0 w 2678939"/>
              <a:gd name="connsiteY1" fmla="*/ 2282396 h 2282395"/>
              <a:gd name="connsiteX2" fmla="*/ 0 w 2678939"/>
              <a:gd name="connsiteY2" fmla="*/ 1527826 h 2282395"/>
              <a:gd name="connsiteX3" fmla="*/ 80866 w 2678939"/>
              <a:gd name="connsiteY3" fmla="*/ 805222 h 2282395"/>
              <a:gd name="connsiteX4" fmla="*/ 379814 w 2678939"/>
              <a:gd name="connsiteY4" fmla="*/ 330379 h 2282395"/>
              <a:gd name="connsiteX5" fmla="*/ 936375 w 2678939"/>
              <a:gd name="connsiteY5" fmla="*/ 0 h 2282395"/>
              <a:gd name="connsiteX6" fmla="*/ 1143244 w 2678939"/>
              <a:gd name="connsiteY6" fmla="*/ 435478 h 2282395"/>
              <a:gd name="connsiteX7" fmla="*/ 690070 w 2678939"/>
              <a:gd name="connsiteY7" fmla="*/ 728295 h 2282395"/>
              <a:gd name="connsiteX8" fmla="*/ 545252 w 2678939"/>
              <a:gd name="connsiteY8" fmla="*/ 1227516 h 2282395"/>
              <a:gd name="connsiteX9" fmla="*/ 1056676 w 2678939"/>
              <a:gd name="connsiteY9" fmla="*/ 1227516 h 2282395"/>
              <a:gd name="connsiteX10" fmla="*/ 1056676 w 2678939"/>
              <a:gd name="connsiteY10" fmla="*/ 2282396 h 2282395"/>
              <a:gd name="connsiteX11" fmla="*/ 2592467 w 2678939"/>
              <a:gd name="connsiteY11" fmla="*/ 2282396 h 2282395"/>
              <a:gd name="connsiteX12" fmla="*/ 1535696 w 2678939"/>
              <a:gd name="connsiteY12" fmla="*/ 2282396 h 2282395"/>
              <a:gd name="connsiteX13" fmla="*/ 1535696 w 2678939"/>
              <a:gd name="connsiteY13" fmla="*/ 1527826 h 2282395"/>
              <a:gd name="connsiteX14" fmla="*/ 1616562 w 2678939"/>
              <a:gd name="connsiteY14" fmla="*/ 803325 h 2282395"/>
              <a:gd name="connsiteX15" fmla="*/ 1917411 w 2678939"/>
              <a:gd name="connsiteY15" fmla="*/ 330379 h 2282395"/>
              <a:gd name="connsiteX16" fmla="*/ 2472071 w 2678939"/>
              <a:gd name="connsiteY16" fmla="*/ 0 h 2282395"/>
              <a:gd name="connsiteX17" fmla="*/ 2678940 w 2678939"/>
              <a:gd name="connsiteY17" fmla="*/ 435478 h 2282395"/>
              <a:gd name="connsiteX18" fmla="*/ 2225767 w 2678939"/>
              <a:gd name="connsiteY18" fmla="*/ 728295 h 2282395"/>
              <a:gd name="connsiteX19" fmla="*/ 2080949 w 2678939"/>
              <a:gd name="connsiteY19" fmla="*/ 1227516 h 2282395"/>
              <a:gd name="connsiteX20" fmla="*/ 2592372 w 2678939"/>
              <a:gd name="connsiteY20" fmla="*/ 1227516 h 2282395"/>
              <a:gd name="connsiteX21" fmla="*/ 2592372 w 2678939"/>
              <a:gd name="connsiteY21" fmla="*/ 2282396 h 2282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78939" h="2282395">
                <a:moveTo>
                  <a:pt x="1056771" y="2282396"/>
                </a:moveTo>
                <a:lnTo>
                  <a:pt x="0" y="2282396"/>
                </a:lnTo>
                <a:lnTo>
                  <a:pt x="0" y="1527826"/>
                </a:lnTo>
                <a:cubicBezTo>
                  <a:pt x="0" y="1222488"/>
                  <a:pt x="26892" y="981652"/>
                  <a:pt x="80866" y="805222"/>
                </a:cubicBezTo>
                <a:cubicBezTo>
                  <a:pt x="134745" y="628792"/>
                  <a:pt x="234426" y="470575"/>
                  <a:pt x="379814" y="330379"/>
                </a:cubicBezTo>
                <a:cubicBezTo>
                  <a:pt x="525202" y="190184"/>
                  <a:pt x="710786" y="80152"/>
                  <a:pt x="936375" y="0"/>
                </a:cubicBezTo>
                <a:lnTo>
                  <a:pt x="1143244" y="435478"/>
                </a:lnTo>
                <a:cubicBezTo>
                  <a:pt x="932669" y="505576"/>
                  <a:pt x="781579" y="603182"/>
                  <a:pt x="690070" y="728295"/>
                </a:cubicBezTo>
                <a:cubicBezTo>
                  <a:pt x="598561" y="853503"/>
                  <a:pt x="550289" y="1019879"/>
                  <a:pt x="545252" y="1227516"/>
                </a:cubicBezTo>
                <a:lnTo>
                  <a:pt x="1056676" y="1227516"/>
                </a:lnTo>
                <a:lnTo>
                  <a:pt x="1056676" y="2282396"/>
                </a:lnTo>
                <a:close/>
                <a:moveTo>
                  <a:pt x="2592467" y="2282396"/>
                </a:moveTo>
                <a:lnTo>
                  <a:pt x="1535696" y="2282396"/>
                </a:lnTo>
                <a:lnTo>
                  <a:pt x="1535696" y="1527826"/>
                </a:lnTo>
                <a:cubicBezTo>
                  <a:pt x="1535696" y="1220022"/>
                  <a:pt x="1562588" y="978522"/>
                  <a:pt x="1616562" y="803325"/>
                </a:cubicBezTo>
                <a:cubicBezTo>
                  <a:pt x="1670441" y="628223"/>
                  <a:pt x="1770788" y="470480"/>
                  <a:pt x="1917411" y="330379"/>
                </a:cubicBezTo>
                <a:cubicBezTo>
                  <a:pt x="2064034" y="190279"/>
                  <a:pt x="2248953" y="80152"/>
                  <a:pt x="2472071" y="0"/>
                </a:cubicBezTo>
                <a:lnTo>
                  <a:pt x="2678940" y="435478"/>
                </a:lnTo>
                <a:cubicBezTo>
                  <a:pt x="2468365" y="505576"/>
                  <a:pt x="2317275" y="603182"/>
                  <a:pt x="2225767" y="728295"/>
                </a:cubicBezTo>
                <a:cubicBezTo>
                  <a:pt x="2134258" y="853503"/>
                  <a:pt x="2085985" y="1019879"/>
                  <a:pt x="2080949" y="1227516"/>
                </a:cubicBezTo>
                <a:lnTo>
                  <a:pt x="2592372" y="1227516"/>
                </a:lnTo>
                <a:lnTo>
                  <a:pt x="2592372" y="2282396"/>
                </a:lnTo>
                <a:close/>
              </a:path>
            </a:pathLst>
          </a:custGeom>
          <a:solidFill>
            <a:schemeClr val="accent1"/>
          </a:solidFill>
          <a:ln w="949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panose="020B0604020202020204"/>
              <a:ea typeface="+mn-ea"/>
              <a:cs typeface="+mn-cs"/>
            </a:endParaRPr>
          </a:p>
        </p:txBody>
      </p:sp>
      <p:sp>
        <p:nvSpPr>
          <p:cNvPr id="8" name="TextBox 7">
            <a:extLst>
              <a:ext uri="{FF2B5EF4-FFF2-40B4-BE49-F238E27FC236}">
                <a16:creationId xmlns:a16="http://schemas.microsoft.com/office/drawing/2014/main" id="{89DB8DFC-7706-CC48-760E-152FDAD7B781}"/>
              </a:ext>
            </a:extLst>
          </p:cNvPr>
          <p:cNvSpPr txBox="1"/>
          <p:nvPr/>
        </p:nvSpPr>
        <p:spPr>
          <a:xfrm>
            <a:off x="6875181" y="3886200"/>
            <a:ext cx="4859619" cy="984885"/>
          </a:xfrm>
          <a:prstGeom prst="rect">
            <a:avLst/>
          </a:prstGeom>
          <a:noFill/>
        </p:spPr>
        <p:txBody>
          <a:bodyPr wrap="square" lIns="18288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Insert customer quote here. Lorem ipsum dolor sit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amet</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consectetur</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adipiscing</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elit</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sed do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eiusmod</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tempor</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incididunt</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ut</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labore et dolore magna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aliqua</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Ut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enim</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ad minim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veniam</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quis</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 </a:t>
            </a:r>
            <a:r>
              <a:rPr kumimoji="0" lang="en-US" sz="1600" b="0" i="0" u="none" strike="noStrike" kern="1200" cap="none" spc="0" normalizeH="0" baseline="0" noProof="0" err="1">
                <a:ln>
                  <a:noFill/>
                </a:ln>
                <a:effectLst/>
                <a:highlight>
                  <a:srgbClr val="FF00FF"/>
                </a:highlight>
                <a:uLnTx/>
                <a:uFillTx/>
                <a:latin typeface="Segoe Sans Text"/>
                <a:ea typeface="+mn-ea"/>
                <a:cs typeface="Segoe UI" panose="020B0502040204020203" pitchFamily="34" charset="0"/>
              </a:rPr>
              <a:t>nostrud</a:t>
            </a:r>
            <a:r>
              <a:rPr kumimoji="0" lang="en-US" sz="1600" b="0" i="0" u="none" strike="noStrike" kern="1200" cap="none" spc="0" normalizeH="0" baseline="0" noProof="0">
                <a:ln>
                  <a:noFill/>
                </a:ln>
                <a:effectLst/>
                <a:highlight>
                  <a:srgbClr val="FF00FF"/>
                </a:highlight>
                <a:uLnTx/>
                <a:uFillTx/>
                <a:latin typeface="Segoe Sans Text"/>
                <a:ea typeface="+mn-ea"/>
                <a:cs typeface="Segoe UI" panose="020B0502040204020203" pitchFamily="34" charset="0"/>
              </a:rPr>
              <a:t>.”</a:t>
            </a:r>
          </a:p>
        </p:txBody>
      </p:sp>
      <p:sp>
        <p:nvSpPr>
          <p:cNvPr id="10" name="Rectangle 9">
            <a:extLst>
              <a:ext uri="{FF2B5EF4-FFF2-40B4-BE49-F238E27FC236}">
                <a16:creationId xmlns:a16="http://schemas.microsoft.com/office/drawing/2014/main" id="{CFA0C772-432B-F31D-7ED2-7502AA97DF29}"/>
              </a:ext>
            </a:extLst>
          </p:cNvPr>
          <p:cNvSpPr>
            <a:spLocks/>
          </p:cNvSpPr>
          <p:nvPr/>
        </p:nvSpPr>
        <p:spPr>
          <a:xfrm>
            <a:off x="7696201" y="5530334"/>
            <a:ext cx="4038600" cy="369332"/>
          </a:xfrm>
          <a:prstGeom prst="rect">
            <a:avLst/>
          </a:prstGeom>
        </p:spPr>
        <p:txBody>
          <a:bodyPr wrap="square" lIns="182880" tIns="0" rIns="0" bIns="0" anchor="b" anchorCtr="0">
            <a:spAutoFit/>
          </a:bodyPr>
          <a:lstStyle/>
          <a:p>
            <a:pPr marR="0" lvl="0" algn="l" defTabSz="914287" rtl="0" eaLnBrk="1" fontAlgn="auto" latinLnBrk="0" hangingPunct="1">
              <a:lnSpc>
                <a:spcPct val="100000"/>
              </a:lnSpc>
              <a:spcBef>
                <a:spcPts val="0"/>
              </a:spcBef>
              <a:spcAft>
                <a:spcPts val="0"/>
              </a:spcAft>
              <a:buClrTx/>
              <a:buSzTx/>
              <a:tabLst/>
              <a:defRPr/>
            </a:pPr>
            <a:r>
              <a:rPr lang="es-ES" sz="1200" b="0"/>
              <a:t>— </a:t>
            </a:r>
            <a:r>
              <a:rPr kumimoji="0" lang="en-US" sz="1200" b="1" i="0" u="none" strike="noStrike" kern="0" cap="none" spc="0" normalizeH="0" baseline="0" noProof="0">
                <a:ln>
                  <a:noFill/>
                </a:ln>
                <a:effectLst/>
                <a:uLnTx/>
                <a:uFillTx/>
                <a:latin typeface="Segoe Sans Text"/>
                <a:ea typeface="+mn-ea"/>
                <a:cs typeface="Segoe UI" panose="020B0502040204020203" pitchFamily="34" charset="0"/>
              </a:rPr>
              <a:t>&lt;Insert customer contact name&gt;,</a:t>
            </a:r>
            <a:br>
              <a:rPr kumimoji="0" lang="en-US" sz="1200" b="0" i="0" u="none" strike="noStrike" kern="0" cap="none" spc="0" normalizeH="0" baseline="0" noProof="0">
                <a:ln>
                  <a:noFill/>
                </a:ln>
                <a:effectLst/>
                <a:uLnTx/>
                <a:uFillTx/>
                <a:latin typeface="Segoe Sans Text"/>
                <a:ea typeface="+mn-ea"/>
                <a:cs typeface="Segoe UI" panose="020B0502040204020203" pitchFamily="34" charset="0"/>
              </a:rPr>
            </a:br>
            <a:r>
              <a:rPr kumimoji="0" lang="en-US" sz="1200" b="0" i="1" u="none" strike="noStrike" kern="0" cap="none" spc="0" normalizeH="0" baseline="0" noProof="0">
                <a:ln>
                  <a:noFill/>
                </a:ln>
                <a:effectLst/>
                <a:uLnTx/>
                <a:uFillTx/>
                <a:latin typeface="Segoe Sans Text"/>
                <a:ea typeface="+mn-ea"/>
                <a:cs typeface="Segoe UI" panose="020B0502040204020203" pitchFamily="34" charset="0"/>
              </a:rPr>
              <a:t>&lt;Insert customer contact tile&gt;</a:t>
            </a:r>
          </a:p>
        </p:txBody>
      </p:sp>
      <p:sp>
        <p:nvSpPr>
          <p:cNvPr id="5" name="Rectangle 4">
            <a:extLst>
              <a:ext uri="{FF2B5EF4-FFF2-40B4-BE49-F238E27FC236}">
                <a16:creationId xmlns:a16="http://schemas.microsoft.com/office/drawing/2014/main" id="{5D3E6E96-4100-86CF-23D7-D17FA4428033}"/>
              </a:ext>
            </a:extLst>
          </p:cNvPr>
          <p:cNvSpPr/>
          <p:nvPr/>
        </p:nvSpPr>
        <p:spPr>
          <a:xfrm>
            <a:off x="6096000" y="6172200"/>
            <a:ext cx="6096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457200" bIns="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accent2"/>
                </a:solidFill>
                <a:effectLst/>
                <a:uLnTx/>
                <a:uFillTx/>
                <a:latin typeface="Segoe UI Semibold"/>
                <a:ea typeface="+mn-ea"/>
                <a:cs typeface="+mn-cs"/>
                <a:hlinkClick r:id="rId3">
                  <a:extLst>
                    <a:ext uri="{A12FA001-AC4F-418D-AE19-62706E023703}">
                      <ahyp:hlinkClr xmlns:ahyp="http://schemas.microsoft.com/office/drawing/2018/hyperlinkcolor" val="tx"/>
                    </a:ext>
                  </a:extLst>
                </a:hlinkClick>
              </a:rPr>
              <a:t>Read the story </a:t>
            </a:r>
            <a:r>
              <a:rPr kumimoji="0" lang="en-US" sz="1400" b="1" i="0" u="none" strike="noStrike" kern="1200" cap="none" spc="0" normalizeH="0" baseline="0" noProof="0">
                <a:ln>
                  <a:noFill/>
                </a:ln>
                <a:solidFill>
                  <a:schemeClr val="accent2"/>
                </a:solidFill>
                <a:effectLst/>
                <a:uLnTx/>
                <a:uFillTx/>
                <a:latin typeface="Segoe UI Semibold"/>
                <a:ea typeface="+mn-ea"/>
                <a:cs typeface="+mn-cs"/>
                <a:hlinkClick r:id="rId3">
                  <a:extLst>
                    <a:ext uri="{A12FA001-AC4F-418D-AE19-62706E023703}">
                      <ahyp:hlinkClr xmlns:ahyp="http://schemas.microsoft.com/office/drawing/2018/hyperlinkcolor" val="tx"/>
                    </a:ext>
                  </a:extLst>
                </a:hlinkClick>
              </a:rPr>
              <a:t>here</a:t>
            </a:r>
            <a:r>
              <a:rPr kumimoji="0" lang="en-US" sz="1400" b="0" i="0" u="none" strike="noStrike" kern="1200" cap="none" spc="0" normalizeH="0" baseline="0" noProof="0">
                <a:ln>
                  <a:noFill/>
                </a:ln>
                <a:solidFill>
                  <a:schemeClr val="accent2"/>
                </a:solidFill>
                <a:effectLst/>
                <a:uLnTx/>
                <a:uFillTx/>
                <a:latin typeface="Segoe UI Semibold"/>
                <a:ea typeface="+mn-ea"/>
                <a:cs typeface="+mn-cs"/>
                <a:hlinkClick r:id="rId3">
                  <a:extLst>
                    <a:ext uri="{A12FA001-AC4F-418D-AE19-62706E023703}">
                      <ahyp:hlinkClr xmlns:ahyp="http://schemas.microsoft.com/office/drawing/2018/hyperlinkcolor" val="tx"/>
                    </a:ext>
                  </a:extLst>
                </a:hlinkClick>
              </a:rPr>
              <a:t>.</a:t>
            </a:r>
            <a:endParaRPr kumimoji="0" lang="en-US" sz="1400" b="0" i="0" u="none" strike="noStrike" kern="1200" cap="none" spc="0" normalizeH="0" baseline="0" noProof="0">
              <a:ln>
                <a:noFill/>
              </a:ln>
              <a:solidFill>
                <a:schemeClr val="accent2"/>
              </a:solidFill>
              <a:effectLst/>
              <a:uLnTx/>
              <a:uFillTx/>
              <a:latin typeface="Segoe UI Semibold"/>
              <a:ea typeface="+mn-ea"/>
              <a:cs typeface="+mn-cs"/>
            </a:endParaRPr>
          </a:p>
        </p:txBody>
      </p:sp>
      <p:sp>
        <p:nvSpPr>
          <p:cNvPr id="9" name="Oval 8">
            <a:extLst>
              <a:ext uri="{FF2B5EF4-FFF2-40B4-BE49-F238E27FC236}">
                <a16:creationId xmlns:a16="http://schemas.microsoft.com/office/drawing/2014/main" id="{A6E2513E-2D7B-9334-2154-47A563B45D9E}"/>
              </a:ext>
              <a:ext uri="{C183D7F6-B498-43B3-948B-1728B52AA6E4}">
                <adec:decorative xmlns:adec="http://schemas.microsoft.com/office/drawing/2017/decorative" val="1"/>
              </a:ext>
            </a:extLst>
          </p:cNvPr>
          <p:cNvSpPr>
            <a:spLocks noChangeAspect="1"/>
          </p:cNvSpPr>
          <p:nvPr/>
        </p:nvSpPr>
        <p:spPr bwMode="auto">
          <a:xfrm>
            <a:off x="6553200" y="5143500"/>
            <a:ext cx="1143000" cy="1143000"/>
          </a:xfrm>
          <a:prstGeom prst="ellipse">
            <a:avLst/>
          </a:prstGeom>
          <a:solidFill>
            <a:schemeClr val="bg1"/>
          </a:solidFill>
          <a:ln>
            <a:noFill/>
            <a:headEnd type="none" w="lg" len="med"/>
            <a:tailEnd type="none" w="lg"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 name="Oval 11">
            <a:extLst>
              <a:ext uri="{FF2B5EF4-FFF2-40B4-BE49-F238E27FC236}">
                <a16:creationId xmlns:a16="http://schemas.microsoft.com/office/drawing/2014/main" id="{6F18023C-A799-F53B-9F76-7781560B3DC6}"/>
              </a:ext>
              <a:ext uri="{C183D7F6-B498-43B3-948B-1728B52AA6E4}">
                <adec:decorative xmlns:adec="http://schemas.microsoft.com/office/drawing/2017/decorative" val="1"/>
              </a:ext>
            </a:extLst>
          </p:cNvPr>
          <p:cNvSpPr>
            <a:spLocks noChangeAspect="1"/>
          </p:cNvSpPr>
          <p:nvPr/>
        </p:nvSpPr>
        <p:spPr bwMode="auto">
          <a:xfrm>
            <a:off x="6758940" y="5349240"/>
            <a:ext cx="731520" cy="731520"/>
          </a:xfrm>
          <a:prstGeom prst="ellipse">
            <a:avLst/>
          </a:prstGeom>
          <a:noFill/>
          <a:ln>
            <a:noFill/>
            <a:headEnd type="none" w="lg" len="med"/>
            <a:tailEnd type="none" w="lg"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solidFill>
                  <a:sysClr val="windowText" lastClr="000000"/>
                </a:solidFill>
                <a:effectLst/>
                <a:uLnTx/>
                <a:uFillTx/>
                <a:latin typeface="Arial" panose="020B0604020202020204"/>
                <a:ea typeface="Segoe UI" pitchFamily="34" charset="0"/>
                <a:cs typeface="Segoe UI" pitchFamily="34" charset="0"/>
              </a:rPr>
              <a:t>Customer logo </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solidFill>
                  <a:sysClr val="windowText" lastClr="000000"/>
                </a:solidFill>
                <a:effectLst/>
                <a:uLnTx/>
                <a:uFillTx/>
                <a:latin typeface="Arial" panose="020B0604020202020204"/>
                <a:ea typeface="Segoe UI" pitchFamily="34" charset="0"/>
                <a:cs typeface="Segoe UI" pitchFamily="34" charset="0"/>
              </a:rPr>
              <a:t>goes here</a:t>
            </a:r>
            <a:endParaRPr kumimoji="0" lang="en-US" sz="900" b="1" i="0" u="none" strike="noStrike" kern="1200" cap="none" spc="0" normalizeH="0" baseline="0" noProof="0">
              <a:ln>
                <a:noFill/>
              </a:ln>
              <a:solidFill>
                <a:sysClr val="windowText" lastClr="000000"/>
              </a:solidFill>
              <a:effectLst/>
              <a:uLnTx/>
              <a:uFillTx/>
              <a:latin typeface="Arial" panose="020B0604020202020204"/>
              <a:ea typeface="Segoe UI" pitchFamily="34" charset="0"/>
              <a:cs typeface="Segoe UI" pitchFamily="34" charset="0"/>
            </a:endParaRPr>
          </a:p>
        </p:txBody>
      </p:sp>
    </p:spTree>
    <p:extLst>
      <p:ext uri="{BB962C8B-B14F-4D97-AF65-F5344CB8AC3E}">
        <p14:creationId xmlns:p14="http://schemas.microsoft.com/office/powerpoint/2010/main" val="2423006597"/>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F168B-6EE4-DA38-03E5-0C3C7051B31D}"/>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B50EA4C6-97FA-37EF-426B-9187C8E57AF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V="1">
            <a:off x="0" y="4663440"/>
            <a:ext cx="1160720" cy="2194560"/>
          </a:xfrm>
          <a:prstGeom prst="rect">
            <a:avLst/>
          </a:prstGeom>
        </p:spPr>
      </p:pic>
      <p:pic>
        <p:nvPicPr>
          <p:cNvPr id="124" name="Picture 123">
            <a:extLst>
              <a:ext uri="{FF2B5EF4-FFF2-40B4-BE49-F238E27FC236}">
                <a16:creationId xmlns:a16="http://schemas.microsoft.com/office/drawing/2014/main" id="{8AE9B298-52EB-4C4E-BAC1-7F6ED5220FB1}"/>
              </a:ext>
              <a:ext uri="{C183D7F6-B498-43B3-948B-1728B52AA6E4}">
                <adec:decorative xmlns:adec="http://schemas.microsoft.com/office/drawing/2017/decorative" val="1"/>
              </a:ext>
            </a:extLst>
          </p:cNvPr>
          <p:cNvPicPr>
            <a:picLocks/>
          </p:cNvPicPr>
          <p:nvPr/>
        </p:nvPicPr>
        <p:blipFill>
          <a:blip r:embed="rId4"/>
          <a:stretch>
            <a:fillRect/>
          </a:stretch>
        </p:blipFill>
        <p:spPr>
          <a:xfrm>
            <a:off x="584200" y="2016851"/>
            <a:ext cx="3530625" cy="4256949"/>
          </a:xfrm>
          <a:prstGeom prst="roundRect">
            <a:avLst>
              <a:gd name="adj" fmla="val 1766"/>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pic>
      <p:sp>
        <p:nvSpPr>
          <p:cNvPr id="7" name="Rectangle: Top Corners Rounded 6">
            <a:extLst>
              <a:ext uri="{FF2B5EF4-FFF2-40B4-BE49-F238E27FC236}">
                <a16:creationId xmlns:a16="http://schemas.microsoft.com/office/drawing/2014/main" id="{9523845F-F118-4F31-E863-DA55B4786FC6}"/>
              </a:ext>
              <a:ext uri="{C183D7F6-B498-43B3-948B-1728B52AA6E4}">
                <adec:decorative xmlns:adec="http://schemas.microsoft.com/office/drawing/2017/decorative" val="1"/>
              </a:ext>
            </a:extLst>
          </p:cNvPr>
          <p:cNvSpPr/>
          <p:nvPr/>
        </p:nvSpPr>
        <p:spPr bwMode="auto">
          <a:xfrm rot="16200000">
            <a:off x="10922795" y="3967"/>
            <a:ext cx="957260" cy="1581150"/>
          </a:xfrm>
          <a:prstGeom prst="round2SameRect">
            <a:avLst>
              <a:gd name="adj1" fmla="val 50000"/>
              <a:gd name="adj2" fmla="val 0"/>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solidFill>
                <a:schemeClr val="tx1"/>
              </a:solidFill>
              <a:latin typeface="Segoe Sans Display Semibold" pitchFamily="2" charset="0"/>
              <a:cs typeface="Segoe Sans Display Semibold" pitchFamily="2" charset="0"/>
            </a:endParaRPr>
          </a:p>
        </p:txBody>
      </p:sp>
      <p:sp>
        <p:nvSpPr>
          <p:cNvPr id="6" name="Flowchart: Connector 5">
            <a:extLst>
              <a:ext uri="{FF2B5EF4-FFF2-40B4-BE49-F238E27FC236}">
                <a16:creationId xmlns:a16="http://schemas.microsoft.com/office/drawing/2014/main" id="{12C2CCC6-7C52-F4AF-C06F-C85CDD30DA66}"/>
              </a:ext>
              <a:ext uri="{C183D7F6-B498-43B3-948B-1728B52AA6E4}">
                <adec:decorative xmlns:adec="http://schemas.microsoft.com/office/drawing/2017/decorative" val="1"/>
              </a:ext>
            </a:extLst>
          </p:cNvPr>
          <p:cNvSpPr/>
          <p:nvPr/>
        </p:nvSpPr>
        <p:spPr bwMode="auto">
          <a:xfrm>
            <a:off x="3418350" y="2092332"/>
            <a:ext cx="600055" cy="593294"/>
          </a:xfrm>
          <a:prstGeom prst="flowChartConnector">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24" name="Content Placeholder 2">
            <a:extLst>
              <a:ext uri="{FF2B5EF4-FFF2-40B4-BE49-F238E27FC236}">
                <a16:creationId xmlns:a16="http://schemas.microsoft.com/office/drawing/2014/main" id="{C3D62AE3-14BA-6799-0BE5-DA1CFF49AEB5}"/>
              </a:ext>
              <a:ext uri="{C183D7F6-B498-43B3-948B-1728B52AA6E4}">
                <adec:decorative xmlns:adec="http://schemas.microsoft.com/office/drawing/2017/decorative" val="1"/>
              </a:ext>
            </a:extLst>
          </p:cNvPr>
          <p:cNvSpPr txBox="1">
            <a:spLocks/>
          </p:cNvSpPr>
          <p:nvPr/>
        </p:nvSpPr>
        <p:spPr>
          <a:xfrm>
            <a:off x="508000" y="2788482"/>
            <a:ext cx="2758340" cy="633372"/>
          </a:xfrm>
          <a:prstGeom prst="roundRect">
            <a:avLst>
              <a:gd name="adj" fmla="val 5990"/>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latin typeface="Segoe Sans Display Semibold" pitchFamily="2" charset="0"/>
              <a:cs typeface="Segoe Sans Display Semibold" pitchFamily="2" charset="0"/>
            </a:endParaRPr>
          </a:p>
        </p:txBody>
      </p:sp>
      <p:sp>
        <p:nvSpPr>
          <p:cNvPr id="33" name="Title 138">
            <a:extLst>
              <a:ext uri="{FF2B5EF4-FFF2-40B4-BE49-F238E27FC236}">
                <a16:creationId xmlns:a16="http://schemas.microsoft.com/office/drawing/2014/main" id="{0414F8E2-074C-A2A9-E565-4FD015B157F7}"/>
              </a:ext>
            </a:extLst>
          </p:cNvPr>
          <p:cNvSpPr txBox="1">
            <a:spLocks noGrp="1"/>
          </p:cNvSpPr>
          <p:nvPr>
            <p:ph type="title" idx="4294967295"/>
          </p:nvPr>
        </p:nvSpPr>
        <p:spPr>
          <a:xfrm>
            <a:off x="584200" y="457220"/>
            <a:ext cx="9430644" cy="1107996"/>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91F2C"/>
                </a:solidFill>
                <a:effectLst/>
                <a:uLnTx/>
                <a:uFillTx/>
                <a:latin typeface="+mj-lt"/>
                <a:ea typeface="+mn-ea"/>
                <a:cs typeface="Segoe UI" pitchFamily="34" charset="0"/>
              </a:rPr>
              <a:t>Security and compliance for</a:t>
            </a:r>
            <a:br>
              <a:rPr kumimoji="0" lang="en-US" sz="3600" b="0" i="0" u="none" strike="noStrike" kern="1200" cap="none" spc="-50" normalizeH="0" baseline="0" noProof="0">
                <a:ln w="3175">
                  <a:noFill/>
                </a:ln>
                <a:solidFill>
                  <a:srgbClr val="091F2C"/>
                </a:solidFill>
                <a:effectLst/>
                <a:uLnTx/>
                <a:uFillTx/>
                <a:latin typeface="+mj-lt"/>
                <a:ea typeface="+mn-ea"/>
                <a:cs typeface="Segoe UI" pitchFamily="34" charset="0"/>
              </a:rPr>
            </a:br>
            <a:r>
              <a:rPr kumimoji="0" lang="en-US" sz="3600" b="0" i="0" u="none" strike="noStrike" kern="1200" cap="none" spc="-50" normalizeH="0" baseline="0" noProof="0">
                <a:ln w="3175">
                  <a:noFill/>
                </a:ln>
                <a:solidFill>
                  <a:srgbClr val="091F2C"/>
                </a:solidFill>
                <a:effectLst/>
                <a:uLnTx/>
                <a:uFillTx/>
                <a:latin typeface="+mj-lt"/>
                <a:ea typeface="+mn-ea"/>
                <a:cs typeface="Segoe UI" pitchFamily="34" charset="0"/>
              </a:rPr>
              <a:t>Microsoft 365 Copilot</a:t>
            </a:r>
          </a:p>
        </p:txBody>
      </p:sp>
      <p:pic>
        <p:nvPicPr>
          <p:cNvPr id="9" name="!Copilot" descr="Copilot logo">
            <a:extLst>
              <a:ext uri="{FF2B5EF4-FFF2-40B4-BE49-F238E27FC236}">
                <a16:creationId xmlns:a16="http://schemas.microsoft.com/office/drawing/2014/main" id="{E8D5F194-C72A-0315-11ED-E062CA51BC0F}"/>
              </a:ext>
              <a:ext uri="{C183D7F6-B498-43B3-948B-1728B52AA6E4}">
                <adec:decorative xmlns:adec="http://schemas.microsoft.com/office/drawing/2017/decorative" val="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68011" y="315912"/>
            <a:ext cx="957264" cy="957260"/>
          </a:xfrm>
          <a:prstGeom prst="rect">
            <a:avLst/>
          </a:prstGeom>
          <a:noFill/>
          <a:ln>
            <a:noFill/>
            <a:headEnd type="none" w="med" len="med"/>
            <a:tailEnd type="none" w="med" len="med"/>
          </a:ln>
          <a:effectLst/>
        </p:spPr>
      </p:pic>
      <p:sp>
        <p:nvSpPr>
          <p:cNvPr id="2" name="Rectangle 1">
            <a:extLst>
              <a:ext uri="{FF2B5EF4-FFF2-40B4-BE49-F238E27FC236}">
                <a16:creationId xmlns:a16="http://schemas.microsoft.com/office/drawing/2014/main" id="{E1587FE3-7F4C-FEE4-C940-A59F2B6514E6}"/>
              </a:ext>
            </a:extLst>
          </p:cNvPr>
          <p:cNvSpPr/>
          <p:nvPr/>
        </p:nvSpPr>
        <p:spPr bwMode="auto">
          <a:xfrm>
            <a:off x="707584" y="2266682"/>
            <a:ext cx="209911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472" fontAlgn="base">
              <a:spcBef>
                <a:spcPct val="0"/>
              </a:spcBef>
              <a:spcAft>
                <a:spcPct val="0"/>
              </a:spcAft>
              <a:defRPr/>
            </a:pPr>
            <a: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Baseline security</a:t>
            </a:r>
          </a:p>
        </p:txBody>
      </p:sp>
      <p:sp>
        <p:nvSpPr>
          <p:cNvPr id="13" name="Copy_E8C8" title="Icon of two documents stacked together">
            <a:extLst>
              <a:ext uri="{FF2B5EF4-FFF2-40B4-BE49-F238E27FC236}">
                <a16:creationId xmlns:a16="http://schemas.microsoft.com/office/drawing/2014/main" id="{A8BA7368-66CF-00DA-EDFE-FEEBB19970E1}"/>
              </a:ext>
            </a:extLst>
          </p:cNvPr>
          <p:cNvSpPr>
            <a:spLocks noChangeAspect="1" noEditPoints="1"/>
          </p:cNvSpPr>
          <p:nvPr/>
        </p:nvSpPr>
        <p:spPr bwMode="auto">
          <a:xfrm>
            <a:off x="3589173" y="2239917"/>
            <a:ext cx="258408" cy="298123"/>
          </a:xfrm>
          <a:custGeom>
            <a:avLst/>
            <a:gdLst>
              <a:gd name="T0" fmla="*/ 3585 w 3585"/>
              <a:gd name="T1" fmla="*/ 1654 h 4136"/>
              <a:gd name="T2" fmla="*/ 2758 w 3585"/>
              <a:gd name="T3" fmla="*/ 1654 h 4136"/>
              <a:gd name="T4" fmla="*/ 2758 w 3585"/>
              <a:gd name="T5" fmla="*/ 827 h 4136"/>
              <a:gd name="T6" fmla="*/ 3585 w 3585"/>
              <a:gd name="T7" fmla="*/ 1654 h 4136"/>
              <a:gd name="T8" fmla="*/ 2758 w 3585"/>
              <a:gd name="T9" fmla="*/ 827 h 4136"/>
              <a:gd name="T10" fmla="*/ 1103 w 3585"/>
              <a:gd name="T11" fmla="*/ 827 h 4136"/>
              <a:gd name="T12" fmla="*/ 1103 w 3585"/>
              <a:gd name="T13" fmla="*/ 4136 h 4136"/>
              <a:gd name="T14" fmla="*/ 3585 w 3585"/>
              <a:gd name="T15" fmla="*/ 4136 h 4136"/>
              <a:gd name="T16" fmla="*/ 3585 w 3585"/>
              <a:gd name="T17" fmla="*/ 1654 h 4136"/>
              <a:gd name="T18" fmla="*/ 2483 w 3585"/>
              <a:gd name="T19" fmla="*/ 827 h 4136"/>
              <a:gd name="T20" fmla="*/ 1655 w 3585"/>
              <a:gd name="T21" fmla="*/ 0 h 4136"/>
              <a:gd name="T22" fmla="*/ 0 w 3585"/>
              <a:gd name="T23" fmla="*/ 0 h 4136"/>
              <a:gd name="T24" fmla="*/ 0 w 3585"/>
              <a:gd name="T25" fmla="*/ 3308 h 4136"/>
              <a:gd name="T26" fmla="*/ 1103 w 3585"/>
              <a:gd name="T27" fmla="*/ 3308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85" h="4136">
                <a:moveTo>
                  <a:pt x="3585" y="1654"/>
                </a:moveTo>
                <a:lnTo>
                  <a:pt x="2758" y="1654"/>
                </a:lnTo>
                <a:lnTo>
                  <a:pt x="2758" y="827"/>
                </a:lnTo>
                <a:moveTo>
                  <a:pt x="3585" y="1654"/>
                </a:moveTo>
                <a:lnTo>
                  <a:pt x="2758" y="827"/>
                </a:lnTo>
                <a:lnTo>
                  <a:pt x="1103" y="827"/>
                </a:lnTo>
                <a:lnTo>
                  <a:pt x="1103" y="4136"/>
                </a:lnTo>
                <a:lnTo>
                  <a:pt x="3585" y="4136"/>
                </a:lnTo>
                <a:lnTo>
                  <a:pt x="3585" y="1654"/>
                </a:lnTo>
                <a:moveTo>
                  <a:pt x="2483" y="827"/>
                </a:moveTo>
                <a:lnTo>
                  <a:pt x="1655" y="0"/>
                </a:lnTo>
                <a:lnTo>
                  <a:pt x="0" y="0"/>
                </a:lnTo>
                <a:lnTo>
                  <a:pt x="0" y="3308"/>
                </a:lnTo>
                <a:lnTo>
                  <a:pt x="1103" y="3308"/>
                </a:lnTo>
              </a:path>
            </a:pathLst>
          </a:custGeom>
          <a:noFill/>
          <a:ln w="952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Segoe Sans Display Semibold" pitchFamily="2" charset="0"/>
              <a:cs typeface="Segoe Sans Display Semibold" pitchFamily="2" charset="0"/>
            </a:endParaRPr>
          </a:p>
        </p:txBody>
      </p:sp>
      <p:sp>
        <p:nvSpPr>
          <p:cNvPr id="133" name="TextBox 132">
            <a:extLst>
              <a:ext uri="{FF2B5EF4-FFF2-40B4-BE49-F238E27FC236}">
                <a16:creationId xmlns:a16="http://schemas.microsoft.com/office/drawing/2014/main" id="{11E69CF4-C0E0-F135-3CEA-DA4068CDBC6C}"/>
              </a:ext>
            </a:extLst>
          </p:cNvPr>
          <p:cNvSpPr txBox="1"/>
          <p:nvPr/>
        </p:nvSpPr>
        <p:spPr>
          <a:xfrm>
            <a:off x="707584" y="2889724"/>
            <a:ext cx="1954959" cy="430887"/>
          </a:xfrm>
          <a:prstGeom prst="rect">
            <a:avLst/>
          </a:prstGeom>
          <a:noFill/>
        </p:spPr>
        <p:txBody>
          <a:bodyPr wrap="none" lIns="0" tIns="0" rIns="0" bIns="0" rtlCol="0" anchor="ctr">
            <a:spAutoFit/>
          </a:bodyPr>
          <a:lstStyle/>
          <a:p>
            <a:pPr marL="0" marR="0" lvl="0" indent="0" defTabSz="914400" rtl="0" eaLnBrk="1" fontAlgn="auto" latinLnBrk="0" hangingPunct="1">
              <a:spcBef>
                <a:spcPts val="0"/>
              </a:spcBef>
              <a:spcAft>
                <a:spcPts val="0"/>
              </a:spcAft>
              <a:buClrTx/>
              <a:buSzTx/>
              <a:buFontTx/>
              <a:buNone/>
              <a:tabLst/>
              <a:defRPr/>
            </a:pPr>
            <a:r>
              <a:rPr kumimoji="0" lang="en-US" sz="1400" i="0" u="none" strike="noStrike" kern="1200" cap="none" normalizeH="0" baseline="0" noProof="0">
                <a:ln>
                  <a:noFill/>
                </a:ln>
                <a:effectLst/>
                <a:uLnTx/>
                <a:uFillTx/>
                <a:latin typeface="Segoe Sans Display Semibold" pitchFamily="2" charset="0"/>
                <a:cs typeface="Segoe Sans Display Semibold" pitchFamily="2" charset="0"/>
              </a:rPr>
              <a:t>Microsoft 365 Copilot +</a:t>
            </a:r>
          </a:p>
          <a:p>
            <a:pPr marL="0" marR="0" lvl="0" indent="0" defTabSz="914400" rtl="0" eaLnBrk="1" fontAlgn="auto" latinLnBrk="0" hangingPunct="1">
              <a:spcBef>
                <a:spcPts val="0"/>
              </a:spcBef>
              <a:spcAft>
                <a:spcPts val="0"/>
              </a:spcAft>
              <a:buClrTx/>
              <a:buSzTx/>
              <a:buFontTx/>
              <a:buNone/>
              <a:tabLst/>
              <a:defRPr/>
            </a:pPr>
            <a:r>
              <a:rPr kumimoji="0" lang="en-US" sz="1400" i="0" u="none" strike="noStrike" kern="1200" cap="none" normalizeH="0" baseline="0" noProof="0">
                <a:ln>
                  <a:noFill/>
                </a:ln>
                <a:effectLst/>
                <a:uLnTx/>
                <a:uFillTx/>
                <a:latin typeface="Segoe Sans Display Semibold" pitchFamily="2" charset="0"/>
                <a:cs typeface="Segoe Sans Display Semibold" pitchFamily="2" charset="0"/>
              </a:rPr>
              <a:t>Office 365 E3</a:t>
            </a:r>
          </a:p>
        </p:txBody>
      </p:sp>
      <p:sp>
        <p:nvSpPr>
          <p:cNvPr id="8" name="Rectangle 7">
            <a:extLst>
              <a:ext uri="{FF2B5EF4-FFF2-40B4-BE49-F238E27FC236}">
                <a16:creationId xmlns:a16="http://schemas.microsoft.com/office/drawing/2014/main" id="{95315E58-28E0-17F5-74C1-1F6B6C347A01}"/>
              </a:ext>
            </a:extLst>
          </p:cNvPr>
          <p:cNvSpPr/>
          <p:nvPr/>
        </p:nvSpPr>
        <p:spPr bwMode="auto">
          <a:xfrm>
            <a:off x="707584" y="3524711"/>
            <a:ext cx="3017520"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defTabSz="932472" rtl="0" eaLnBrk="1" fontAlgn="base" latinLnBrk="0" hangingPunct="1">
              <a:spcBef>
                <a:spcPts val="1200"/>
              </a:spcBef>
              <a:spcAft>
                <a:spcPct val="0"/>
              </a:spcAft>
              <a:buClrTx/>
              <a:buSzTx/>
              <a:buFontTx/>
              <a:buNone/>
              <a:tabLst/>
              <a:defRPr/>
            </a:pPr>
            <a:r>
              <a:rPr kumimoji="0" lang="en-US" sz="1200" i="0" u="none" strike="noStrike" kern="1200" cap="none" normalizeH="0" baseline="0" noProof="0">
                <a:ln>
                  <a:noFill/>
                </a:ln>
                <a:solidFill>
                  <a:schemeClr val="tx1"/>
                </a:solidFill>
                <a:effectLst/>
                <a:uLnTx/>
                <a:uFillTx/>
              </a:rPr>
              <a:t>Multifactor </a:t>
            </a:r>
            <a:r>
              <a:rPr lang="en-US" sz="1200">
                <a:solidFill>
                  <a:schemeClr val="tx1"/>
                </a:solidFill>
              </a:rPr>
              <a:t>a</a:t>
            </a:r>
            <a:r>
              <a:rPr kumimoji="0" lang="en-US" sz="1200" i="0" u="none" strike="noStrike" kern="1200" cap="none" normalizeH="0" baseline="0" noProof="0" err="1">
                <a:ln>
                  <a:noFill/>
                </a:ln>
                <a:solidFill>
                  <a:schemeClr val="tx1"/>
                </a:solidFill>
                <a:effectLst/>
                <a:uLnTx/>
                <a:uFillTx/>
              </a:rPr>
              <a:t>uthentication</a:t>
            </a:r>
            <a:r>
              <a:rPr kumimoji="0" lang="en-US" sz="1200" i="0" u="none" strike="noStrike" kern="1200" cap="none" normalizeH="0" baseline="0" noProof="0">
                <a:ln>
                  <a:noFill/>
                </a:ln>
                <a:solidFill>
                  <a:schemeClr val="tx1"/>
                </a:solidFill>
                <a:effectLst/>
                <a:uLnTx/>
                <a:uFillTx/>
              </a:rPr>
              <a:t> </a:t>
            </a:r>
            <a:r>
              <a:rPr kumimoji="0" lang="en-US" sz="1200" b="0" i="0" u="none" strike="noStrike" kern="1200" cap="none" normalizeH="0" baseline="0" noProof="0">
                <a:ln>
                  <a:noFill/>
                </a:ln>
                <a:solidFill>
                  <a:schemeClr val="tx1"/>
                </a:solidFill>
                <a:effectLst/>
                <a:uLnTx/>
                <a:uFillTx/>
              </a:rPr>
              <a:t>with security defaults</a:t>
            </a:r>
          </a:p>
          <a:p>
            <a:pPr marL="0" marR="0" lvl="0" indent="0" defTabSz="932472" rtl="0" eaLnBrk="1" fontAlgn="base" latinLnBrk="0" hangingPunct="1">
              <a:spcBef>
                <a:spcPts val="1200"/>
              </a:spcBef>
              <a:spcAft>
                <a:spcPct val="0"/>
              </a:spcAft>
              <a:buClrTx/>
              <a:buSzTx/>
              <a:buFontTx/>
              <a:buNone/>
              <a:tabLst/>
              <a:defRPr/>
            </a:pPr>
            <a:r>
              <a:rPr kumimoji="0" lang="en-US" sz="1200" b="0" i="0" u="none" strike="noStrike" kern="1200" cap="none" normalizeH="0" baseline="0" noProof="0">
                <a:ln>
                  <a:noFill/>
                </a:ln>
                <a:solidFill>
                  <a:schemeClr val="tx1"/>
                </a:solidFill>
                <a:effectLst/>
                <a:uLnTx/>
                <a:uFillTx/>
              </a:rPr>
              <a:t>Manual sensitivity and retention labels </a:t>
            </a:r>
            <a:r>
              <a:rPr kumimoji="0" lang="en-US" sz="1200" b="0" i="0" u="none" strike="noStrike" kern="1200" cap="none" normalizeH="0" baseline="0" noProof="0">
                <a:ln>
                  <a:noFill/>
                </a:ln>
                <a:solidFill>
                  <a:schemeClr val="tx1"/>
                </a:solidFill>
                <a:effectLst/>
                <a:uLnTx/>
                <a:uFillTx/>
                <a:ea typeface="Segoe UI" pitchFamily="34" charset="0"/>
                <a:cs typeface="Segoe UI" pitchFamily="34" charset="0"/>
              </a:rPr>
              <a:t>(Office only) </a:t>
            </a:r>
            <a:r>
              <a:rPr lang="en-US" sz="1200" b="1">
                <a:solidFill>
                  <a:schemeClr val="tx1"/>
                </a:solidFill>
                <a:latin typeface="+mj-lt"/>
                <a:ea typeface="Segoe UI" pitchFamily="34" charset="0"/>
                <a:cs typeface="Segoe UI" pitchFamily="34" charset="0"/>
              </a:rPr>
              <a:t>and</a:t>
            </a:r>
            <a:r>
              <a:rPr kumimoji="0" lang="en-US" sz="1200" b="0" i="0" u="none" strike="noStrike" kern="1200" cap="none" normalizeH="0" baseline="0" noProof="0">
                <a:ln>
                  <a:noFill/>
                </a:ln>
                <a:solidFill>
                  <a:schemeClr val="tx1"/>
                </a:solidFill>
                <a:effectLst/>
                <a:uLnTx/>
                <a:uFillTx/>
                <a:cs typeface="Segoe UI" pitchFamily="34" charset="0"/>
              </a:rPr>
              <a:t> </a:t>
            </a:r>
            <a:r>
              <a:rPr kumimoji="0" lang="en-US" sz="1200" b="0" i="0" u="none" strike="noStrike" kern="1200" cap="none" normalizeH="0" baseline="0" noProof="0">
                <a:ln>
                  <a:noFill/>
                </a:ln>
                <a:solidFill>
                  <a:schemeClr val="tx1"/>
                </a:solidFill>
                <a:effectLst/>
                <a:uLnTx/>
                <a:uFillTx/>
              </a:rPr>
              <a:t>standard compliance controls </a:t>
            </a:r>
            <a:r>
              <a:rPr kumimoji="0" lang="en-US" sz="1200" b="0" i="0" u="none" strike="noStrike" kern="1200" cap="none" normalizeH="0" baseline="0" noProof="0">
                <a:ln>
                  <a:noFill/>
                </a:ln>
                <a:solidFill>
                  <a:schemeClr val="tx1"/>
                </a:solidFill>
                <a:effectLst/>
                <a:uLnTx/>
                <a:uFillTx/>
                <a:ea typeface="Segoe UI" pitchFamily="34" charset="0"/>
                <a:cs typeface="Segoe UI" pitchFamily="34" charset="0"/>
              </a:rPr>
              <a:t>(audit, eDiscovery)</a:t>
            </a:r>
          </a:p>
        </p:txBody>
      </p:sp>
      <p:pic>
        <p:nvPicPr>
          <p:cNvPr id="43" name="Picture 42">
            <a:extLst>
              <a:ext uri="{FF2B5EF4-FFF2-40B4-BE49-F238E27FC236}">
                <a16:creationId xmlns:a16="http://schemas.microsoft.com/office/drawing/2014/main" id="{67175306-DD31-2C5D-3821-C5C956F463F7}"/>
              </a:ext>
              <a:ext uri="{C183D7F6-B498-43B3-948B-1728B52AA6E4}">
                <adec:decorative xmlns:adec="http://schemas.microsoft.com/office/drawing/2017/decorative" val="1"/>
              </a:ext>
            </a:extLst>
          </p:cNvPr>
          <p:cNvPicPr>
            <a:picLocks/>
          </p:cNvPicPr>
          <p:nvPr/>
        </p:nvPicPr>
        <p:blipFill>
          <a:blip r:embed="rId4"/>
          <a:stretch>
            <a:fillRect/>
          </a:stretch>
        </p:blipFill>
        <p:spPr>
          <a:xfrm>
            <a:off x="4331481" y="2016851"/>
            <a:ext cx="3530625" cy="4256949"/>
          </a:xfrm>
          <a:prstGeom prst="roundRect">
            <a:avLst>
              <a:gd name="adj" fmla="val 1766"/>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pic>
      <p:sp>
        <p:nvSpPr>
          <p:cNvPr id="45" name="Flowchart: Connector 44">
            <a:extLst>
              <a:ext uri="{FF2B5EF4-FFF2-40B4-BE49-F238E27FC236}">
                <a16:creationId xmlns:a16="http://schemas.microsoft.com/office/drawing/2014/main" id="{972271C3-7C54-C4BD-E599-3CB1BB64A677}"/>
              </a:ext>
              <a:ext uri="{C183D7F6-B498-43B3-948B-1728B52AA6E4}">
                <adec:decorative xmlns:adec="http://schemas.microsoft.com/office/drawing/2017/decorative" val="1"/>
              </a:ext>
            </a:extLst>
          </p:cNvPr>
          <p:cNvSpPr/>
          <p:nvPr/>
        </p:nvSpPr>
        <p:spPr bwMode="auto">
          <a:xfrm>
            <a:off x="7165631" y="2092332"/>
            <a:ext cx="600055" cy="593294"/>
          </a:xfrm>
          <a:prstGeom prst="flowChartConnector">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47" name="Content Placeholder 2">
            <a:extLst>
              <a:ext uri="{FF2B5EF4-FFF2-40B4-BE49-F238E27FC236}">
                <a16:creationId xmlns:a16="http://schemas.microsoft.com/office/drawing/2014/main" id="{4261784E-9134-751B-B403-5AE148FD422C}"/>
              </a:ext>
              <a:ext uri="{C183D7F6-B498-43B3-948B-1728B52AA6E4}">
                <adec:decorative xmlns:adec="http://schemas.microsoft.com/office/drawing/2017/decorative" val="1"/>
              </a:ext>
            </a:extLst>
          </p:cNvPr>
          <p:cNvSpPr txBox="1">
            <a:spLocks/>
          </p:cNvSpPr>
          <p:nvPr/>
        </p:nvSpPr>
        <p:spPr>
          <a:xfrm>
            <a:off x="4255281" y="2788482"/>
            <a:ext cx="2758340" cy="633372"/>
          </a:xfrm>
          <a:prstGeom prst="roundRect">
            <a:avLst>
              <a:gd name="adj" fmla="val 5990"/>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latin typeface="Segoe Sans Display Semibold" pitchFamily="2" charset="0"/>
              <a:cs typeface="Segoe Sans Display Semibold" pitchFamily="2" charset="0"/>
            </a:endParaRPr>
          </a:p>
        </p:txBody>
      </p:sp>
      <p:sp>
        <p:nvSpPr>
          <p:cNvPr id="49" name="Rectangle 48">
            <a:extLst>
              <a:ext uri="{FF2B5EF4-FFF2-40B4-BE49-F238E27FC236}">
                <a16:creationId xmlns:a16="http://schemas.microsoft.com/office/drawing/2014/main" id="{EDC81785-2F47-8D15-252A-F2AA8C769B5F}"/>
              </a:ext>
            </a:extLst>
          </p:cNvPr>
          <p:cNvSpPr/>
          <p:nvPr/>
        </p:nvSpPr>
        <p:spPr bwMode="auto">
          <a:xfrm>
            <a:off x="4454865" y="2070072"/>
            <a:ext cx="2691763"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472" fontAlgn="base">
              <a:spcBef>
                <a:spcPct val="0"/>
              </a:spcBef>
              <a:spcAft>
                <a:spcPct val="0"/>
              </a:spcAft>
              <a:defRPr/>
            </a:pPr>
            <a: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Core security</a:t>
            </a:r>
            <a:b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controls</a:t>
            </a:r>
          </a:p>
        </p:txBody>
      </p:sp>
      <p:sp>
        <p:nvSpPr>
          <p:cNvPr id="50" name="Shield_EA18" title="Icon of a shield">
            <a:extLst>
              <a:ext uri="{FF2B5EF4-FFF2-40B4-BE49-F238E27FC236}">
                <a16:creationId xmlns:a16="http://schemas.microsoft.com/office/drawing/2014/main" id="{A1EB7348-98AC-DA92-8D26-6A7F489BD041}"/>
              </a:ext>
            </a:extLst>
          </p:cNvPr>
          <p:cNvSpPr>
            <a:spLocks noChangeAspect="1"/>
          </p:cNvSpPr>
          <p:nvPr/>
        </p:nvSpPr>
        <p:spPr bwMode="auto">
          <a:xfrm>
            <a:off x="7325650" y="2239917"/>
            <a:ext cx="280015" cy="298123"/>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noFill/>
          <a:ln w="952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latin typeface="Segoe Sans Display Semibold" pitchFamily="2" charset="0"/>
              <a:cs typeface="Segoe Sans Display Semibold" pitchFamily="2" charset="0"/>
            </a:endParaRPr>
          </a:p>
        </p:txBody>
      </p:sp>
      <p:sp>
        <p:nvSpPr>
          <p:cNvPr id="51" name="TextBox 50">
            <a:extLst>
              <a:ext uri="{FF2B5EF4-FFF2-40B4-BE49-F238E27FC236}">
                <a16:creationId xmlns:a16="http://schemas.microsoft.com/office/drawing/2014/main" id="{9D5A0B64-6A24-CCAF-19B2-30EEA1EEEA87}"/>
              </a:ext>
            </a:extLst>
          </p:cNvPr>
          <p:cNvSpPr txBox="1"/>
          <p:nvPr/>
        </p:nvSpPr>
        <p:spPr>
          <a:xfrm>
            <a:off x="4454865" y="2889724"/>
            <a:ext cx="1996637" cy="430887"/>
          </a:xfrm>
          <a:prstGeom prst="rect">
            <a:avLst/>
          </a:prstGeom>
          <a:noFill/>
        </p:spPr>
        <p:txBody>
          <a:bodyPr wrap="none" lIns="0" tIns="0" rIns="0" bIns="0" rtlCol="0" anchor="ctr">
            <a:spAutoFit/>
          </a:bodyPr>
          <a:lstStyle/>
          <a:p>
            <a:pPr marL="0" marR="0" lvl="0" indent="0" defTabSz="914367" rtl="0" eaLnBrk="1" fontAlgn="auto" latinLnBrk="0" hangingPunct="1">
              <a:spcBef>
                <a:spcPts val="0"/>
              </a:spcBef>
              <a:spcAft>
                <a:spcPts val="0"/>
              </a:spcAft>
              <a:buClrTx/>
              <a:buSzTx/>
              <a:buFontTx/>
              <a:buNone/>
              <a:tabLst/>
              <a:defRPr/>
            </a:pPr>
            <a:r>
              <a:rPr kumimoji="0" lang="en-US" sz="1400" i="0" u="none" strike="noStrike" kern="1200" cap="none" normalizeH="0" baseline="0" noProof="0">
                <a:ln>
                  <a:noFill/>
                </a:ln>
                <a:effectLst/>
                <a:uLnTx/>
                <a:uFillTx/>
                <a:latin typeface="Segoe Sans Display Semibold" pitchFamily="2" charset="0"/>
                <a:cs typeface="Segoe Sans Display Semibold" pitchFamily="2" charset="0"/>
              </a:rPr>
              <a:t>Microsoft 365 Copilot + </a:t>
            </a:r>
          </a:p>
          <a:p>
            <a:pPr marL="0" marR="0" lvl="0" indent="0" defTabSz="914367" rtl="0" eaLnBrk="1" fontAlgn="auto" latinLnBrk="0" hangingPunct="1">
              <a:spcBef>
                <a:spcPts val="0"/>
              </a:spcBef>
              <a:spcAft>
                <a:spcPts val="0"/>
              </a:spcAft>
              <a:buClrTx/>
              <a:buSzTx/>
              <a:buFontTx/>
              <a:buNone/>
              <a:tabLst/>
              <a:defRPr/>
            </a:pPr>
            <a:r>
              <a:rPr kumimoji="0" lang="en-US" sz="1400" i="0" u="none" strike="noStrike" kern="1200" cap="none" normalizeH="0" baseline="0" noProof="0">
                <a:ln>
                  <a:noFill/>
                </a:ln>
                <a:effectLst/>
                <a:uLnTx/>
                <a:uFillTx/>
                <a:latin typeface="Segoe Sans Display Semibold" pitchFamily="2" charset="0"/>
                <a:cs typeface="Segoe Sans Display Semibold" pitchFamily="2" charset="0"/>
              </a:rPr>
              <a:t>Microsoft 365 E3</a:t>
            </a:r>
          </a:p>
        </p:txBody>
      </p:sp>
      <p:sp>
        <p:nvSpPr>
          <p:cNvPr id="52" name="Rectangle 51">
            <a:extLst>
              <a:ext uri="{FF2B5EF4-FFF2-40B4-BE49-F238E27FC236}">
                <a16:creationId xmlns:a16="http://schemas.microsoft.com/office/drawing/2014/main" id="{1D91E9E2-4F42-4657-23A1-066CB26A3206}"/>
              </a:ext>
            </a:extLst>
          </p:cNvPr>
          <p:cNvSpPr/>
          <p:nvPr/>
        </p:nvSpPr>
        <p:spPr bwMode="auto">
          <a:xfrm>
            <a:off x="4454865" y="3524711"/>
            <a:ext cx="3017520" cy="24688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32742" rtl="0" eaLnBrk="1" fontAlgn="auto" latinLnBrk="0" hangingPunct="1">
              <a:spcBef>
                <a:spcPts val="1200"/>
              </a:spcBef>
              <a:spcAft>
                <a:spcPts val="0"/>
              </a:spcAft>
              <a:buClrTx/>
              <a:buSzTx/>
              <a:buFontTx/>
              <a:buNone/>
              <a:tabLst/>
              <a:defRPr/>
            </a:pPr>
            <a:r>
              <a:rPr kumimoji="0" lang="en-US" sz="1200" b="0" i="0" u="none" strike="noStrike" kern="1200" cap="none" normalizeH="0" baseline="0" noProof="0">
                <a:ln>
                  <a:noFill/>
                </a:ln>
                <a:solidFill>
                  <a:schemeClr val="tx1"/>
                </a:solidFill>
                <a:effectLst/>
                <a:uLnTx/>
                <a:uFillTx/>
              </a:rPr>
              <a:t>Conditional Access policies based on identity, device, location, and network.</a:t>
            </a:r>
          </a:p>
          <a:p>
            <a:pPr marL="0" marR="0" lvl="0" indent="0" defTabSz="932472" rtl="0" eaLnBrk="1" fontAlgn="base" latinLnBrk="0" hangingPunct="1">
              <a:spcBef>
                <a:spcPts val="1200"/>
              </a:spcBef>
              <a:spcAft>
                <a:spcPct val="0"/>
              </a:spcAft>
              <a:buClrTx/>
              <a:buSzTx/>
              <a:buFontTx/>
              <a:buNone/>
              <a:tabLst/>
              <a:defRPr/>
            </a:pPr>
            <a:r>
              <a:rPr kumimoji="0" lang="en-US" sz="1200" b="0" i="0" u="none" strike="noStrike" kern="1200" cap="none" normalizeH="0" baseline="0" noProof="0">
                <a:ln>
                  <a:noFill/>
                </a:ln>
                <a:solidFill>
                  <a:schemeClr val="tx1"/>
                </a:solidFill>
                <a:effectLst/>
                <a:uLnTx/>
                <a:uFillTx/>
              </a:rPr>
              <a:t>Manual sensitivity and retention labels (</a:t>
            </a:r>
            <a:r>
              <a:rPr kumimoji="0" lang="en-US" sz="1200" b="0" i="0" u="none" strike="noStrike" kern="1200" cap="none" normalizeH="0" baseline="0" noProof="0">
                <a:ln>
                  <a:noFill/>
                </a:ln>
                <a:solidFill>
                  <a:schemeClr val="tx1"/>
                </a:solidFill>
                <a:effectLst/>
                <a:uLnTx/>
                <a:uFillTx/>
                <a:cs typeface="Segoe UI" pitchFamily="34" charset="0"/>
              </a:rPr>
              <a:t>Office + non-Office files, for example</a:t>
            </a:r>
            <a:r>
              <a:rPr kumimoji="0" lang="en-US" sz="1200" b="0" i="0" u="none" strike="noStrike" kern="1200" cap="none" normalizeH="0" baseline="0" noProof="0">
                <a:ln>
                  <a:noFill/>
                </a:ln>
                <a:solidFill>
                  <a:schemeClr val="tx1"/>
                </a:solidFill>
                <a:effectLst/>
                <a:uLnTx/>
                <a:uFillTx/>
                <a:ea typeface="Segoe UI" pitchFamily="34" charset="0"/>
                <a:cs typeface="Segoe UI" pitchFamily="34" charset="0"/>
              </a:rPr>
              <a:t>, PDF)</a:t>
            </a:r>
            <a:br>
              <a:rPr kumimoji="0" lang="en-US" sz="1200" b="0" i="0" u="none" strike="noStrike" kern="1200" cap="none" normalizeH="0" baseline="0" noProof="0">
                <a:ln>
                  <a:noFill/>
                </a:ln>
                <a:solidFill>
                  <a:schemeClr val="tx1"/>
                </a:solidFill>
                <a:effectLst/>
                <a:uLnTx/>
                <a:uFillTx/>
                <a:ea typeface="Segoe UI" pitchFamily="34" charset="0"/>
                <a:cs typeface="Segoe UI" pitchFamily="34" charset="0"/>
              </a:rPr>
            </a:br>
            <a:r>
              <a:rPr kumimoji="0" lang="en-US" sz="1200" b="1" i="0" u="none" strike="noStrike" kern="1200" cap="none" normalizeH="0" baseline="0" noProof="0">
                <a:ln>
                  <a:noFill/>
                </a:ln>
                <a:solidFill>
                  <a:schemeClr val="tx1"/>
                </a:solidFill>
                <a:effectLst/>
                <a:uLnTx/>
                <a:uFillTx/>
                <a:ea typeface="Segoe UI" pitchFamily="34" charset="0"/>
                <a:cs typeface="Segoe UI" pitchFamily="34" charset="0"/>
              </a:rPr>
              <a:t>and</a:t>
            </a:r>
            <a:r>
              <a:rPr kumimoji="0" lang="en-US" sz="1200" b="1" i="0" u="none" strike="noStrike" kern="1200" cap="none" normalizeH="0" baseline="0" noProof="0">
                <a:ln>
                  <a:noFill/>
                </a:ln>
                <a:solidFill>
                  <a:schemeClr val="tx1"/>
                </a:solidFill>
                <a:effectLst/>
                <a:uLnTx/>
                <a:uFillTx/>
                <a:latin typeface="+mj-lt"/>
                <a:cs typeface="Segoe UI" pitchFamily="34" charset="0"/>
              </a:rPr>
              <a:t> </a:t>
            </a:r>
            <a:r>
              <a:rPr kumimoji="0" lang="en-US" sz="1200" b="0" i="0" u="none" strike="noStrike" kern="1200" cap="none" normalizeH="0" baseline="0" noProof="0">
                <a:ln>
                  <a:noFill/>
                </a:ln>
                <a:solidFill>
                  <a:schemeClr val="tx1"/>
                </a:solidFill>
                <a:effectLst/>
                <a:uLnTx/>
                <a:uFillTx/>
              </a:rPr>
              <a:t>standard compliance controls</a:t>
            </a:r>
            <a:br>
              <a:rPr kumimoji="0" lang="en-US" sz="1200" b="0" i="0" u="none" strike="noStrike" kern="1200" cap="none" normalizeH="0" baseline="0" noProof="0">
                <a:ln>
                  <a:noFill/>
                </a:ln>
                <a:solidFill>
                  <a:schemeClr val="tx1"/>
                </a:solidFill>
                <a:effectLst/>
                <a:uLnTx/>
                <a:uFillTx/>
              </a:rPr>
            </a:br>
            <a:r>
              <a:rPr kumimoji="0" lang="en-US" sz="1200" b="0" i="0" u="none" strike="noStrike" kern="1200" cap="none" normalizeH="0" baseline="0" noProof="0">
                <a:ln>
                  <a:noFill/>
                </a:ln>
                <a:solidFill>
                  <a:schemeClr val="tx1"/>
                </a:solidFill>
                <a:effectLst/>
                <a:uLnTx/>
                <a:uFillTx/>
                <a:ea typeface="Segoe UI" pitchFamily="34" charset="0"/>
                <a:cs typeface="Segoe UI" pitchFamily="34" charset="0"/>
              </a:rPr>
              <a:t>(audit, eDiscovery)</a:t>
            </a:r>
          </a:p>
          <a:p>
            <a:pPr marL="0" marR="0" lvl="0" indent="0" defTabSz="932472" rtl="0" eaLnBrk="1" fontAlgn="base" latinLnBrk="0" hangingPunct="1">
              <a:spcBef>
                <a:spcPts val="1200"/>
              </a:spcBef>
              <a:spcAft>
                <a:spcPct val="0"/>
              </a:spcAft>
              <a:buClrTx/>
              <a:buSzTx/>
              <a:buFontTx/>
              <a:buNone/>
              <a:tabLst/>
              <a:defRPr/>
            </a:pPr>
            <a:r>
              <a:rPr lang="en-US" sz="1200">
                <a:solidFill>
                  <a:schemeClr val="tx1"/>
                </a:solidFill>
              </a:rPr>
              <a:t>Discover and evaluate the risk of 400+ AI apps in your network and block risky apps in Windows 11 devices. </a:t>
            </a:r>
          </a:p>
          <a:p>
            <a:pPr marL="0" marR="0" lvl="0" indent="0" defTabSz="932472" rtl="0" eaLnBrk="1" fontAlgn="base" latinLnBrk="0" hangingPunct="1">
              <a:spcBef>
                <a:spcPts val="1200"/>
              </a:spcBef>
              <a:spcAft>
                <a:spcPct val="0"/>
              </a:spcAft>
              <a:buClrTx/>
              <a:buSzTx/>
              <a:buFontTx/>
              <a:buNone/>
              <a:tabLst/>
              <a:defRPr/>
            </a:pPr>
            <a:r>
              <a:rPr kumimoji="0" lang="en-US" sz="1200" b="0" i="0" u="none" strike="noStrike" kern="1200" cap="none" normalizeH="0" baseline="0" noProof="0">
                <a:ln>
                  <a:noFill/>
                </a:ln>
                <a:solidFill>
                  <a:schemeClr val="tx1"/>
                </a:solidFill>
                <a:effectLst/>
                <a:uLnTx/>
                <a:uFillTx/>
              </a:rPr>
              <a:t>Unified endpoint management capabilities and </a:t>
            </a:r>
            <a:r>
              <a:rPr lang="en-US" sz="1200">
                <a:solidFill>
                  <a:schemeClr val="tx1"/>
                </a:solidFill>
              </a:rPr>
              <a:t>a</a:t>
            </a:r>
            <a:r>
              <a:rPr kumimoji="0" lang="en-US" sz="1200" b="0" i="0" u="none" strike="noStrike" kern="1200" cap="none" normalizeH="0" baseline="0" noProof="0" err="1">
                <a:ln>
                  <a:noFill/>
                </a:ln>
                <a:solidFill>
                  <a:schemeClr val="tx1"/>
                </a:solidFill>
                <a:effectLst/>
                <a:uLnTx/>
                <a:uFillTx/>
              </a:rPr>
              <a:t>nti</a:t>
            </a:r>
            <a:r>
              <a:rPr kumimoji="0" lang="en-US" sz="1200" b="0" i="0" u="none" strike="noStrike" kern="1200" cap="none" normalizeH="0" baseline="0" noProof="0">
                <a:ln>
                  <a:noFill/>
                </a:ln>
                <a:solidFill>
                  <a:schemeClr val="tx1"/>
                </a:solidFill>
                <a:effectLst/>
                <a:uLnTx/>
                <a:uFillTx/>
              </a:rPr>
              <a:t>-malware</a:t>
            </a:r>
          </a:p>
        </p:txBody>
      </p:sp>
      <p:sp>
        <p:nvSpPr>
          <p:cNvPr id="57" name="Freeform: Shape 56" descr="Highlighted outline box">
            <a:extLst>
              <a:ext uri="{FF2B5EF4-FFF2-40B4-BE49-F238E27FC236}">
                <a16:creationId xmlns:a16="http://schemas.microsoft.com/office/drawing/2014/main" id="{B98DD2D2-EAE0-E94E-A030-3DCE0C5FDAB7}"/>
              </a:ext>
            </a:extLst>
          </p:cNvPr>
          <p:cNvSpPr/>
          <p:nvPr/>
        </p:nvSpPr>
        <p:spPr bwMode="auto">
          <a:xfrm>
            <a:off x="4255281" y="2016851"/>
            <a:ext cx="3606825" cy="4256949"/>
          </a:xfrm>
          <a:custGeom>
            <a:avLst/>
            <a:gdLst>
              <a:gd name="connsiteX0" fmla="*/ 138551 w 3606825"/>
              <a:gd name="connsiteY0" fmla="*/ 0 h 4256949"/>
              <a:gd name="connsiteX1" fmla="*/ 3544474 w 3606825"/>
              <a:gd name="connsiteY1" fmla="*/ 0 h 4256949"/>
              <a:gd name="connsiteX2" fmla="*/ 3606825 w 3606825"/>
              <a:gd name="connsiteY2" fmla="*/ 62351 h 4256949"/>
              <a:gd name="connsiteX3" fmla="*/ 3606825 w 3606825"/>
              <a:gd name="connsiteY3" fmla="*/ 4194598 h 4256949"/>
              <a:gd name="connsiteX4" fmla="*/ 3544474 w 3606825"/>
              <a:gd name="connsiteY4" fmla="*/ 4256949 h 4256949"/>
              <a:gd name="connsiteX5" fmla="*/ 138551 w 3606825"/>
              <a:gd name="connsiteY5" fmla="*/ 4256949 h 4256949"/>
              <a:gd name="connsiteX6" fmla="*/ 76200 w 3606825"/>
              <a:gd name="connsiteY6" fmla="*/ 4194598 h 4256949"/>
              <a:gd name="connsiteX7" fmla="*/ 76200 w 3606825"/>
              <a:gd name="connsiteY7" fmla="*/ 1405003 h 4256949"/>
              <a:gd name="connsiteX8" fmla="*/ 37939 w 3606825"/>
              <a:gd name="connsiteY8" fmla="*/ 1405003 h 4256949"/>
              <a:gd name="connsiteX9" fmla="*/ 0 w 3606825"/>
              <a:gd name="connsiteY9" fmla="*/ 1367064 h 4256949"/>
              <a:gd name="connsiteX10" fmla="*/ 0 w 3606825"/>
              <a:gd name="connsiteY10" fmla="*/ 809570 h 4256949"/>
              <a:gd name="connsiteX11" fmla="*/ 37939 w 3606825"/>
              <a:gd name="connsiteY11" fmla="*/ 771631 h 4256949"/>
              <a:gd name="connsiteX12" fmla="*/ 76200 w 3606825"/>
              <a:gd name="connsiteY12" fmla="*/ 771631 h 4256949"/>
              <a:gd name="connsiteX13" fmla="*/ 76200 w 3606825"/>
              <a:gd name="connsiteY13" fmla="*/ 62351 h 4256949"/>
              <a:gd name="connsiteX14" fmla="*/ 138551 w 3606825"/>
              <a:gd name="connsiteY14" fmla="*/ 0 h 425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6825" h="4256949">
                <a:moveTo>
                  <a:pt x="138551" y="0"/>
                </a:moveTo>
                <a:lnTo>
                  <a:pt x="3544474" y="0"/>
                </a:lnTo>
                <a:cubicBezTo>
                  <a:pt x="3578910" y="0"/>
                  <a:pt x="3606825" y="27915"/>
                  <a:pt x="3606825" y="62351"/>
                </a:cubicBezTo>
                <a:lnTo>
                  <a:pt x="3606825" y="4194598"/>
                </a:lnTo>
                <a:cubicBezTo>
                  <a:pt x="3606825" y="4229034"/>
                  <a:pt x="3578910" y="4256949"/>
                  <a:pt x="3544474" y="4256949"/>
                </a:cubicBezTo>
                <a:lnTo>
                  <a:pt x="138551" y="4256949"/>
                </a:lnTo>
                <a:cubicBezTo>
                  <a:pt x="104115" y="4256949"/>
                  <a:pt x="76200" y="4229034"/>
                  <a:pt x="76200" y="4194598"/>
                </a:cubicBezTo>
                <a:lnTo>
                  <a:pt x="76200" y="1405003"/>
                </a:lnTo>
                <a:lnTo>
                  <a:pt x="37939" y="1405003"/>
                </a:lnTo>
                <a:cubicBezTo>
                  <a:pt x="16986" y="1405003"/>
                  <a:pt x="0" y="1388017"/>
                  <a:pt x="0" y="1367064"/>
                </a:cubicBezTo>
                <a:lnTo>
                  <a:pt x="0" y="809570"/>
                </a:lnTo>
                <a:cubicBezTo>
                  <a:pt x="0" y="788617"/>
                  <a:pt x="16986" y="771631"/>
                  <a:pt x="37939" y="771631"/>
                </a:cubicBezTo>
                <a:lnTo>
                  <a:pt x="76200" y="771631"/>
                </a:lnTo>
                <a:lnTo>
                  <a:pt x="76200" y="62351"/>
                </a:lnTo>
                <a:cubicBezTo>
                  <a:pt x="76200" y="27915"/>
                  <a:pt x="104115" y="0"/>
                  <a:pt x="138551" y="0"/>
                </a:cubicBezTo>
                <a:close/>
              </a:path>
            </a:pathLst>
          </a:custGeom>
          <a:noFill/>
          <a:ln w="254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err="1">
              <a:solidFill>
                <a:schemeClr val="tx1"/>
              </a:solidFill>
            </a:endParaRPr>
          </a:p>
        </p:txBody>
      </p:sp>
      <p:pic>
        <p:nvPicPr>
          <p:cNvPr id="58" name="Picture 57">
            <a:extLst>
              <a:ext uri="{FF2B5EF4-FFF2-40B4-BE49-F238E27FC236}">
                <a16:creationId xmlns:a16="http://schemas.microsoft.com/office/drawing/2014/main" id="{1AFCF28C-F35C-191C-3797-07F03F10DA09}"/>
              </a:ext>
              <a:ext uri="{C183D7F6-B498-43B3-948B-1728B52AA6E4}">
                <adec:decorative xmlns:adec="http://schemas.microsoft.com/office/drawing/2017/decorative" val="1"/>
              </a:ext>
            </a:extLst>
          </p:cNvPr>
          <p:cNvPicPr>
            <a:picLocks/>
          </p:cNvPicPr>
          <p:nvPr/>
        </p:nvPicPr>
        <p:blipFill>
          <a:blip r:embed="rId4"/>
          <a:stretch>
            <a:fillRect/>
          </a:stretch>
        </p:blipFill>
        <p:spPr>
          <a:xfrm>
            <a:off x="7953791" y="2016851"/>
            <a:ext cx="3530625" cy="4256949"/>
          </a:xfrm>
          <a:prstGeom prst="roundRect">
            <a:avLst>
              <a:gd name="adj" fmla="val 1766"/>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pic>
      <p:sp>
        <p:nvSpPr>
          <p:cNvPr id="59" name="Flowchart: Connector 58">
            <a:extLst>
              <a:ext uri="{FF2B5EF4-FFF2-40B4-BE49-F238E27FC236}">
                <a16:creationId xmlns:a16="http://schemas.microsoft.com/office/drawing/2014/main" id="{BACA9293-CF79-16AB-9861-6097FC3A23B0}"/>
              </a:ext>
              <a:ext uri="{C183D7F6-B498-43B3-948B-1728B52AA6E4}">
                <adec:decorative xmlns:adec="http://schemas.microsoft.com/office/drawing/2017/decorative" val="1"/>
              </a:ext>
            </a:extLst>
          </p:cNvPr>
          <p:cNvSpPr/>
          <p:nvPr/>
        </p:nvSpPr>
        <p:spPr bwMode="auto">
          <a:xfrm>
            <a:off x="10912912" y="2092332"/>
            <a:ext cx="600055" cy="593294"/>
          </a:xfrm>
          <a:prstGeom prst="flowChartConnector">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60" name="Content Placeholder 2">
            <a:extLst>
              <a:ext uri="{FF2B5EF4-FFF2-40B4-BE49-F238E27FC236}">
                <a16:creationId xmlns:a16="http://schemas.microsoft.com/office/drawing/2014/main" id="{6E20D416-9B01-6854-0FD8-5B5D67ADDBF6}"/>
              </a:ext>
              <a:ext uri="{C183D7F6-B498-43B3-948B-1728B52AA6E4}">
                <adec:decorative xmlns:adec="http://schemas.microsoft.com/office/drawing/2017/decorative" val="1"/>
              </a:ext>
            </a:extLst>
          </p:cNvPr>
          <p:cNvSpPr txBox="1">
            <a:spLocks/>
          </p:cNvSpPr>
          <p:nvPr/>
        </p:nvSpPr>
        <p:spPr>
          <a:xfrm>
            <a:off x="8002563" y="2788482"/>
            <a:ext cx="2758340" cy="633372"/>
          </a:xfrm>
          <a:prstGeom prst="roundRect">
            <a:avLst>
              <a:gd name="adj" fmla="val 5990"/>
            </a:avLst>
          </a:prstGeom>
          <a:solidFill>
            <a:srgbClr val="FFFFFF">
              <a:alpha val="94000"/>
            </a:srgbClr>
          </a:solidFill>
          <a:ln>
            <a:solidFill>
              <a:srgbClr val="FFFFFF"/>
            </a:solidFill>
          </a:ln>
          <a:effectLst>
            <a:outerShdw blurRad="139700" dist="50800" dir="2700000" algn="tl" rotWithShape="0">
              <a:schemeClr val="bg1">
                <a:lumMod val="50000"/>
                <a:alpha val="9000"/>
              </a:schemeClr>
            </a:outerShdw>
          </a:effectLst>
        </p:spPr>
        <p:txBody>
          <a:bodyPr rot="0" spcFirstLastPara="0" vertOverflow="overflow" horzOverflow="overflow" vert="horz" wrap="square" lIns="182856" tIns="121904" rIns="182856" bIns="121904" numCol="1" spcCol="0" rtlCol="0" fromWordArt="0" anchor="ctr" anchorCtr="0" forceAA="0" compatLnSpc="1">
            <a:prstTxWarp prst="textNoShape">
              <a:avLst/>
            </a:prstTxWarp>
            <a:noAutofit/>
          </a:bodyPr>
          <a:lstStyle>
            <a:defPPr>
              <a:defRPr lang="en-US"/>
            </a:defPPr>
            <a:lvl1pPr>
              <a:lnSpc>
                <a:spcPct val="90000"/>
              </a:lnSpc>
              <a:spcBef>
                <a:spcPts val="1000"/>
              </a:spcBef>
              <a:defRPr sz="32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endParaRPr lang="en-US">
              <a:latin typeface="Segoe Sans Display Semibold" pitchFamily="2" charset="0"/>
              <a:cs typeface="Segoe Sans Display Semibold" pitchFamily="2" charset="0"/>
            </a:endParaRPr>
          </a:p>
        </p:txBody>
      </p:sp>
      <p:sp>
        <p:nvSpPr>
          <p:cNvPr id="61" name="Rectangle 60">
            <a:extLst>
              <a:ext uri="{FF2B5EF4-FFF2-40B4-BE49-F238E27FC236}">
                <a16:creationId xmlns:a16="http://schemas.microsoft.com/office/drawing/2014/main" id="{3FEC2EAC-D407-6946-8646-3EAAEAFFB0C5}"/>
              </a:ext>
            </a:extLst>
          </p:cNvPr>
          <p:cNvSpPr/>
          <p:nvPr/>
        </p:nvSpPr>
        <p:spPr bwMode="auto">
          <a:xfrm>
            <a:off x="8202147" y="2070072"/>
            <a:ext cx="1967333"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defTabSz="932472" fontAlgn="base">
              <a:spcBef>
                <a:spcPct val="0"/>
              </a:spcBef>
              <a:spcAft>
                <a:spcPct val="0"/>
              </a:spcAft>
              <a:defRPr/>
            </a:pPr>
            <a: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Best in class</a:t>
            </a:r>
            <a:b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br>
            <a:r>
              <a:rPr lang="en-US" sz="20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security controls</a:t>
            </a:r>
          </a:p>
        </p:txBody>
      </p:sp>
      <p:sp>
        <p:nvSpPr>
          <p:cNvPr id="62" name="shield_3" title="Icon of a shield with an exclamation point inside">
            <a:extLst>
              <a:ext uri="{FF2B5EF4-FFF2-40B4-BE49-F238E27FC236}">
                <a16:creationId xmlns:a16="http://schemas.microsoft.com/office/drawing/2014/main" id="{88419832-7225-55F0-6BB9-7A27345A79CA}"/>
              </a:ext>
            </a:extLst>
          </p:cNvPr>
          <p:cNvSpPr>
            <a:spLocks noChangeAspect="1" noEditPoints="1"/>
          </p:cNvSpPr>
          <p:nvPr/>
        </p:nvSpPr>
        <p:spPr bwMode="auto">
          <a:xfrm>
            <a:off x="11066909" y="2240974"/>
            <a:ext cx="292062" cy="296009"/>
          </a:xfrm>
          <a:custGeom>
            <a:avLst/>
            <a:gdLst>
              <a:gd name="T0" fmla="*/ 55 w 322"/>
              <a:gd name="T1" fmla="*/ 246 h 329"/>
              <a:gd name="T2" fmla="*/ 4 w 322"/>
              <a:gd name="T3" fmla="*/ 101 h 329"/>
              <a:gd name="T4" fmla="*/ 4 w 322"/>
              <a:gd name="T5" fmla="*/ 44 h 329"/>
              <a:gd name="T6" fmla="*/ 72 w 322"/>
              <a:gd name="T7" fmla="*/ 34 h 329"/>
              <a:gd name="T8" fmla="*/ 161 w 322"/>
              <a:gd name="T9" fmla="*/ 0 h 329"/>
              <a:gd name="T10" fmla="*/ 250 w 322"/>
              <a:gd name="T11" fmla="*/ 34 h 329"/>
              <a:gd name="T12" fmla="*/ 318 w 322"/>
              <a:gd name="T13" fmla="*/ 44 h 329"/>
              <a:gd name="T14" fmla="*/ 318 w 322"/>
              <a:gd name="T15" fmla="*/ 101 h 329"/>
              <a:gd name="T16" fmla="*/ 267 w 322"/>
              <a:gd name="T17" fmla="*/ 246 h 329"/>
              <a:gd name="T18" fmla="*/ 161 w 322"/>
              <a:gd name="T19" fmla="*/ 329 h 329"/>
              <a:gd name="T20" fmla="*/ 55 w 322"/>
              <a:gd name="T21" fmla="*/ 246 h 329"/>
              <a:gd name="T22" fmla="*/ 161 w 322"/>
              <a:gd name="T23" fmla="*/ 53 h 329"/>
              <a:gd name="T24" fmla="*/ 161 w 322"/>
              <a:gd name="T25" fmla="*/ 207 h 329"/>
              <a:gd name="T26" fmla="*/ 161 w 322"/>
              <a:gd name="T27" fmla="*/ 231 h 329"/>
              <a:gd name="T28" fmla="*/ 161 w 322"/>
              <a:gd name="T29" fmla="*/ 2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329">
                <a:moveTo>
                  <a:pt x="55" y="246"/>
                </a:moveTo>
                <a:cubicBezTo>
                  <a:pt x="0" y="179"/>
                  <a:pt x="4" y="101"/>
                  <a:pt x="4" y="101"/>
                </a:cubicBezTo>
                <a:cubicBezTo>
                  <a:pt x="4" y="44"/>
                  <a:pt x="4" y="44"/>
                  <a:pt x="4" y="44"/>
                </a:cubicBezTo>
                <a:cubicBezTo>
                  <a:pt x="4" y="44"/>
                  <a:pt x="38" y="45"/>
                  <a:pt x="72" y="34"/>
                </a:cubicBezTo>
                <a:cubicBezTo>
                  <a:pt x="107" y="22"/>
                  <a:pt x="124" y="0"/>
                  <a:pt x="161" y="0"/>
                </a:cubicBezTo>
                <a:cubicBezTo>
                  <a:pt x="198" y="0"/>
                  <a:pt x="215" y="22"/>
                  <a:pt x="250" y="34"/>
                </a:cubicBezTo>
                <a:cubicBezTo>
                  <a:pt x="284" y="45"/>
                  <a:pt x="318" y="44"/>
                  <a:pt x="318" y="44"/>
                </a:cubicBezTo>
                <a:cubicBezTo>
                  <a:pt x="318" y="101"/>
                  <a:pt x="318" y="101"/>
                  <a:pt x="318" y="101"/>
                </a:cubicBezTo>
                <a:cubicBezTo>
                  <a:pt x="318" y="101"/>
                  <a:pt x="322" y="179"/>
                  <a:pt x="267" y="246"/>
                </a:cubicBezTo>
                <a:cubicBezTo>
                  <a:pt x="234" y="286"/>
                  <a:pt x="161" y="329"/>
                  <a:pt x="161" y="329"/>
                </a:cubicBezTo>
                <a:cubicBezTo>
                  <a:pt x="161" y="329"/>
                  <a:pt x="88" y="286"/>
                  <a:pt x="55" y="246"/>
                </a:cubicBezTo>
                <a:close/>
                <a:moveTo>
                  <a:pt x="161" y="53"/>
                </a:moveTo>
                <a:cubicBezTo>
                  <a:pt x="161" y="207"/>
                  <a:pt x="161" y="207"/>
                  <a:pt x="161" y="207"/>
                </a:cubicBezTo>
                <a:moveTo>
                  <a:pt x="161" y="231"/>
                </a:moveTo>
                <a:cubicBezTo>
                  <a:pt x="161" y="251"/>
                  <a:pt x="161" y="251"/>
                  <a:pt x="161" y="251"/>
                </a:cubicBezTo>
              </a:path>
            </a:pathLst>
          </a:custGeom>
          <a:noFill/>
          <a:ln w="952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Segoe Sans Display Semibold" pitchFamily="2" charset="0"/>
              <a:cs typeface="Segoe Sans Display Semibold" pitchFamily="2" charset="0"/>
            </a:endParaRPr>
          </a:p>
        </p:txBody>
      </p:sp>
      <p:sp>
        <p:nvSpPr>
          <p:cNvPr id="63" name="TextBox 62">
            <a:extLst>
              <a:ext uri="{FF2B5EF4-FFF2-40B4-BE49-F238E27FC236}">
                <a16:creationId xmlns:a16="http://schemas.microsoft.com/office/drawing/2014/main" id="{ABC5C7B2-3D3C-0D24-569C-C2B424FFF5CD}"/>
              </a:ext>
            </a:extLst>
          </p:cNvPr>
          <p:cNvSpPr txBox="1"/>
          <p:nvPr/>
        </p:nvSpPr>
        <p:spPr>
          <a:xfrm>
            <a:off x="8202147" y="2889724"/>
            <a:ext cx="1996637" cy="430887"/>
          </a:xfrm>
          <a:prstGeom prst="rect">
            <a:avLst/>
          </a:prstGeom>
          <a:noFill/>
        </p:spPr>
        <p:txBody>
          <a:bodyPr wrap="none" lIns="0" tIns="0" rIns="0" bIns="0" rtlCol="0" anchor="ctr">
            <a:spAutoFit/>
          </a:bodyPr>
          <a:lstStyle/>
          <a:p>
            <a:pPr marL="0" marR="0" lvl="0" indent="0" defTabSz="914367" rtl="0" eaLnBrk="1" fontAlgn="auto" latinLnBrk="0" hangingPunct="1">
              <a:spcBef>
                <a:spcPts val="0"/>
              </a:spcBef>
              <a:spcAft>
                <a:spcPts val="0"/>
              </a:spcAft>
              <a:buClrTx/>
              <a:buSzTx/>
              <a:buFontTx/>
              <a:buNone/>
              <a:tabLst/>
              <a:defRPr/>
            </a:pPr>
            <a:r>
              <a:rPr kumimoji="0" lang="en-US" sz="1400" i="0" u="none" strike="noStrike" kern="1200" cap="none" normalizeH="0" baseline="0" noProof="0">
                <a:ln>
                  <a:noFill/>
                </a:ln>
                <a:effectLst/>
                <a:uLnTx/>
                <a:uFillTx/>
                <a:latin typeface="Segoe Sans Display Semibold" pitchFamily="2" charset="0"/>
                <a:cs typeface="Segoe Sans Display Semibold" pitchFamily="2" charset="0"/>
              </a:rPr>
              <a:t>Microsoft 365 Copilot + </a:t>
            </a:r>
          </a:p>
          <a:p>
            <a:pPr marL="0" marR="0" lvl="0" indent="0" defTabSz="914367" rtl="0" eaLnBrk="1" fontAlgn="auto" latinLnBrk="0" hangingPunct="1">
              <a:spcBef>
                <a:spcPts val="0"/>
              </a:spcBef>
              <a:spcAft>
                <a:spcPts val="0"/>
              </a:spcAft>
              <a:buClrTx/>
              <a:buSzTx/>
              <a:buFontTx/>
              <a:buNone/>
              <a:tabLst/>
              <a:defRPr/>
            </a:pPr>
            <a:r>
              <a:rPr kumimoji="0" lang="en-US" sz="1400" i="0" u="none" strike="noStrike" kern="1200" cap="none" normalizeH="0" baseline="0" noProof="0">
                <a:ln>
                  <a:noFill/>
                </a:ln>
                <a:effectLst/>
                <a:uLnTx/>
                <a:uFillTx/>
                <a:latin typeface="Segoe Sans Display Semibold" pitchFamily="2" charset="0"/>
                <a:cs typeface="Segoe Sans Display Semibold" pitchFamily="2" charset="0"/>
              </a:rPr>
              <a:t>Microsoft 365 E5</a:t>
            </a:r>
          </a:p>
        </p:txBody>
      </p:sp>
      <p:sp>
        <p:nvSpPr>
          <p:cNvPr id="64" name="Rectangle 63">
            <a:extLst>
              <a:ext uri="{FF2B5EF4-FFF2-40B4-BE49-F238E27FC236}">
                <a16:creationId xmlns:a16="http://schemas.microsoft.com/office/drawing/2014/main" id="{35A59ADF-D87D-7F04-C834-2F27B90B360C}"/>
              </a:ext>
            </a:extLst>
          </p:cNvPr>
          <p:cNvSpPr/>
          <p:nvPr/>
        </p:nvSpPr>
        <p:spPr bwMode="auto">
          <a:xfrm>
            <a:off x="8202147" y="3524711"/>
            <a:ext cx="3017520" cy="24688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32742" rtl="0" eaLnBrk="1" fontAlgn="auto" latinLnBrk="0" hangingPunct="1">
              <a:spcBef>
                <a:spcPts val="1200"/>
              </a:spcBef>
              <a:spcAft>
                <a:spcPts val="0"/>
              </a:spcAft>
              <a:buClrTx/>
              <a:buSzTx/>
              <a:buFontTx/>
              <a:buNone/>
              <a:tabLst/>
              <a:defRPr/>
            </a:pPr>
            <a:r>
              <a:rPr kumimoji="0" lang="en-US" sz="1200" b="0" i="0" u="none" strike="noStrike" kern="1200" cap="none" normalizeH="0" baseline="0" noProof="0">
                <a:ln>
                  <a:noFill/>
                </a:ln>
                <a:solidFill>
                  <a:schemeClr val="tx1"/>
                </a:solidFill>
                <a:effectLst/>
                <a:uLnTx/>
                <a:uFillTx/>
              </a:rPr>
              <a:t>User/session risk and access control</a:t>
            </a:r>
          </a:p>
          <a:p>
            <a:pPr marL="0" marR="0" lvl="0" indent="0" defTabSz="932742" rtl="0" eaLnBrk="1" fontAlgn="auto" latinLnBrk="0" hangingPunct="1">
              <a:spcBef>
                <a:spcPts val="1200"/>
              </a:spcBef>
              <a:spcAft>
                <a:spcPts val="0"/>
              </a:spcAft>
              <a:buClrTx/>
              <a:buSzTx/>
              <a:buFontTx/>
              <a:buNone/>
              <a:tabLst/>
              <a:defRPr/>
            </a:pPr>
            <a:r>
              <a:rPr kumimoji="0" lang="en-US" sz="1200" b="0" i="0" u="none" strike="noStrike" kern="1200" cap="none" normalizeH="0" baseline="0" noProof="0">
                <a:ln>
                  <a:noFill/>
                </a:ln>
                <a:solidFill>
                  <a:schemeClr val="tx1"/>
                </a:solidFill>
                <a:effectLst/>
                <a:uLnTx/>
                <a:uFillTx/>
              </a:rPr>
              <a:t>Automatic sensitivity and retention labels and advanced data security and compliance controls to detect and investigate risky usage</a:t>
            </a:r>
            <a:endParaRPr lang="en-US" sz="1200">
              <a:solidFill>
                <a:schemeClr val="tx1"/>
              </a:solidFill>
            </a:endParaRPr>
          </a:p>
          <a:p>
            <a:pPr marL="0" marR="0" lvl="0" indent="0" defTabSz="932472" rtl="0" eaLnBrk="1" fontAlgn="base" latinLnBrk="0" hangingPunct="1">
              <a:spcBef>
                <a:spcPts val="1200"/>
              </a:spcBef>
              <a:spcAft>
                <a:spcPct val="0"/>
              </a:spcAft>
              <a:buClrTx/>
              <a:buSzTx/>
              <a:buFontTx/>
              <a:buNone/>
              <a:tabLst/>
              <a:defRPr/>
            </a:pPr>
            <a:r>
              <a:rPr lang="en-US" sz="1200">
                <a:solidFill>
                  <a:schemeClr val="tx1"/>
                </a:solidFill>
              </a:rPr>
              <a:t>Discover and evaluate the risk of 400+ AI apps in network and user devices and implement controls for their use at work</a:t>
            </a:r>
          </a:p>
          <a:p>
            <a:pPr marL="0" marR="0" lvl="0" indent="0" defTabSz="932472" rtl="0" eaLnBrk="1" fontAlgn="base" latinLnBrk="0" hangingPunct="1">
              <a:spcBef>
                <a:spcPts val="1200"/>
              </a:spcBef>
              <a:spcAft>
                <a:spcPct val="0"/>
              </a:spcAft>
              <a:buClrTx/>
              <a:buSzTx/>
              <a:buFontTx/>
              <a:buNone/>
              <a:tabLst/>
              <a:defRPr/>
            </a:pPr>
            <a:r>
              <a:rPr lang="en-US" sz="1200">
                <a:solidFill>
                  <a:schemeClr val="tx1"/>
                </a:solidFill>
              </a:rPr>
              <a:t>XDR capabilities to help protect identity, endpoints, applications, files, and emails against threats and zero-day attacks</a:t>
            </a:r>
          </a:p>
        </p:txBody>
      </p:sp>
    </p:spTree>
    <p:extLst>
      <p:ext uri="{BB962C8B-B14F-4D97-AF65-F5344CB8AC3E}">
        <p14:creationId xmlns:p14="http://schemas.microsoft.com/office/powerpoint/2010/main" val="309457448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6B68BC-7B79-E56E-053F-69F5ADAFCFF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flipV="1">
            <a:off x="9055100" y="0"/>
            <a:ext cx="3136900" cy="1406462"/>
          </a:xfrm>
          <a:prstGeom prst="rect">
            <a:avLst/>
          </a:prstGeom>
        </p:spPr>
      </p:pic>
      <p:pic>
        <p:nvPicPr>
          <p:cNvPr id="17" name="Picture 16">
            <a:extLst>
              <a:ext uri="{FF2B5EF4-FFF2-40B4-BE49-F238E27FC236}">
                <a16:creationId xmlns:a16="http://schemas.microsoft.com/office/drawing/2014/main" id="{3E9874F0-0ECC-75EC-AEBC-7F673C340F3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324" b="4324"/>
          <a:stretch/>
        </p:blipFill>
        <p:spPr>
          <a:xfrm>
            <a:off x="588964" y="1282700"/>
            <a:ext cx="4859335" cy="4989512"/>
          </a:xfrm>
          <a:prstGeom prst="roundRect">
            <a:avLst>
              <a:gd name="adj" fmla="val 3141"/>
            </a:avLst>
          </a:prstGeom>
          <a:gradFill flip="none" rotWithShape="1">
            <a:gsLst>
              <a:gs pos="0">
                <a:srgbClr val="EBEDF5"/>
              </a:gs>
              <a:gs pos="100000">
                <a:srgbClr val="F5F2F0"/>
              </a:gs>
            </a:gsLst>
            <a:lin ang="2700000" scaled="1"/>
            <a:tileRect/>
          </a:gradFill>
          <a:ln w="28575">
            <a:solidFill>
              <a:srgbClr val="FFFFFF"/>
            </a:solidFill>
            <a:headEnd type="none" w="med" len="med"/>
            <a:tailEnd type="none" w="med" len="med"/>
          </a:ln>
          <a:effectLst>
            <a:outerShdw blurRad="1206500" dist="571500" dir="2700000" algn="tl" rotWithShape="0">
              <a:prstClr val="black">
                <a:alpha val="10000"/>
              </a:prstClr>
            </a:outerShdw>
          </a:effectLst>
        </p:spPr>
      </p:pic>
      <p:sp>
        <p:nvSpPr>
          <p:cNvPr id="18" name="Rectangle: Rounded Corners 17">
            <a:extLst>
              <a:ext uri="{FF2B5EF4-FFF2-40B4-BE49-F238E27FC236}">
                <a16:creationId xmlns:a16="http://schemas.microsoft.com/office/drawing/2014/main" id="{699FAE55-3BF3-5A88-29AC-8ED21E7B7C19}"/>
              </a:ext>
              <a:ext uri="{C183D7F6-B498-43B3-948B-1728B52AA6E4}">
                <adec:decorative xmlns:adec="http://schemas.microsoft.com/office/drawing/2017/decorative" val="1"/>
              </a:ext>
            </a:extLst>
          </p:cNvPr>
          <p:cNvSpPr/>
          <p:nvPr/>
        </p:nvSpPr>
        <p:spPr bwMode="auto">
          <a:xfrm>
            <a:off x="5676900" y="1282700"/>
            <a:ext cx="5929313" cy="1406462"/>
          </a:xfrm>
          <a:prstGeom prst="roundRect">
            <a:avLst>
              <a:gd name="adj" fmla="val 1039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20" name="Rectangle: Rounded Corners 19">
            <a:extLst>
              <a:ext uri="{FF2B5EF4-FFF2-40B4-BE49-F238E27FC236}">
                <a16:creationId xmlns:a16="http://schemas.microsoft.com/office/drawing/2014/main" id="{216BE798-EFA0-F9C8-CB90-358E32F25664}"/>
              </a:ext>
              <a:ext uri="{C183D7F6-B498-43B3-948B-1728B52AA6E4}">
                <adec:decorative xmlns:adec="http://schemas.microsoft.com/office/drawing/2017/decorative" val="1"/>
              </a:ext>
            </a:extLst>
          </p:cNvPr>
          <p:cNvSpPr/>
          <p:nvPr/>
        </p:nvSpPr>
        <p:spPr bwMode="auto">
          <a:xfrm>
            <a:off x="5676900" y="2811079"/>
            <a:ext cx="5929313" cy="1106524"/>
          </a:xfrm>
          <a:prstGeom prst="roundRect">
            <a:avLst>
              <a:gd name="adj" fmla="val 1039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21" name="Rectangle: Rounded Corners 20">
            <a:extLst>
              <a:ext uri="{FF2B5EF4-FFF2-40B4-BE49-F238E27FC236}">
                <a16:creationId xmlns:a16="http://schemas.microsoft.com/office/drawing/2014/main" id="{E666E27B-A89D-BF8F-CA85-C7A18B36D734}"/>
              </a:ext>
              <a:ext uri="{C183D7F6-B498-43B3-948B-1728B52AA6E4}">
                <adec:decorative xmlns:adec="http://schemas.microsoft.com/office/drawing/2017/decorative" val="1"/>
              </a:ext>
            </a:extLst>
          </p:cNvPr>
          <p:cNvSpPr/>
          <p:nvPr/>
        </p:nvSpPr>
        <p:spPr bwMode="auto">
          <a:xfrm>
            <a:off x="5673723" y="4066027"/>
            <a:ext cx="5929313" cy="1022214"/>
          </a:xfrm>
          <a:prstGeom prst="roundRect">
            <a:avLst>
              <a:gd name="adj" fmla="val 1039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9" name="Title 8">
            <a:extLst>
              <a:ext uri="{FF2B5EF4-FFF2-40B4-BE49-F238E27FC236}">
                <a16:creationId xmlns:a16="http://schemas.microsoft.com/office/drawing/2014/main" id="{197FB90E-647A-E4E5-9E77-519BE574F99A}"/>
              </a:ext>
            </a:extLst>
          </p:cNvPr>
          <p:cNvSpPr>
            <a:spLocks noGrp="1"/>
          </p:cNvSpPr>
          <p:nvPr>
            <p:ph type="title"/>
          </p:nvPr>
        </p:nvSpPr>
        <p:spPr>
          <a:xfrm>
            <a:off x="588963" y="457200"/>
            <a:ext cx="11017250" cy="553998"/>
          </a:xfrm>
        </p:spPr>
        <p:txBody>
          <a:bodyPr/>
          <a:lstStyle/>
          <a:p>
            <a:r>
              <a:rPr lang="en-US"/>
              <a:t>Let us help you get started</a:t>
            </a:r>
          </a:p>
        </p:txBody>
      </p:sp>
      <p:sp>
        <p:nvSpPr>
          <p:cNvPr id="10" name="check 3" title="Icon of a checkmark with a circle around it">
            <a:extLst>
              <a:ext uri="{FF2B5EF4-FFF2-40B4-BE49-F238E27FC236}">
                <a16:creationId xmlns:a16="http://schemas.microsoft.com/office/drawing/2014/main" id="{243E8F6B-9A84-E0E1-714D-A53A0A641202}"/>
              </a:ext>
            </a:extLst>
          </p:cNvPr>
          <p:cNvSpPr>
            <a:spLocks noChangeAspect="1" noEditPoints="1"/>
          </p:cNvSpPr>
          <p:nvPr/>
        </p:nvSpPr>
        <p:spPr bwMode="auto">
          <a:xfrm>
            <a:off x="5924095" y="1748961"/>
            <a:ext cx="476706" cy="473940"/>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25400">
            <a:gradFill flip="none" rotWithShape="1">
              <a:gsLst>
                <a:gs pos="77000">
                  <a:srgbClr val="00B0F0"/>
                </a:gs>
                <a:gs pos="26000">
                  <a:srgbClr val="C03BC4"/>
                </a:gs>
                <a:gs pos="0">
                  <a:srgbClr val="FFA38B"/>
                </a:gs>
                <a:gs pos="100000">
                  <a:srgbClr val="0078D4"/>
                </a:gs>
              </a:gsLst>
              <a:lin ang="135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14" name="TextBox 13">
            <a:extLst>
              <a:ext uri="{FF2B5EF4-FFF2-40B4-BE49-F238E27FC236}">
                <a16:creationId xmlns:a16="http://schemas.microsoft.com/office/drawing/2014/main" id="{D2BDFEAD-9F29-39B5-4626-8E6C53526DC7}"/>
              </a:ext>
            </a:extLst>
          </p:cNvPr>
          <p:cNvSpPr txBox="1"/>
          <p:nvPr/>
        </p:nvSpPr>
        <p:spPr>
          <a:xfrm>
            <a:off x="6644641" y="1447322"/>
            <a:ext cx="4756784" cy="1077218"/>
          </a:xfrm>
          <a:prstGeom prst="rect">
            <a:avLst/>
          </a:prstGeom>
          <a:noFill/>
        </p:spPr>
        <p:txBody>
          <a:bodyPr wrap="square" lIns="0" tIns="0" rIns="0" bIns="0" rtlCol="0" anchor="ctr">
            <a:spAutoFit/>
          </a:bodyPr>
          <a:lstStyle/>
          <a:p>
            <a:pPr marR="0" lvl="0" indent="0" fontAlgn="auto">
              <a:spcBef>
                <a:spcPct val="0"/>
              </a:spcBef>
              <a:spcAft>
                <a:spcPts val="0"/>
              </a:spcAft>
              <a:buClrTx/>
              <a:buSzTx/>
              <a:buFontTx/>
              <a:buNone/>
              <a:tabLst/>
              <a:defRPr/>
            </a:pPr>
            <a:r>
              <a:rPr lang="en-US" sz="16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Learn about our tailored solutions</a:t>
            </a:r>
            <a:r>
              <a:rPr lang="en-US" sz="1600" b="1">
                <a:gradFill flip="none" rotWithShape="1">
                  <a:gsLst>
                    <a:gs pos="0">
                      <a:schemeClr val="accent3"/>
                    </a:gs>
                    <a:gs pos="100000">
                      <a:schemeClr val="accent2"/>
                    </a:gs>
                  </a:gsLst>
                  <a:lin ang="13500000" scaled="1"/>
                  <a:tileRect/>
                </a:gradFill>
                <a:latin typeface="+mj-lt"/>
              </a:rPr>
              <a:t> </a:t>
            </a:r>
            <a:r>
              <a:rPr kumimoji="0" lang="en-US" sz="1600" i="0" u="none" strike="noStrike" kern="1200" cap="none" normalizeH="0" baseline="0" noProof="0">
                <a:ln>
                  <a:noFill/>
                </a:ln>
                <a:effectLst/>
                <a:uLnTx/>
                <a:uFillTx/>
                <a:latin typeface="+mj-lt"/>
                <a:ea typeface="+mn-ea"/>
                <a:cs typeface="+mn-cs"/>
              </a:rPr>
              <a:t>to your objectives and situation.</a:t>
            </a:r>
            <a:endParaRPr lang="en-US" sz="1600">
              <a:latin typeface="+mj-lt"/>
            </a:endParaRPr>
          </a:p>
          <a:p>
            <a:pPr marL="285750" lvl="1" indent="-171450" defTabSz="914367">
              <a:spcBef>
                <a:spcPts val="600"/>
              </a:spcBef>
              <a:buClr>
                <a:schemeClr val="tx1"/>
              </a:buClr>
              <a:buFont typeface="Arial" panose="020B0604020202020204" pitchFamily="34" charset="0"/>
              <a:buChar char="•"/>
              <a:defRPr/>
            </a:pPr>
            <a:r>
              <a:rPr kumimoji="0" lang="en-US" sz="1400" i="0" u="none" strike="noStrike" kern="1200" cap="none" normalizeH="0" baseline="0" noProof="0">
                <a:ln>
                  <a:noFill/>
                </a:ln>
                <a:solidFill>
                  <a:srgbClr val="0078D4"/>
                </a:solidFill>
                <a:effectLst/>
                <a:uLnTx/>
                <a:uFillTx/>
                <a:latin typeface="+mj-lt"/>
                <a:ea typeface="+mn-ea"/>
                <a:cs typeface="+mn-cs"/>
                <a:hlinkClick r:id="rId5">
                  <a:extLst>
                    <a:ext uri="{A12FA001-AC4F-418D-AE19-62706E023703}">
                      <ahyp:hlinkClr xmlns:ahyp="http://schemas.microsoft.com/office/drawing/2018/hyperlinkcolor" val="tx"/>
                    </a:ext>
                  </a:extLst>
                </a:hlinkClick>
              </a:rPr>
              <a:t>Microsoft 365 Secure Productivity landing page</a:t>
            </a:r>
            <a:endParaRPr kumimoji="0" lang="en-US" sz="1400" i="0" u="none" strike="noStrike" kern="1200" cap="none" normalizeH="0" baseline="0" noProof="0">
              <a:ln>
                <a:noFill/>
              </a:ln>
              <a:solidFill>
                <a:srgbClr val="0078D4"/>
              </a:solidFill>
              <a:effectLst/>
              <a:uLnTx/>
              <a:uFillTx/>
              <a:latin typeface="+mj-lt"/>
              <a:ea typeface="+mn-ea"/>
              <a:cs typeface="+mn-cs"/>
            </a:endParaRPr>
          </a:p>
          <a:p>
            <a:pPr marL="285750" lvl="1" indent="-171450" defTabSz="914367">
              <a:spcBef>
                <a:spcPts val="600"/>
              </a:spcBef>
              <a:buClr>
                <a:schemeClr val="tx1"/>
              </a:buClr>
              <a:buFont typeface="Arial" panose="020B0604020202020204" pitchFamily="34" charset="0"/>
              <a:buChar char="•"/>
              <a:defRPr/>
            </a:pPr>
            <a:r>
              <a:rPr lang="en-US" sz="1400">
                <a:solidFill>
                  <a:srgbClr val="0078D4"/>
                </a:solidFill>
                <a:latin typeface="+mj-lt"/>
                <a:hlinkClick r:id="rId6">
                  <a:extLst>
                    <a:ext uri="{A12FA001-AC4F-418D-AE19-62706E023703}">
                      <ahyp:hlinkClr xmlns:ahyp="http://schemas.microsoft.com/office/drawing/2018/hyperlinkcolor" val="tx"/>
                    </a:ext>
                  </a:extLst>
                </a:hlinkClick>
              </a:rPr>
              <a:t>Microsoft 365 landing page</a:t>
            </a:r>
            <a:endParaRPr lang="en-US" sz="1600">
              <a:solidFill>
                <a:srgbClr val="0078D4"/>
              </a:solidFill>
              <a:latin typeface="+mj-lt"/>
            </a:endParaRPr>
          </a:p>
        </p:txBody>
      </p:sp>
      <p:sp>
        <p:nvSpPr>
          <p:cNvPr id="26" name="check 3" title="Icon of a checkmark with a circle around it">
            <a:extLst>
              <a:ext uri="{FF2B5EF4-FFF2-40B4-BE49-F238E27FC236}">
                <a16:creationId xmlns:a16="http://schemas.microsoft.com/office/drawing/2014/main" id="{7811FCC3-0551-A0A8-9A65-794D02D7F2B1}"/>
              </a:ext>
            </a:extLst>
          </p:cNvPr>
          <p:cNvSpPr>
            <a:spLocks noChangeAspect="1" noEditPoints="1"/>
          </p:cNvSpPr>
          <p:nvPr/>
        </p:nvSpPr>
        <p:spPr bwMode="auto">
          <a:xfrm>
            <a:off x="5920918" y="3127371"/>
            <a:ext cx="476706" cy="473940"/>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25400">
            <a:gradFill flip="none" rotWithShape="1">
              <a:gsLst>
                <a:gs pos="77000">
                  <a:srgbClr val="00B0F0"/>
                </a:gs>
                <a:gs pos="26000">
                  <a:srgbClr val="C03BC4"/>
                </a:gs>
                <a:gs pos="0">
                  <a:srgbClr val="FFA38B"/>
                </a:gs>
                <a:gs pos="100000">
                  <a:srgbClr val="0078D4"/>
                </a:gs>
              </a:gsLst>
              <a:lin ang="135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33" name="TextBox 32">
            <a:extLst>
              <a:ext uri="{FF2B5EF4-FFF2-40B4-BE49-F238E27FC236}">
                <a16:creationId xmlns:a16="http://schemas.microsoft.com/office/drawing/2014/main" id="{BB1F1663-9D03-7B41-E5D7-26FC6D2EB563}"/>
              </a:ext>
            </a:extLst>
          </p:cNvPr>
          <p:cNvSpPr txBox="1"/>
          <p:nvPr/>
        </p:nvSpPr>
        <p:spPr>
          <a:xfrm>
            <a:off x="6644641" y="2971926"/>
            <a:ext cx="4756784" cy="784830"/>
          </a:xfrm>
          <a:prstGeom prst="rect">
            <a:avLst/>
          </a:prstGeom>
          <a:noFill/>
        </p:spPr>
        <p:txBody>
          <a:bodyPr wrap="square" lIns="0" tIns="0" rIns="0" bIns="0" rtlCol="0" anchor="ctr">
            <a:spAutoFit/>
          </a:bodyPr>
          <a:lstStyle/>
          <a:p>
            <a:pPr marL="0" marR="0" lvl="0" indent="0" defTabSz="914367" fontAlgn="auto">
              <a:spcBef>
                <a:spcPts val="0"/>
              </a:spcBef>
              <a:spcAft>
                <a:spcPts val="0"/>
              </a:spcAft>
              <a:buClrTx/>
              <a:buSzTx/>
              <a:buFontTx/>
              <a:buNone/>
              <a:tabLst/>
              <a:defRPr/>
            </a:pPr>
            <a:r>
              <a:rPr lang="en-US" sz="16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Schedule a Zero Trust assessment </a:t>
            </a:r>
            <a:r>
              <a:rPr lang="en-US" sz="1600">
                <a:latin typeface="+mj-lt"/>
              </a:rPr>
              <a:t>to evaluate your complete security estate and prioritize next steps.</a:t>
            </a:r>
          </a:p>
          <a:p>
            <a:pPr marL="285750" lvl="1" indent="-171450" defTabSz="914367">
              <a:spcBef>
                <a:spcPts val="600"/>
              </a:spcBef>
              <a:buClr>
                <a:schemeClr val="tx1"/>
              </a:buClr>
              <a:buFont typeface="Arial" panose="020B0604020202020204" pitchFamily="34" charset="0"/>
              <a:buChar char="•"/>
              <a:defRPr/>
            </a:pPr>
            <a:r>
              <a:rPr lang="en-US" sz="1400">
                <a:latin typeface="+mj-lt"/>
              </a:rPr>
              <a:t>Contact your Account Executive or </a:t>
            </a:r>
            <a:r>
              <a:rPr lang="en-US" sz="1400">
                <a:solidFill>
                  <a:srgbClr val="0078D4"/>
                </a:solidFill>
                <a:latin typeface="+mj-lt"/>
                <a:hlinkClick r:id="rId7"/>
              </a:rPr>
              <a:t>find a partner</a:t>
            </a:r>
            <a:r>
              <a:rPr lang="en-US" sz="1400">
                <a:solidFill>
                  <a:srgbClr val="0078D4"/>
                </a:solidFill>
                <a:latin typeface="+mj-lt"/>
              </a:rPr>
              <a:t>.</a:t>
            </a:r>
          </a:p>
        </p:txBody>
      </p:sp>
      <p:sp>
        <p:nvSpPr>
          <p:cNvPr id="37" name="check 3" title="Icon of a checkmark with a circle around it">
            <a:extLst>
              <a:ext uri="{FF2B5EF4-FFF2-40B4-BE49-F238E27FC236}">
                <a16:creationId xmlns:a16="http://schemas.microsoft.com/office/drawing/2014/main" id="{8EB5C9E4-E68E-C3DE-075A-20788DB6F4D4}"/>
              </a:ext>
            </a:extLst>
          </p:cNvPr>
          <p:cNvSpPr>
            <a:spLocks noChangeAspect="1" noEditPoints="1"/>
          </p:cNvSpPr>
          <p:nvPr/>
        </p:nvSpPr>
        <p:spPr bwMode="auto">
          <a:xfrm>
            <a:off x="5920918" y="4340164"/>
            <a:ext cx="476706" cy="473940"/>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25400">
            <a:gradFill flip="none" rotWithShape="1">
              <a:gsLst>
                <a:gs pos="77000">
                  <a:srgbClr val="00B0F0"/>
                </a:gs>
                <a:gs pos="26000">
                  <a:srgbClr val="C03BC4"/>
                </a:gs>
                <a:gs pos="0">
                  <a:srgbClr val="FFA38B"/>
                </a:gs>
                <a:gs pos="100000">
                  <a:srgbClr val="0078D4"/>
                </a:gs>
              </a:gsLst>
              <a:lin ang="135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2" name="TextBox 1">
            <a:extLst>
              <a:ext uri="{FF2B5EF4-FFF2-40B4-BE49-F238E27FC236}">
                <a16:creationId xmlns:a16="http://schemas.microsoft.com/office/drawing/2014/main" id="{DD02B608-CCB3-3D61-72B8-33A9243159B2}"/>
              </a:ext>
            </a:extLst>
          </p:cNvPr>
          <p:cNvSpPr txBox="1"/>
          <p:nvPr/>
        </p:nvSpPr>
        <p:spPr>
          <a:xfrm>
            <a:off x="6615605" y="4184719"/>
            <a:ext cx="4756784" cy="784830"/>
          </a:xfrm>
          <a:prstGeom prst="rect">
            <a:avLst/>
          </a:prstGeom>
          <a:noFill/>
        </p:spPr>
        <p:txBody>
          <a:bodyPr wrap="square" lIns="0" tIns="0" rIns="0" bIns="0" rtlCol="0" anchor="ctr">
            <a:spAutoFit/>
          </a:bodyPr>
          <a:lstStyle/>
          <a:p>
            <a:pPr marL="0" marR="0" lvl="0" indent="0" defTabSz="914367" fontAlgn="auto">
              <a:spcBef>
                <a:spcPts val="0"/>
              </a:spcBef>
              <a:spcAft>
                <a:spcPts val="0"/>
              </a:spcAft>
              <a:buClrTx/>
              <a:buSzTx/>
              <a:buFontTx/>
              <a:buNone/>
              <a:tabLst/>
              <a:defRPr/>
            </a:pPr>
            <a:r>
              <a:rPr lang="en-US" sz="16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Schedule a generative AI assessment </a:t>
            </a:r>
            <a:r>
              <a:rPr lang="en-US" sz="1600">
                <a:latin typeface="+mj-lt"/>
              </a:rPr>
              <a:t>to understand your risks and better protect your organization.</a:t>
            </a:r>
          </a:p>
          <a:p>
            <a:pPr marL="285750" lvl="1" indent="-171450" defTabSz="914367">
              <a:spcBef>
                <a:spcPts val="600"/>
              </a:spcBef>
              <a:buClr>
                <a:schemeClr val="tx1"/>
              </a:buClr>
              <a:buFont typeface="Arial" panose="020B0604020202020204" pitchFamily="34" charset="0"/>
              <a:buChar char="•"/>
              <a:defRPr/>
            </a:pPr>
            <a:r>
              <a:rPr lang="en-US" sz="1400">
                <a:latin typeface="+mj-lt"/>
              </a:rPr>
              <a:t>Contact your Account Executive or </a:t>
            </a:r>
            <a:r>
              <a:rPr lang="en-US" sz="1400">
                <a:solidFill>
                  <a:srgbClr val="0078D4"/>
                </a:solidFill>
                <a:latin typeface="+mj-lt"/>
                <a:hlinkClick r:id="rId7"/>
              </a:rPr>
              <a:t>find a partner</a:t>
            </a:r>
            <a:endParaRPr lang="en-US" sz="1400">
              <a:solidFill>
                <a:srgbClr val="0078D4"/>
              </a:solidFill>
              <a:latin typeface="+mj-lt"/>
            </a:endParaRPr>
          </a:p>
        </p:txBody>
      </p:sp>
      <p:sp>
        <p:nvSpPr>
          <p:cNvPr id="3" name="Rectangle: Rounded Corners 2">
            <a:extLst>
              <a:ext uri="{FF2B5EF4-FFF2-40B4-BE49-F238E27FC236}">
                <a16:creationId xmlns:a16="http://schemas.microsoft.com/office/drawing/2014/main" id="{FE2128D3-39B3-54A2-84A6-AA2FD8BF9BB3}"/>
              </a:ext>
              <a:ext uri="{C183D7F6-B498-43B3-948B-1728B52AA6E4}">
                <adec:decorative xmlns:adec="http://schemas.microsoft.com/office/drawing/2017/decorative" val="1"/>
              </a:ext>
            </a:extLst>
          </p:cNvPr>
          <p:cNvSpPr/>
          <p:nvPr/>
        </p:nvSpPr>
        <p:spPr bwMode="auto">
          <a:xfrm>
            <a:off x="5673723" y="5206933"/>
            <a:ext cx="5929313" cy="1065279"/>
          </a:xfrm>
          <a:prstGeom prst="roundRect">
            <a:avLst>
              <a:gd name="adj" fmla="val 10394"/>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21606" fontAlgn="base">
              <a:spcBef>
                <a:spcPct val="0"/>
              </a:spcBef>
              <a:spcAft>
                <a:spcPct val="0"/>
              </a:spcAft>
            </a:pPr>
            <a:endParaRPr lang="en-US">
              <a:solidFill>
                <a:srgbClr val="091F2C"/>
              </a:solidFill>
            </a:endParaRPr>
          </a:p>
        </p:txBody>
      </p:sp>
      <p:sp>
        <p:nvSpPr>
          <p:cNvPr id="4" name="check 3" title="Icon of a checkmark with a circle around it">
            <a:extLst>
              <a:ext uri="{FF2B5EF4-FFF2-40B4-BE49-F238E27FC236}">
                <a16:creationId xmlns:a16="http://schemas.microsoft.com/office/drawing/2014/main" id="{2DA7D0F0-6D27-5A13-C103-9A329DBB041F}"/>
              </a:ext>
            </a:extLst>
          </p:cNvPr>
          <p:cNvSpPr>
            <a:spLocks noChangeAspect="1" noEditPoints="1"/>
          </p:cNvSpPr>
          <p:nvPr/>
        </p:nvSpPr>
        <p:spPr bwMode="auto">
          <a:xfrm>
            <a:off x="5920918" y="5502602"/>
            <a:ext cx="476706" cy="473940"/>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25400">
            <a:gradFill flip="none" rotWithShape="1">
              <a:gsLst>
                <a:gs pos="77000">
                  <a:srgbClr val="00B0F0"/>
                </a:gs>
                <a:gs pos="26000">
                  <a:srgbClr val="C03BC4"/>
                </a:gs>
                <a:gs pos="0">
                  <a:srgbClr val="FFA38B"/>
                </a:gs>
                <a:gs pos="100000">
                  <a:srgbClr val="0078D4"/>
                </a:gs>
              </a:gsLst>
              <a:lin ang="135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38" name="TextBox 37">
            <a:extLst>
              <a:ext uri="{FF2B5EF4-FFF2-40B4-BE49-F238E27FC236}">
                <a16:creationId xmlns:a16="http://schemas.microsoft.com/office/drawing/2014/main" id="{538AA04D-2622-5AD1-1EB5-1FB34B6C15FA}"/>
              </a:ext>
            </a:extLst>
          </p:cNvPr>
          <p:cNvSpPr txBox="1"/>
          <p:nvPr/>
        </p:nvSpPr>
        <p:spPr>
          <a:xfrm>
            <a:off x="6644641" y="5331768"/>
            <a:ext cx="4756784" cy="815608"/>
          </a:xfrm>
          <a:prstGeom prst="rect">
            <a:avLst/>
          </a:prstGeom>
          <a:noFill/>
        </p:spPr>
        <p:txBody>
          <a:bodyPr wrap="square" lIns="0" tIns="0" rIns="0" bIns="0" rtlCol="0" anchor="ctr">
            <a:spAutoFit/>
          </a:bodyPr>
          <a:lstStyle/>
          <a:p>
            <a:pPr marL="0" marR="0" lvl="0" indent="0" defTabSz="914367" fontAlgn="auto">
              <a:spcBef>
                <a:spcPts val="0"/>
              </a:spcBef>
              <a:spcAft>
                <a:spcPts val="0"/>
              </a:spcAft>
              <a:buClrTx/>
              <a:buSzTx/>
              <a:buFontTx/>
              <a:buNone/>
              <a:tabLst/>
              <a:defRPr/>
            </a:pPr>
            <a:r>
              <a:rPr lang="en-US" sz="16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Watch the webinar </a:t>
            </a:r>
            <a:r>
              <a:rPr lang="en-US" sz="1600">
                <a:latin typeface="+mj-lt"/>
              </a:rPr>
              <a:t>to learn three important steps to protect your organization and prepare for AI.</a:t>
            </a:r>
          </a:p>
          <a:p>
            <a:pPr marL="285750" lvl="1" indent="-171450" defTabSz="914367">
              <a:spcBef>
                <a:spcPts val="600"/>
              </a:spcBef>
              <a:buClr>
                <a:schemeClr val="tx1"/>
              </a:buClr>
              <a:buFont typeface="Arial" panose="020B0604020202020204" pitchFamily="34" charset="0"/>
              <a:buChar char="•"/>
              <a:defRPr/>
            </a:pPr>
            <a:r>
              <a:rPr lang="en-US" sz="1400">
                <a:solidFill>
                  <a:srgbClr val="0078D4"/>
                </a:solidFill>
                <a:latin typeface="+mj-lt"/>
                <a:hlinkClick r:id="rId8"/>
              </a:rPr>
              <a:t>Watch the webinar now</a:t>
            </a:r>
            <a:r>
              <a:rPr lang="en-US" sz="1400">
                <a:solidFill>
                  <a:srgbClr val="0078D4"/>
                </a:solidFill>
                <a:latin typeface="+mj-lt"/>
              </a:rPr>
              <a:t>.</a:t>
            </a:r>
          </a:p>
        </p:txBody>
      </p:sp>
      <p:sp>
        <p:nvSpPr>
          <p:cNvPr id="5" name="TextBox 2">
            <a:extLst>
              <a:ext uri="{FF2B5EF4-FFF2-40B4-BE49-F238E27FC236}">
                <a16:creationId xmlns:a16="http://schemas.microsoft.com/office/drawing/2014/main" id="{89565973-9101-CD80-964D-C7EE707767BC}"/>
              </a:ext>
            </a:extLst>
          </p:cNvPr>
          <p:cNvSpPr txBox="1"/>
          <p:nvPr/>
        </p:nvSpPr>
        <p:spPr>
          <a:xfrm>
            <a:off x="6615605" y="1993947"/>
            <a:ext cx="4134358" cy="656285"/>
          </a:xfrm>
          <a:prstGeom prst="rect">
            <a:avLst/>
          </a:prstGeom>
          <a:solidFill>
            <a:srgbClr val="FFFF00"/>
          </a:solidFill>
        </p:spPr>
        <p:txBody>
          <a:bodyPr wrap="square"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a:t>Partner resource/ CTA</a:t>
            </a:r>
          </a:p>
        </p:txBody>
      </p:sp>
    </p:spTree>
    <p:extLst>
      <p:ext uri="{BB962C8B-B14F-4D97-AF65-F5344CB8AC3E}">
        <p14:creationId xmlns:p14="http://schemas.microsoft.com/office/powerpoint/2010/main" val="191220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33B25692-775F-F810-8761-35A23E6744BA}"/>
              </a:ext>
              <a:ext uri="{C183D7F6-B498-43B3-948B-1728B52AA6E4}">
                <adec:decorative xmlns:adec="http://schemas.microsoft.com/office/drawing/2017/decorative" val="1"/>
              </a:ext>
            </a:extLst>
          </p:cNvPr>
          <p:cNvSpPr/>
          <p:nvPr/>
        </p:nvSpPr>
        <p:spPr bwMode="auto">
          <a:xfrm>
            <a:off x="584200" y="1436697"/>
            <a:ext cx="11023600" cy="3984608"/>
          </a:xfrm>
          <a:prstGeom prst="roundRect">
            <a:avLst>
              <a:gd name="adj" fmla="val 7186"/>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a:solidFill>
                <a:srgbClr val="091F2C"/>
              </a:solidFill>
            </a:endParaRPr>
          </a:p>
        </p:txBody>
      </p:sp>
      <p:cxnSp>
        <p:nvCxnSpPr>
          <p:cNvPr id="5" name="Straight Connector 4">
            <a:extLst>
              <a:ext uri="{FF2B5EF4-FFF2-40B4-BE49-F238E27FC236}">
                <a16:creationId xmlns:a16="http://schemas.microsoft.com/office/drawing/2014/main" id="{C1438822-8A5B-A0C1-685C-9EDB32D49B9E}"/>
              </a:ext>
              <a:ext uri="{C183D7F6-B498-43B3-948B-1728B52AA6E4}">
                <adec:decorative xmlns:adec="http://schemas.microsoft.com/office/drawing/2017/decorative" val="1"/>
              </a:ext>
            </a:extLst>
          </p:cNvPr>
          <p:cNvCxnSpPr>
            <a:cxnSpLocks/>
          </p:cNvCxnSpPr>
          <p:nvPr/>
        </p:nvCxnSpPr>
        <p:spPr>
          <a:xfrm>
            <a:off x="3273130" y="1436697"/>
            <a:ext cx="5645740" cy="0"/>
          </a:xfrm>
          <a:prstGeom prst="line">
            <a:avLst/>
          </a:prstGeom>
          <a:ln w="762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0117FD6-09CC-A7E9-C084-49623AEF0A3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33142" y="4455885"/>
            <a:ext cx="6458857" cy="2402115"/>
          </a:xfrm>
          <a:prstGeom prst="rect">
            <a:avLst/>
          </a:prstGeom>
        </p:spPr>
      </p:pic>
      <p:sp>
        <p:nvSpPr>
          <p:cNvPr id="9" name="Title 8">
            <a:extLst>
              <a:ext uri="{FF2B5EF4-FFF2-40B4-BE49-F238E27FC236}">
                <a16:creationId xmlns:a16="http://schemas.microsoft.com/office/drawing/2014/main" id="{DC5FDD8C-C5CA-A003-7B03-45F4826A168B}"/>
              </a:ext>
            </a:extLst>
          </p:cNvPr>
          <p:cNvSpPr txBox="1">
            <a:spLocks noGrp="1"/>
          </p:cNvSpPr>
          <p:nvPr>
            <p:ph type="title" idx="4294967295"/>
          </p:nvPr>
        </p:nvSpPr>
        <p:spPr>
          <a:xfrm>
            <a:off x="2627086" y="2644175"/>
            <a:ext cx="6937828"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1219179"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a:ln>
                  <a:noFill/>
                </a:ln>
                <a:gradFill flip="none" rotWithShape="1">
                  <a:gsLst>
                    <a:gs pos="0">
                      <a:schemeClr val="accent3"/>
                    </a:gs>
                    <a:gs pos="100000">
                      <a:schemeClr val="accent2"/>
                    </a:gs>
                  </a:gsLst>
                  <a:lin ang="13500000" scaled="1"/>
                  <a:tileRect/>
                </a:gradFill>
                <a:effectLst/>
                <a:uLnTx/>
                <a:uFillTx/>
                <a:latin typeface="+mn-lt"/>
                <a:ea typeface="+mn-ea"/>
                <a:cs typeface="+mn-cs"/>
              </a:rPr>
              <a:t>Thank you!</a:t>
            </a:r>
          </a:p>
        </p:txBody>
      </p:sp>
      <p:sp>
        <p:nvSpPr>
          <p:cNvPr id="6" name="TextBox 1">
            <a:extLst>
              <a:ext uri="{FF2B5EF4-FFF2-40B4-BE49-F238E27FC236}">
                <a16:creationId xmlns:a16="http://schemas.microsoft.com/office/drawing/2014/main" id="{3451C1F5-1D9E-00A3-B06A-2CCB1042D33C}"/>
              </a:ext>
              <a:ext uri="{C183D7F6-B498-43B3-948B-1728B52AA6E4}">
                <adec:decorative xmlns:adec="http://schemas.microsoft.com/office/drawing/2017/decorative" val="1"/>
              </a:ext>
            </a:extLst>
          </p:cNvPr>
          <p:cNvSpPr txBox="1"/>
          <p:nvPr/>
        </p:nvSpPr>
        <p:spPr>
          <a:xfrm>
            <a:off x="580794" y="620751"/>
            <a:ext cx="1645920" cy="365760"/>
          </a:xfrm>
          <a:prstGeom prst="rect">
            <a:avLst/>
          </a:prstGeom>
          <a:solidFill>
            <a:srgbClr val="FFFF00"/>
          </a:solidFill>
        </p:spPr>
        <p:txBody>
          <a:bodyPr wrap="square" lIns="137160" tIns="91440" rIns="137160" bIns="91440" rtlCol="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a:latin typeface="+mj-lt"/>
              </a:rPr>
              <a:t>Placeholder logo</a:t>
            </a:r>
          </a:p>
        </p:txBody>
      </p:sp>
      <p:pic>
        <p:nvPicPr>
          <p:cNvPr id="7" name="MS logo gray - EMF">
            <a:extLst>
              <a:ext uri="{FF2B5EF4-FFF2-40B4-BE49-F238E27FC236}">
                <a16:creationId xmlns:a16="http://schemas.microsoft.com/office/drawing/2014/main" id="{F1F9B2CB-2397-C92E-0716-90E9B82F59A9}"/>
              </a:ext>
              <a:ext uri="{C183D7F6-B498-43B3-948B-1728B52AA6E4}">
                <adec:decorative xmlns:adec="http://schemas.microsoft.com/office/drawing/2017/decorative" val="1"/>
              </a:ext>
            </a:extLst>
          </p:cNvPr>
          <p:cNvPicPr>
            <a:picLocks noChangeAspect="1"/>
          </p:cNvPicPr>
          <p:nvPr/>
        </p:nvPicPr>
        <p:blipFill rotWithShape="1">
          <a:blip r:embed="rId4"/>
          <a:srcRect l="11451" t="32475" r="10216" b="33708"/>
          <a:stretch/>
        </p:blipFill>
        <p:spPr bwMode="black">
          <a:xfrm>
            <a:off x="585216" y="5941363"/>
            <a:ext cx="1854200" cy="294217"/>
          </a:xfrm>
          <a:prstGeom prst="rect">
            <a:avLst/>
          </a:prstGeom>
        </p:spPr>
      </p:pic>
    </p:spTree>
    <p:extLst>
      <p:ext uri="{BB962C8B-B14F-4D97-AF65-F5344CB8AC3E}">
        <p14:creationId xmlns:p14="http://schemas.microsoft.com/office/powerpoint/2010/main" val="189562520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5D021D4-DD81-8DCC-0DB0-11BBE57ECE9F}"/>
              </a:ext>
              <a:ext uri="{C183D7F6-B498-43B3-948B-1728B52AA6E4}">
                <adec:decorative xmlns:adec="http://schemas.microsoft.com/office/drawing/2017/decorative" val="1"/>
              </a:ext>
            </a:extLst>
          </p:cNvPr>
          <p:cNvPicPr>
            <a:picLocks noChangeAspect="1"/>
          </p:cNvPicPr>
          <p:nvPr/>
        </p:nvPicPr>
        <p:blipFill rotWithShape="1">
          <a:blip r:embed="rId3">
            <a:alphaModFix amt="12000"/>
          </a:blip>
          <a:srcRect l="12724" r="33042"/>
          <a:stretch/>
        </p:blipFill>
        <p:spPr>
          <a:xfrm>
            <a:off x="6481763" y="0"/>
            <a:ext cx="5063655" cy="6858000"/>
          </a:xfrm>
          <a:prstGeom prst="rect">
            <a:avLst/>
          </a:prstGeom>
        </p:spPr>
      </p:pic>
      <p:grpSp>
        <p:nvGrpSpPr>
          <p:cNvPr id="66" name="Group 65">
            <a:extLst>
              <a:ext uri="{FF2B5EF4-FFF2-40B4-BE49-F238E27FC236}">
                <a16:creationId xmlns:a16="http://schemas.microsoft.com/office/drawing/2014/main" id="{22560BBE-04BB-878E-08AD-E0E30C6B1261}"/>
              </a:ext>
              <a:ext uri="{C183D7F6-B498-43B3-948B-1728B52AA6E4}">
                <adec:decorative xmlns:adec="http://schemas.microsoft.com/office/drawing/2017/decorative" val="1"/>
              </a:ext>
            </a:extLst>
          </p:cNvPr>
          <p:cNvGrpSpPr/>
          <p:nvPr/>
        </p:nvGrpSpPr>
        <p:grpSpPr>
          <a:xfrm>
            <a:off x="4214594" y="3007376"/>
            <a:ext cx="7652408" cy="950293"/>
            <a:chOff x="4214594" y="3007376"/>
            <a:chExt cx="7652408" cy="950293"/>
          </a:xfrm>
        </p:grpSpPr>
        <p:cxnSp>
          <p:nvCxnSpPr>
            <p:cNvPr id="12" name="Straight Connector 11">
              <a:extLst>
                <a:ext uri="{FF2B5EF4-FFF2-40B4-BE49-F238E27FC236}">
                  <a16:creationId xmlns:a16="http://schemas.microsoft.com/office/drawing/2014/main" id="{E219891E-FD03-09D4-F821-BA6972BBABB6}"/>
                </a:ext>
              </a:extLst>
            </p:cNvPr>
            <p:cNvCxnSpPr>
              <a:cxnSpLocks/>
            </p:cNvCxnSpPr>
            <p:nvPr/>
          </p:nvCxnSpPr>
          <p:spPr>
            <a:xfrm>
              <a:off x="4214594" y="3149468"/>
              <a:ext cx="5077556" cy="0"/>
            </a:xfrm>
            <a:prstGeom prst="line">
              <a:avLst/>
            </a:pr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617C83F-1135-5D48-6777-F36147F28174}"/>
                </a:ext>
              </a:extLst>
            </p:cNvPr>
            <p:cNvCxnSpPr>
              <a:cxnSpLocks/>
            </p:cNvCxnSpPr>
            <p:nvPr/>
          </p:nvCxnSpPr>
          <p:spPr>
            <a:xfrm>
              <a:off x="4214594" y="3268523"/>
              <a:ext cx="5077556" cy="0"/>
            </a:xfrm>
            <a:prstGeom prst="line">
              <a:avLst/>
            </a:pr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206DEE0-969B-66D4-2D9F-BBBF83895F8C}"/>
                </a:ext>
              </a:extLst>
            </p:cNvPr>
            <p:cNvCxnSpPr>
              <a:cxnSpLocks/>
            </p:cNvCxnSpPr>
            <p:nvPr/>
          </p:nvCxnSpPr>
          <p:spPr>
            <a:xfrm>
              <a:off x="4214594" y="3390722"/>
              <a:ext cx="5077556" cy="0"/>
            </a:xfrm>
            <a:prstGeom prst="line">
              <a:avLst/>
            </a:pr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ADE0C86-04E9-0CAB-61E2-A3C7606E41DB}"/>
                </a:ext>
              </a:extLst>
            </p:cNvPr>
            <p:cNvCxnSpPr>
              <a:cxnSpLocks/>
            </p:cNvCxnSpPr>
            <p:nvPr/>
          </p:nvCxnSpPr>
          <p:spPr>
            <a:xfrm>
              <a:off x="4214594" y="3815577"/>
              <a:ext cx="5077556" cy="0"/>
            </a:xfrm>
            <a:prstGeom prst="line">
              <a:avLst/>
            </a:pr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C1FE383-D38E-8757-D896-8CF352D5EAAE}"/>
                </a:ext>
              </a:extLst>
            </p:cNvPr>
            <p:cNvCxnSpPr>
              <a:cxnSpLocks/>
            </p:cNvCxnSpPr>
            <p:nvPr/>
          </p:nvCxnSpPr>
          <p:spPr>
            <a:xfrm>
              <a:off x="4214594" y="3527131"/>
              <a:ext cx="5077556" cy="0"/>
            </a:xfrm>
            <a:prstGeom prst="line">
              <a:avLst/>
            </a:pr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62301BC0-5FD5-46E8-FC8B-B4C2F63FF25C}"/>
                </a:ext>
              </a:extLst>
            </p:cNvPr>
            <p:cNvCxnSpPr>
              <a:cxnSpLocks/>
            </p:cNvCxnSpPr>
            <p:nvPr/>
          </p:nvCxnSpPr>
          <p:spPr>
            <a:xfrm>
              <a:off x="4214594" y="3680590"/>
              <a:ext cx="5077556" cy="0"/>
            </a:xfrm>
            <a:prstGeom prst="line">
              <a:avLst/>
            </a:pr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med" len="med"/>
            </a:ln>
          </p:spPr>
          <p:style>
            <a:lnRef idx="1">
              <a:schemeClr val="accent1"/>
            </a:lnRef>
            <a:fillRef idx="0">
              <a:schemeClr val="accent1"/>
            </a:fillRef>
            <a:effectRef idx="0">
              <a:schemeClr val="accent1"/>
            </a:effectRef>
            <a:fontRef idx="minor">
              <a:schemeClr val="tx1"/>
            </a:fontRef>
          </p:style>
        </p:cxnSp>
        <p:sp>
          <p:nvSpPr>
            <p:cNvPr id="43" name="Freeform: Shape 42">
              <a:extLst>
                <a:ext uri="{FF2B5EF4-FFF2-40B4-BE49-F238E27FC236}">
                  <a16:creationId xmlns:a16="http://schemas.microsoft.com/office/drawing/2014/main" id="{26018D42-2F2F-03D7-D194-0F5C5028037B}"/>
                </a:ext>
              </a:extLst>
            </p:cNvPr>
            <p:cNvSpPr/>
            <p:nvPr/>
          </p:nvSpPr>
          <p:spPr bwMode="auto">
            <a:xfrm>
              <a:off x="8642357" y="3098012"/>
              <a:ext cx="3155075" cy="170510"/>
            </a:xfrm>
            <a:custGeom>
              <a:avLst/>
              <a:gdLst>
                <a:gd name="connsiteX0" fmla="*/ 0 w 3378200"/>
                <a:gd name="connsiteY0" fmla="*/ 152400 h 152400"/>
                <a:gd name="connsiteX1" fmla="*/ 2921000 w 3378200"/>
                <a:gd name="connsiteY1" fmla="*/ 152400 h 152400"/>
                <a:gd name="connsiteX2" fmla="*/ 3073400 w 3378200"/>
                <a:gd name="connsiteY2" fmla="*/ 0 h 152400"/>
                <a:gd name="connsiteX3" fmla="*/ 3378200 w 3378200"/>
                <a:gd name="connsiteY3" fmla="*/ 0 h 152400"/>
              </a:gdLst>
              <a:ahLst/>
              <a:cxnLst>
                <a:cxn ang="0">
                  <a:pos x="connsiteX0" y="connsiteY0"/>
                </a:cxn>
                <a:cxn ang="0">
                  <a:pos x="connsiteX1" y="connsiteY1"/>
                </a:cxn>
                <a:cxn ang="0">
                  <a:pos x="connsiteX2" y="connsiteY2"/>
                </a:cxn>
                <a:cxn ang="0">
                  <a:pos x="connsiteX3" y="connsiteY3"/>
                </a:cxn>
              </a:cxnLst>
              <a:rect l="l" t="t" r="r" b="b"/>
              <a:pathLst>
                <a:path w="3378200" h="152400">
                  <a:moveTo>
                    <a:pt x="0" y="152400"/>
                  </a:moveTo>
                  <a:lnTo>
                    <a:pt x="2921000" y="152400"/>
                  </a:lnTo>
                  <a:lnTo>
                    <a:pt x="3073400" y="0"/>
                  </a:lnTo>
                  <a:lnTo>
                    <a:pt x="3378200" y="0"/>
                  </a:lnTo>
                </a:path>
              </a:pathLst>
            </a:cu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Freeform: Shape 43">
              <a:extLst>
                <a:ext uri="{FF2B5EF4-FFF2-40B4-BE49-F238E27FC236}">
                  <a16:creationId xmlns:a16="http://schemas.microsoft.com/office/drawing/2014/main" id="{F6D19B88-331A-C993-6EB1-253E899CB7C0}"/>
                </a:ext>
              </a:extLst>
            </p:cNvPr>
            <p:cNvSpPr/>
            <p:nvPr/>
          </p:nvSpPr>
          <p:spPr bwMode="auto">
            <a:xfrm>
              <a:off x="8733276" y="3527131"/>
              <a:ext cx="2946318" cy="102306"/>
            </a:xfrm>
            <a:custGeom>
              <a:avLst/>
              <a:gdLst>
                <a:gd name="connsiteX0" fmla="*/ 0 w 3154680"/>
                <a:gd name="connsiteY0" fmla="*/ 0 h 91440"/>
                <a:gd name="connsiteX1" fmla="*/ 2796540 w 3154680"/>
                <a:gd name="connsiteY1" fmla="*/ 0 h 91440"/>
                <a:gd name="connsiteX2" fmla="*/ 2887980 w 3154680"/>
                <a:gd name="connsiteY2" fmla="*/ 91440 h 91440"/>
                <a:gd name="connsiteX3" fmla="*/ 3154680 w 3154680"/>
                <a:gd name="connsiteY3" fmla="*/ 91440 h 91440"/>
              </a:gdLst>
              <a:ahLst/>
              <a:cxnLst>
                <a:cxn ang="0">
                  <a:pos x="connsiteX0" y="connsiteY0"/>
                </a:cxn>
                <a:cxn ang="0">
                  <a:pos x="connsiteX1" y="connsiteY1"/>
                </a:cxn>
                <a:cxn ang="0">
                  <a:pos x="connsiteX2" y="connsiteY2"/>
                </a:cxn>
                <a:cxn ang="0">
                  <a:pos x="connsiteX3" y="connsiteY3"/>
                </a:cxn>
              </a:cxnLst>
              <a:rect l="l" t="t" r="r" b="b"/>
              <a:pathLst>
                <a:path w="3154680" h="91440">
                  <a:moveTo>
                    <a:pt x="0" y="0"/>
                  </a:moveTo>
                  <a:lnTo>
                    <a:pt x="2796540" y="0"/>
                  </a:lnTo>
                  <a:lnTo>
                    <a:pt x="2887980" y="91440"/>
                  </a:lnTo>
                  <a:lnTo>
                    <a:pt x="3154680" y="91440"/>
                  </a:lnTo>
                </a:path>
              </a:pathLst>
            </a:cu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Shape 44">
              <a:extLst>
                <a:ext uri="{FF2B5EF4-FFF2-40B4-BE49-F238E27FC236}">
                  <a16:creationId xmlns:a16="http://schemas.microsoft.com/office/drawing/2014/main" id="{A5A423CB-6D43-5598-1B84-F9AD1C8F8052}"/>
                </a:ext>
              </a:extLst>
            </p:cNvPr>
            <p:cNvSpPr/>
            <p:nvPr/>
          </p:nvSpPr>
          <p:spPr bwMode="auto">
            <a:xfrm>
              <a:off x="8682685" y="3390722"/>
              <a:ext cx="2832451" cy="0"/>
            </a:xfrm>
            <a:custGeom>
              <a:avLst/>
              <a:gdLst>
                <a:gd name="connsiteX0" fmla="*/ 0 w 3032760"/>
                <a:gd name="connsiteY0" fmla="*/ 0 h 0"/>
                <a:gd name="connsiteX1" fmla="*/ 3032760 w 3032760"/>
                <a:gd name="connsiteY1" fmla="*/ 0 h 0"/>
              </a:gdLst>
              <a:ahLst/>
              <a:cxnLst>
                <a:cxn ang="0">
                  <a:pos x="connsiteX0" y="connsiteY0"/>
                </a:cxn>
                <a:cxn ang="0">
                  <a:pos x="connsiteX1" y="connsiteY1"/>
                </a:cxn>
              </a:cxnLst>
              <a:rect l="l" t="t" r="r" b="b"/>
              <a:pathLst>
                <a:path w="3032760">
                  <a:moveTo>
                    <a:pt x="0" y="0"/>
                  </a:moveTo>
                  <a:lnTo>
                    <a:pt x="3032760" y="0"/>
                  </a:lnTo>
                </a:path>
              </a:pathLst>
            </a:cu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Shape 46">
              <a:extLst>
                <a:ext uri="{FF2B5EF4-FFF2-40B4-BE49-F238E27FC236}">
                  <a16:creationId xmlns:a16="http://schemas.microsoft.com/office/drawing/2014/main" id="{65212365-53B1-ECEE-341B-80AC13DD8B47}"/>
                </a:ext>
              </a:extLst>
            </p:cNvPr>
            <p:cNvSpPr/>
            <p:nvPr/>
          </p:nvSpPr>
          <p:spPr bwMode="auto">
            <a:xfrm>
              <a:off x="8895775" y="3680590"/>
              <a:ext cx="2971227" cy="184720"/>
            </a:xfrm>
            <a:custGeom>
              <a:avLst/>
              <a:gdLst>
                <a:gd name="connsiteX0" fmla="*/ 0 w 3181350"/>
                <a:gd name="connsiteY0" fmla="*/ 0 h 165100"/>
                <a:gd name="connsiteX1" fmla="*/ 2514600 w 3181350"/>
                <a:gd name="connsiteY1" fmla="*/ 0 h 165100"/>
                <a:gd name="connsiteX2" fmla="*/ 2679700 w 3181350"/>
                <a:gd name="connsiteY2" fmla="*/ 165100 h 165100"/>
                <a:gd name="connsiteX3" fmla="*/ 3181350 w 3181350"/>
                <a:gd name="connsiteY3" fmla="*/ 165100 h 165100"/>
              </a:gdLst>
              <a:ahLst/>
              <a:cxnLst>
                <a:cxn ang="0">
                  <a:pos x="connsiteX0" y="connsiteY0"/>
                </a:cxn>
                <a:cxn ang="0">
                  <a:pos x="connsiteX1" y="connsiteY1"/>
                </a:cxn>
                <a:cxn ang="0">
                  <a:pos x="connsiteX2" y="connsiteY2"/>
                </a:cxn>
                <a:cxn ang="0">
                  <a:pos x="connsiteX3" y="connsiteY3"/>
                </a:cxn>
              </a:cxnLst>
              <a:rect l="l" t="t" r="r" b="b"/>
              <a:pathLst>
                <a:path w="3181350" h="165100">
                  <a:moveTo>
                    <a:pt x="0" y="0"/>
                  </a:moveTo>
                  <a:lnTo>
                    <a:pt x="2514600" y="0"/>
                  </a:lnTo>
                  <a:lnTo>
                    <a:pt x="2679700" y="165100"/>
                  </a:lnTo>
                  <a:lnTo>
                    <a:pt x="3181350" y="165100"/>
                  </a:lnTo>
                </a:path>
              </a:pathLst>
            </a:cu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Shape 47">
              <a:extLst>
                <a:ext uri="{FF2B5EF4-FFF2-40B4-BE49-F238E27FC236}">
                  <a16:creationId xmlns:a16="http://schemas.microsoft.com/office/drawing/2014/main" id="{2A2D0596-A638-10EF-96F2-DF21D3999849}"/>
                </a:ext>
              </a:extLst>
            </p:cNvPr>
            <p:cNvSpPr/>
            <p:nvPr/>
          </p:nvSpPr>
          <p:spPr bwMode="auto">
            <a:xfrm>
              <a:off x="8944132" y="3815577"/>
              <a:ext cx="2360375" cy="142092"/>
            </a:xfrm>
            <a:custGeom>
              <a:avLst/>
              <a:gdLst>
                <a:gd name="connsiteX0" fmla="*/ 0 w 2527300"/>
                <a:gd name="connsiteY0" fmla="*/ 0 h 127000"/>
                <a:gd name="connsiteX1" fmla="*/ 2400300 w 2527300"/>
                <a:gd name="connsiteY1" fmla="*/ 0 h 127000"/>
                <a:gd name="connsiteX2" fmla="*/ 2527300 w 2527300"/>
                <a:gd name="connsiteY2" fmla="*/ 127000 h 127000"/>
              </a:gdLst>
              <a:ahLst/>
              <a:cxnLst>
                <a:cxn ang="0">
                  <a:pos x="connsiteX0" y="connsiteY0"/>
                </a:cxn>
                <a:cxn ang="0">
                  <a:pos x="connsiteX1" y="connsiteY1"/>
                </a:cxn>
                <a:cxn ang="0">
                  <a:pos x="connsiteX2" y="connsiteY2"/>
                </a:cxn>
              </a:cxnLst>
              <a:rect l="l" t="t" r="r" b="b"/>
              <a:pathLst>
                <a:path w="2527300" h="127000">
                  <a:moveTo>
                    <a:pt x="0" y="0"/>
                  </a:moveTo>
                  <a:lnTo>
                    <a:pt x="2400300" y="0"/>
                  </a:lnTo>
                  <a:lnTo>
                    <a:pt x="2527300" y="127000"/>
                  </a:lnTo>
                </a:path>
              </a:pathLst>
            </a:cu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Shape 50">
              <a:extLst>
                <a:ext uri="{FF2B5EF4-FFF2-40B4-BE49-F238E27FC236}">
                  <a16:creationId xmlns:a16="http://schemas.microsoft.com/office/drawing/2014/main" id="{7DCB935D-5E35-319B-0734-06D397C0E3C6}"/>
                </a:ext>
              </a:extLst>
            </p:cNvPr>
            <p:cNvSpPr/>
            <p:nvPr/>
          </p:nvSpPr>
          <p:spPr bwMode="auto">
            <a:xfrm flipV="1">
              <a:off x="9017147" y="3007376"/>
              <a:ext cx="2360375" cy="142092"/>
            </a:xfrm>
            <a:custGeom>
              <a:avLst/>
              <a:gdLst>
                <a:gd name="connsiteX0" fmla="*/ 0 w 2527300"/>
                <a:gd name="connsiteY0" fmla="*/ 0 h 127000"/>
                <a:gd name="connsiteX1" fmla="*/ 2400300 w 2527300"/>
                <a:gd name="connsiteY1" fmla="*/ 0 h 127000"/>
                <a:gd name="connsiteX2" fmla="*/ 2527300 w 2527300"/>
                <a:gd name="connsiteY2" fmla="*/ 127000 h 127000"/>
              </a:gdLst>
              <a:ahLst/>
              <a:cxnLst>
                <a:cxn ang="0">
                  <a:pos x="connsiteX0" y="connsiteY0"/>
                </a:cxn>
                <a:cxn ang="0">
                  <a:pos x="connsiteX1" y="connsiteY1"/>
                </a:cxn>
                <a:cxn ang="0">
                  <a:pos x="connsiteX2" y="connsiteY2"/>
                </a:cxn>
              </a:cxnLst>
              <a:rect l="l" t="t" r="r" b="b"/>
              <a:pathLst>
                <a:path w="2527300" h="127000">
                  <a:moveTo>
                    <a:pt x="0" y="0"/>
                  </a:moveTo>
                  <a:lnTo>
                    <a:pt x="2400300" y="0"/>
                  </a:lnTo>
                  <a:lnTo>
                    <a:pt x="2527300" y="127000"/>
                  </a:lnTo>
                </a:path>
              </a:pathLst>
            </a:custGeom>
            <a:ln w="635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Oval 56">
              <a:extLst>
                <a:ext uri="{FF2B5EF4-FFF2-40B4-BE49-F238E27FC236}">
                  <a16:creationId xmlns:a16="http://schemas.microsoft.com/office/drawing/2014/main" id="{27F40FF7-F0F0-5E92-6B4C-50D304764966}"/>
                </a:ext>
              </a:extLst>
            </p:cNvPr>
            <p:cNvSpPr/>
            <p:nvPr/>
          </p:nvSpPr>
          <p:spPr bwMode="auto">
            <a:xfrm>
              <a:off x="6418062" y="3239816"/>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8" name="Oval 57">
              <a:extLst>
                <a:ext uri="{FF2B5EF4-FFF2-40B4-BE49-F238E27FC236}">
                  <a16:creationId xmlns:a16="http://schemas.microsoft.com/office/drawing/2014/main" id="{592536EE-CE3A-2A6F-0B5F-52105E8520E3}"/>
                </a:ext>
              </a:extLst>
            </p:cNvPr>
            <p:cNvSpPr/>
            <p:nvPr/>
          </p:nvSpPr>
          <p:spPr bwMode="auto">
            <a:xfrm>
              <a:off x="5831388" y="3364195"/>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9" name="Oval 58">
              <a:extLst>
                <a:ext uri="{FF2B5EF4-FFF2-40B4-BE49-F238E27FC236}">
                  <a16:creationId xmlns:a16="http://schemas.microsoft.com/office/drawing/2014/main" id="{4DC0DBF6-6DA3-0ABA-F815-162B2A27EF6E}"/>
                </a:ext>
              </a:extLst>
            </p:cNvPr>
            <p:cNvSpPr/>
            <p:nvPr/>
          </p:nvSpPr>
          <p:spPr bwMode="auto">
            <a:xfrm>
              <a:off x="6848297" y="3495163"/>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0" name="Oval 59">
              <a:extLst>
                <a:ext uri="{FF2B5EF4-FFF2-40B4-BE49-F238E27FC236}">
                  <a16:creationId xmlns:a16="http://schemas.microsoft.com/office/drawing/2014/main" id="{4AE2A86B-43B7-7D49-4B40-F66B113C9A6B}"/>
                </a:ext>
              </a:extLst>
            </p:cNvPr>
            <p:cNvSpPr/>
            <p:nvPr/>
          </p:nvSpPr>
          <p:spPr bwMode="auto">
            <a:xfrm>
              <a:off x="6693428" y="3653908"/>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1" name="Oval 60">
              <a:extLst>
                <a:ext uri="{FF2B5EF4-FFF2-40B4-BE49-F238E27FC236}">
                  <a16:creationId xmlns:a16="http://schemas.microsoft.com/office/drawing/2014/main" id="{A35981BF-2655-ED74-3542-EF32C4787529}"/>
                </a:ext>
              </a:extLst>
            </p:cNvPr>
            <p:cNvSpPr/>
            <p:nvPr/>
          </p:nvSpPr>
          <p:spPr bwMode="auto">
            <a:xfrm>
              <a:off x="6177150" y="3784312"/>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2" name="Oval 61">
              <a:extLst>
                <a:ext uri="{FF2B5EF4-FFF2-40B4-BE49-F238E27FC236}">
                  <a16:creationId xmlns:a16="http://schemas.microsoft.com/office/drawing/2014/main" id="{FBEEA280-8711-5DC8-9332-970251DBCB8E}"/>
                </a:ext>
              </a:extLst>
            </p:cNvPr>
            <p:cNvSpPr/>
            <p:nvPr/>
          </p:nvSpPr>
          <p:spPr bwMode="auto">
            <a:xfrm>
              <a:off x="6002771" y="3117617"/>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3" name="Oval 62">
              <a:extLst>
                <a:ext uri="{FF2B5EF4-FFF2-40B4-BE49-F238E27FC236}">
                  <a16:creationId xmlns:a16="http://schemas.microsoft.com/office/drawing/2014/main" id="{32DE992B-29DF-5ECE-BDEF-1F7639FD7F67}"/>
                </a:ext>
              </a:extLst>
            </p:cNvPr>
            <p:cNvSpPr/>
            <p:nvPr/>
          </p:nvSpPr>
          <p:spPr bwMode="auto">
            <a:xfrm>
              <a:off x="7238640" y="3117617"/>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4" name="Oval 63">
              <a:extLst>
                <a:ext uri="{FF2B5EF4-FFF2-40B4-BE49-F238E27FC236}">
                  <a16:creationId xmlns:a16="http://schemas.microsoft.com/office/drawing/2014/main" id="{CA2F46BD-D6C2-C7ED-6E22-4D5B0A0007D6}"/>
                </a:ext>
              </a:extLst>
            </p:cNvPr>
            <p:cNvSpPr/>
            <p:nvPr/>
          </p:nvSpPr>
          <p:spPr bwMode="auto">
            <a:xfrm>
              <a:off x="7612528" y="3357488"/>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5" name="Oval 64">
              <a:extLst>
                <a:ext uri="{FF2B5EF4-FFF2-40B4-BE49-F238E27FC236}">
                  <a16:creationId xmlns:a16="http://schemas.microsoft.com/office/drawing/2014/main" id="{78B8570B-CABC-7C91-C3E4-7EAEF3024D18}"/>
                </a:ext>
              </a:extLst>
            </p:cNvPr>
            <p:cNvSpPr/>
            <p:nvPr/>
          </p:nvSpPr>
          <p:spPr bwMode="auto">
            <a:xfrm>
              <a:off x="7084192" y="3783726"/>
              <a:ext cx="63702" cy="6370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grpSp>
      <p:sp>
        <p:nvSpPr>
          <p:cNvPr id="21" name="Graphic 19">
            <a:extLst>
              <a:ext uri="{FF2B5EF4-FFF2-40B4-BE49-F238E27FC236}">
                <a16:creationId xmlns:a16="http://schemas.microsoft.com/office/drawing/2014/main" id="{B7BF56A0-A3B2-E970-0CA9-670F733BF0B5}"/>
              </a:ext>
              <a:ext uri="{C183D7F6-B498-43B3-948B-1728B52AA6E4}">
                <adec:decorative xmlns:adec="http://schemas.microsoft.com/office/drawing/2017/decorative" val="1"/>
              </a:ext>
            </a:extLst>
          </p:cNvPr>
          <p:cNvSpPr/>
          <p:nvPr/>
        </p:nvSpPr>
        <p:spPr>
          <a:xfrm>
            <a:off x="4404367" y="2347274"/>
            <a:ext cx="5541591" cy="700264"/>
          </a:xfrm>
          <a:custGeom>
            <a:avLst/>
            <a:gdLst>
              <a:gd name="connsiteX0" fmla="*/ 0 w 4953000"/>
              <a:gd name="connsiteY0" fmla="*/ 625888 h 625887"/>
              <a:gd name="connsiteX1" fmla="*/ 3464338 w 4953000"/>
              <a:gd name="connsiteY1" fmla="*/ 625888 h 625887"/>
              <a:gd name="connsiteX2" fmla="*/ 3676650 w 4953000"/>
              <a:gd name="connsiteY2" fmla="*/ 413576 h 625887"/>
              <a:gd name="connsiteX3" fmla="*/ 3676650 w 4953000"/>
              <a:gd name="connsiteY3" fmla="*/ 212312 h 625887"/>
              <a:gd name="connsiteX4" fmla="*/ 3888962 w 4953000"/>
              <a:gd name="connsiteY4" fmla="*/ 0 h 625887"/>
              <a:gd name="connsiteX5" fmla="*/ 4953000 w 4953000"/>
              <a:gd name="connsiteY5" fmla="*/ 0 h 6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0" h="625887">
                <a:moveTo>
                  <a:pt x="0" y="625888"/>
                </a:moveTo>
                <a:lnTo>
                  <a:pt x="3464338" y="625888"/>
                </a:lnTo>
                <a:cubicBezTo>
                  <a:pt x="3581591" y="625888"/>
                  <a:pt x="3676650" y="530828"/>
                  <a:pt x="3676650" y="413576"/>
                </a:cubicBezTo>
                <a:lnTo>
                  <a:pt x="3676650" y="212312"/>
                </a:lnTo>
                <a:cubicBezTo>
                  <a:pt x="3676650" y="95060"/>
                  <a:pt x="3771710" y="0"/>
                  <a:pt x="3888962" y="0"/>
                </a:cubicBezTo>
                <a:lnTo>
                  <a:pt x="4953000" y="0"/>
                </a:lnTo>
              </a:path>
            </a:pathLst>
          </a:custGeom>
          <a:ln w="28575">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6" name="Freeform 13">
            <a:extLst>
              <a:ext uri="{FF2B5EF4-FFF2-40B4-BE49-F238E27FC236}">
                <a16:creationId xmlns:a16="http://schemas.microsoft.com/office/drawing/2014/main" id="{1E4D89AC-8C64-86F7-4987-9750FABBB658}"/>
              </a:ext>
              <a:ext uri="{C183D7F6-B498-43B3-948B-1728B52AA6E4}">
                <adec:decorative xmlns:adec="http://schemas.microsoft.com/office/drawing/2017/decorative" val="1"/>
              </a:ext>
            </a:extLst>
          </p:cNvPr>
          <p:cNvSpPr>
            <a:spLocks noChangeAspect="1"/>
          </p:cNvSpPr>
          <p:nvPr/>
        </p:nvSpPr>
        <p:spPr bwMode="auto">
          <a:xfrm>
            <a:off x="7164506" y="2462120"/>
            <a:ext cx="3929372" cy="2155508"/>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rgbClr val="FFFFFF"/>
          </a:solidFill>
          <a:ln>
            <a:solidFill>
              <a:srgbClr val="FFFFFF"/>
            </a:solidFill>
          </a:ln>
          <a:effectLst>
            <a:outerShdw blurRad="88900" dist="50800" dir="2700000" algn="tl" rotWithShape="0">
              <a:prstClr val="black">
                <a:alpha val="16000"/>
              </a:prstClr>
            </a:outerShdw>
          </a:effectLst>
        </p:spPr>
        <p:txBody>
          <a:bodyPr vert="horz" wrap="square" lIns="91440" tIns="182880" rIns="91440" bIns="182880" rtlCol="0" anchor="ctr">
            <a:noAutofit/>
          </a:bodyPr>
          <a:lstStyle/>
          <a:p>
            <a:pPr algn="ctr">
              <a:lnSpc>
                <a:spcPct val="90000"/>
              </a:lnSpc>
              <a:spcBef>
                <a:spcPts val="1000"/>
              </a:spcBef>
            </a:pPr>
            <a:endParaRPr lang="en-US" sz="1050"/>
          </a:p>
        </p:txBody>
      </p:sp>
      <p:pic>
        <p:nvPicPr>
          <p:cNvPr id="41" name="Picture 40">
            <a:extLst>
              <a:ext uri="{FF2B5EF4-FFF2-40B4-BE49-F238E27FC236}">
                <a16:creationId xmlns:a16="http://schemas.microsoft.com/office/drawing/2014/main" id="{9E148D2C-8E5B-5CCD-3670-4CA97F266DA7}"/>
              </a:ext>
              <a:ext uri="{C183D7F6-B498-43B3-948B-1728B52AA6E4}">
                <adec:decorative xmlns:adec="http://schemas.microsoft.com/office/drawing/2017/decorative" val="1"/>
              </a:ext>
            </a:extLst>
          </p:cNvPr>
          <p:cNvPicPr>
            <a:picLocks noChangeAspect="1"/>
          </p:cNvPicPr>
          <p:nvPr/>
        </p:nvPicPr>
        <p:blipFill rotWithShape="1">
          <a:blip r:embed="rId4">
            <a:duotone>
              <a:prstClr val="black"/>
              <a:schemeClr val="tx2">
                <a:tint val="45000"/>
                <a:satMod val="400000"/>
              </a:schemeClr>
            </a:duotone>
            <a:alphaModFix amt="50000"/>
            <a:extLst>
              <a:ext uri="{BEBA8EAE-BF5A-486C-A8C5-ECC9F3942E4B}">
                <a14:imgProps xmlns:a14="http://schemas.microsoft.com/office/drawing/2010/main">
                  <a14:imgLayer r:embed="rId5">
                    <a14:imgEffect>
                      <a14:saturation sat="336000"/>
                    </a14:imgEffect>
                  </a14:imgLayer>
                </a14:imgProps>
              </a:ext>
            </a:extLst>
          </a:blip>
          <a:srcRect l="12840" t="35954" r="49991" b="35954"/>
          <a:stretch/>
        </p:blipFill>
        <p:spPr>
          <a:xfrm>
            <a:off x="7211176" y="2462120"/>
            <a:ext cx="3882702" cy="2155508"/>
          </a:xfrm>
          <a:custGeom>
            <a:avLst/>
            <a:gdLst>
              <a:gd name="connsiteX0" fmla="*/ 1707464 w 3470307"/>
              <a:gd name="connsiteY0" fmla="*/ 0 h 1926564"/>
              <a:gd name="connsiteX1" fmla="*/ 2459064 w 3470307"/>
              <a:gd name="connsiteY1" fmla="*/ 502185 h 1926564"/>
              <a:gd name="connsiteX2" fmla="*/ 2468174 w 3470307"/>
              <a:gd name="connsiteY2" fmla="*/ 525012 h 1926564"/>
              <a:gd name="connsiteX3" fmla="*/ 2531946 w 3470307"/>
              <a:gd name="connsiteY3" fmla="*/ 502185 h 1926564"/>
              <a:gd name="connsiteX4" fmla="*/ 2746038 w 3470307"/>
              <a:gd name="connsiteY4" fmla="*/ 470228 h 1926564"/>
              <a:gd name="connsiteX5" fmla="*/ 3470307 w 3470307"/>
              <a:gd name="connsiteY5" fmla="*/ 1196113 h 1926564"/>
              <a:gd name="connsiteX6" fmla="*/ 2818921 w 3470307"/>
              <a:gd name="connsiteY6" fmla="*/ 1917434 h 1926564"/>
              <a:gd name="connsiteX7" fmla="*/ 2764259 w 3470307"/>
              <a:gd name="connsiteY7" fmla="*/ 1921999 h 1926564"/>
              <a:gd name="connsiteX8" fmla="*/ 2736928 w 3470307"/>
              <a:gd name="connsiteY8" fmla="*/ 1921999 h 1926564"/>
              <a:gd name="connsiteX9" fmla="*/ 404692 w 3470307"/>
              <a:gd name="connsiteY9" fmla="*/ 1921999 h 1926564"/>
              <a:gd name="connsiteX10" fmla="*/ 372806 w 3470307"/>
              <a:gd name="connsiteY10" fmla="*/ 1926564 h 1926564"/>
              <a:gd name="connsiteX11" fmla="*/ 295368 w 3470307"/>
              <a:gd name="connsiteY11" fmla="*/ 1912868 h 1926564"/>
              <a:gd name="connsiteX12" fmla="*/ 12949 w 3470307"/>
              <a:gd name="connsiteY12" fmla="*/ 1424379 h 1926564"/>
              <a:gd name="connsiteX13" fmla="*/ 418357 w 3470307"/>
              <a:gd name="connsiteY13" fmla="*/ 1127634 h 1926564"/>
              <a:gd name="connsiteX14" fmla="*/ 450243 w 3470307"/>
              <a:gd name="connsiteY14" fmla="*/ 1136764 h 1926564"/>
              <a:gd name="connsiteX15" fmla="*/ 441133 w 3470307"/>
              <a:gd name="connsiteY15" fmla="*/ 1086546 h 1926564"/>
              <a:gd name="connsiteX16" fmla="*/ 500350 w 3470307"/>
              <a:gd name="connsiteY16" fmla="*/ 817192 h 1926564"/>
              <a:gd name="connsiteX17" fmla="*/ 873872 w 3470307"/>
              <a:gd name="connsiteY17" fmla="*/ 584361 h 1926564"/>
              <a:gd name="connsiteX18" fmla="*/ 928534 w 3470307"/>
              <a:gd name="connsiteY18" fmla="*/ 584361 h 1926564"/>
              <a:gd name="connsiteX19" fmla="*/ 928534 w 3470307"/>
              <a:gd name="connsiteY19" fmla="*/ 579796 h 1926564"/>
              <a:gd name="connsiteX20" fmla="*/ 1707464 w 3470307"/>
              <a:gd name="connsiteY20" fmla="*/ 0 h 192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70307" h="1926564">
                <a:moveTo>
                  <a:pt x="1707464" y="0"/>
                </a:moveTo>
                <a:cubicBezTo>
                  <a:pt x="2044546" y="0"/>
                  <a:pt x="2336075" y="210005"/>
                  <a:pt x="2459064" y="502185"/>
                </a:cubicBezTo>
                <a:cubicBezTo>
                  <a:pt x="2468174" y="525012"/>
                  <a:pt x="2468174" y="525012"/>
                  <a:pt x="2468174" y="525012"/>
                </a:cubicBezTo>
                <a:cubicBezTo>
                  <a:pt x="2531946" y="502185"/>
                  <a:pt x="2531946" y="502185"/>
                  <a:pt x="2531946" y="502185"/>
                </a:cubicBezTo>
                <a:cubicBezTo>
                  <a:pt x="2600274" y="479358"/>
                  <a:pt x="2673156" y="470228"/>
                  <a:pt x="2746038" y="470228"/>
                </a:cubicBezTo>
                <a:cubicBezTo>
                  <a:pt x="3146892" y="470228"/>
                  <a:pt x="3470307" y="794365"/>
                  <a:pt x="3470307" y="1196113"/>
                </a:cubicBezTo>
                <a:cubicBezTo>
                  <a:pt x="3470307" y="1570469"/>
                  <a:pt x="3183333" y="1880911"/>
                  <a:pt x="2818921" y="1917434"/>
                </a:cubicBezTo>
                <a:cubicBezTo>
                  <a:pt x="2764259" y="1921999"/>
                  <a:pt x="2764259" y="1921999"/>
                  <a:pt x="2764259" y="1921999"/>
                </a:cubicBezTo>
                <a:cubicBezTo>
                  <a:pt x="2736928" y="1921999"/>
                  <a:pt x="2736928" y="1921999"/>
                  <a:pt x="2736928" y="1921999"/>
                </a:cubicBezTo>
                <a:cubicBezTo>
                  <a:pt x="404692" y="1921999"/>
                  <a:pt x="404692" y="1921999"/>
                  <a:pt x="404692" y="1921999"/>
                </a:cubicBezTo>
                <a:cubicBezTo>
                  <a:pt x="372806" y="1926564"/>
                  <a:pt x="372806" y="1926564"/>
                  <a:pt x="372806" y="1926564"/>
                </a:cubicBezTo>
                <a:cubicBezTo>
                  <a:pt x="345475" y="1921999"/>
                  <a:pt x="318144" y="1917434"/>
                  <a:pt x="295368" y="1912868"/>
                </a:cubicBezTo>
                <a:cubicBezTo>
                  <a:pt x="81276" y="1853519"/>
                  <a:pt x="-41713" y="1638949"/>
                  <a:pt x="12949" y="1424379"/>
                </a:cubicBezTo>
                <a:cubicBezTo>
                  <a:pt x="63056" y="1237201"/>
                  <a:pt x="236151" y="1118503"/>
                  <a:pt x="418357" y="1127634"/>
                </a:cubicBezTo>
                <a:cubicBezTo>
                  <a:pt x="450243" y="1136764"/>
                  <a:pt x="450243" y="1136764"/>
                  <a:pt x="450243" y="1136764"/>
                </a:cubicBezTo>
                <a:cubicBezTo>
                  <a:pt x="441133" y="1086546"/>
                  <a:pt x="441133" y="1086546"/>
                  <a:pt x="441133" y="1086546"/>
                </a:cubicBezTo>
                <a:cubicBezTo>
                  <a:pt x="436578" y="995239"/>
                  <a:pt x="454798" y="903933"/>
                  <a:pt x="500350" y="817192"/>
                </a:cubicBezTo>
                <a:cubicBezTo>
                  <a:pt x="582343" y="675667"/>
                  <a:pt x="723552" y="593492"/>
                  <a:pt x="873872" y="584361"/>
                </a:cubicBezTo>
                <a:cubicBezTo>
                  <a:pt x="928534" y="584361"/>
                  <a:pt x="928534" y="584361"/>
                  <a:pt x="928534" y="584361"/>
                </a:cubicBezTo>
                <a:cubicBezTo>
                  <a:pt x="928534" y="579796"/>
                  <a:pt x="928534" y="579796"/>
                  <a:pt x="928534" y="579796"/>
                </a:cubicBezTo>
                <a:cubicBezTo>
                  <a:pt x="1033302" y="241962"/>
                  <a:pt x="1343053" y="0"/>
                  <a:pt x="1707464" y="0"/>
                </a:cubicBezTo>
                <a:close/>
              </a:path>
            </a:pathLst>
          </a:custGeom>
        </p:spPr>
      </p:pic>
      <p:sp>
        <p:nvSpPr>
          <p:cNvPr id="22" name="Graphic 19">
            <a:extLst>
              <a:ext uri="{FF2B5EF4-FFF2-40B4-BE49-F238E27FC236}">
                <a16:creationId xmlns:a16="http://schemas.microsoft.com/office/drawing/2014/main" id="{0BDC03F6-D2AE-BD89-8C10-7EB461DB5B15}"/>
              </a:ext>
              <a:ext uri="{C183D7F6-B498-43B3-948B-1728B52AA6E4}">
                <adec:decorative xmlns:adec="http://schemas.microsoft.com/office/drawing/2017/decorative" val="1"/>
              </a:ext>
            </a:extLst>
          </p:cNvPr>
          <p:cNvSpPr/>
          <p:nvPr/>
        </p:nvSpPr>
        <p:spPr>
          <a:xfrm flipV="1">
            <a:off x="4285666" y="3953370"/>
            <a:ext cx="4264790" cy="538922"/>
          </a:xfrm>
          <a:custGeom>
            <a:avLst/>
            <a:gdLst>
              <a:gd name="connsiteX0" fmla="*/ 0 w 4953000"/>
              <a:gd name="connsiteY0" fmla="*/ 625888 h 625887"/>
              <a:gd name="connsiteX1" fmla="*/ 3464338 w 4953000"/>
              <a:gd name="connsiteY1" fmla="*/ 625888 h 625887"/>
              <a:gd name="connsiteX2" fmla="*/ 3676650 w 4953000"/>
              <a:gd name="connsiteY2" fmla="*/ 413576 h 625887"/>
              <a:gd name="connsiteX3" fmla="*/ 3676650 w 4953000"/>
              <a:gd name="connsiteY3" fmla="*/ 212312 h 625887"/>
              <a:gd name="connsiteX4" fmla="*/ 3888962 w 4953000"/>
              <a:gd name="connsiteY4" fmla="*/ 0 h 625887"/>
              <a:gd name="connsiteX5" fmla="*/ 4953000 w 4953000"/>
              <a:gd name="connsiteY5" fmla="*/ 0 h 6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0" h="625887">
                <a:moveTo>
                  <a:pt x="0" y="625888"/>
                </a:moveTo>
                <a:lnTo>
                  <a:pt x="3464338" y="625888"/>
                </a:lnTo>
                <a:cubicBezTo>
                  <a:pt x="3581591" y="625888"/>
                  <a:pt x="3676650" y="530828"/>
                  <a:pt x="3676650" y="413576"/>
                </a:cubicBezTo>
                <a:lnTo>
                  <a:pt x="3676650" y="212312"/>
                </a:lnTo>
                <a:cubicBezTo>
                  <a:pt x="3676650" y="95060"/>
                  <a:pt x="3771710" y="0"/>
                  <a:pt x="3888962" y="0"/>
                </a:cubicBezTo>
                <a:lnTo>
                  <a:pt x="4953000" y="0"/>
                </a:lnTo>
              </a:path>
            </a:pathLst>
          </a:custGeom>
          <a:ln w="28575">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pic>
        <p:nvPicPr>
          <p:cNvPr id="15" name="Picture 14">
            <a:extLst>
              <a:ext uri="{FF2B5EF4-FFF2-40B4-BE49-F238E27FC236}">
                <a16:creationId xmlns:a16="http://schemas.microsoft.com/office/drawing/2014/main" id="{2644211C-9E30-6425-CECD-39AB4215D9D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b="15204"/>
          <a:stretch/>
        </p:blipFill>
        <p:spPr>
          <a:xfrm>
            <a:off x="18583" y="3117617"/>
            <a:ext cx="5544608" cy="3740383"/>
          </a:xfrm>
          <a:prstGeom prst="rect">
            <a:avLst/>
          </a:prstGeom>
        </p:spPr>
      </p:pic>
      <p:sp>
        <p:nvSpPr>
          <p:cNvPr id="35" name="Rectangle 34">
            <a:extLst>
              <a:ext uri="{FF2B5EF4-FFF2-40B4-BE49-F238E27FC236}">
                <a16:creationId xmlns:a16="http://schemas.microsoft.com/office/drawing/2014/main" id="{9F4B2C47-6216-6B9B-19A0-0F7123EF8D7E}"/>
              </a:ext>
              <a:ext uri="{C183D7F6-B498-43B3-948B-1728B52AA6E4}">
                <adec:decorative xmlns:adec="http://schemas.microsoft.com/office/drawing/2017/decorative" val="1"/>
              </a:ext>
            </a:extLst>
          </p:cNvPr>
          <p:cNvSpPr/>
          <p:nvPr/>
        </p:nvSpPr>
        <p:spPr bwMode="auto">
          <a:xfrm>
            <a:off x="4072390" y="1854404"/>
            <a:ext cx="2661684" cy="3149194"/>
          </a:xfrm>
          <a:prstGeom prst="rect">
            <a:avLst/>
          </a:prstGeom>
          <a:gradFill>
            <a:gsLst>
              <a:gs pos="65106">
                <a:srgbClr val="FFF8F3"/>
              </a:gs>
              <a:gs pos="27000">
                <a:srgbClr val="FFF8F3">
                  <a:alpha val="85000"/>
                </a:srgbClr>
              </a:gs>
              <a:gs pos="5000">
                <a:srgbClr val="FFF8F3">
                  <a:alpha val="0"/>
                </a:srgbClr>
              </a:gs>
              <a:gs pos="100000">
                <a:srgbClr val="FFF8F3"/>
              </a:gs>
            </a:gsLst>
            <a:lin ang="108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4" name="Content Placeholder 2">
            <a:extLst>
              <a:ext uri="{FF2B5EF4-FFF2-40B4-BE49-F238E27FC236}">
                <a16:creationId xmlns:a16="http://schemas.microsoft.com/office/drawing/2014/main" id="{42FF3C40-4D70-7026-54EC-72E25FCE563B}"/>
              </a:ext>
              <a:ext uri="{C183D7F6-B498-43B3-948B-1728B52AA6E4}">
                <adec:decorative xmlns:adec="http://schemas.microsoft.com/office/drawing/2017/decorative" val="1"/>
              </a:ext>
            </a:extLst>
          </p:cNvPr>
          <p:cNvSpPr txBox="1">
            <a:spLocks/>
          </p:cNvSpPr>
          <p:nvPr/>
        </p:nvSpPr>
        <p:spPr>
          <a:xfrm>
            <a:off x="0" y="2518026"/>
            <a:ext cx="5892800" cy="1821948"/>
          </a:xfrm>
          <a:prstGeom prst="roundRect">
            <a:avLst>
              <a:gd name="adj" fmla="val 0"/>
            </a:avLst>
          </a:prstGeom>
          <a:gradFill>
            <a:gsLst>
              <a:gs pos="0">
                <a:srgbClr val="FFFFFF">
                  <a:alpha val="0"/>
                </a:srgbClr>
              </a:gs>
              <a:gs pos="100000">
                <a:srgbClr val="FFFFFF"/>
              </a:gs>
            </a:gsLst>
            <a:lin ang="10800000" scaled="1"/>
          </a:gradFill>
          <a:ln>
            <a:gradFill flip="none" rotWithShape="1">
              <a:gsLst>
                <a:gs pos="0">
                  <a:srgbClr val="FFFFFF">
                    <a:alpha val="0"/>
                  </a:srgbClr>
                </a:gs>
                <a:gs pos="100000">
                  <a:srgbClr val="FFFFFF"/>
                </a:gs>
              </a:gsLst>
              <a:lin ang="10800000" scaled="1"/>
              <a:tileRect/>
            </a:gradFill>
          </a:ln>
          <a:effectLst>
            <a:outerShdw blurRad="88900" dist="50800" dir="2700000" algn="tl" rotWithShape="0">
              <a:prstClr val="black">
                <a:alpha val="16000"/>
              </a:prstClr>
            </a:outerShdw>
          </a:effectLst>
        </p:spPr>
        <p:txBody>
          <a:bodyPr vert="horz" wrap="square" lIns="91440" tIns="182880" rIns="91440" bIns="18288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050"/>
          </a:p>
        </p:txBody>
      </p:sp>
      <p:sp>
        <p:nvSpPr>
          <p:cNvPr id="3" name="Title 2">
            <a:extLst>
              <a:ext uri="{FF2B5EF4-FFF2-40B4-BE49-F238E27FC236}">
                <a16:creationId xmlns:a16="http://schemas.microsoft.com/office/drawing/2014/main" id="{60CF0053-8549-7068-CFC8-55BB543B635A}"/>
              </a:ext>
            </a:extLst>
          </p:cNvPr>
          <p:cNvSpPr>
            <a:spLocks noGrp="1"/>
          </p:cNvSpPr>
          <p:nvPr>
            <p:ph type="title"/>
          </p:nvPr>
        </p:nvSpPr>
        <p:spPr>
          <a:xfrm>
            <a:off x="588963" y="2751892"/>
            <a:ext cx="4956545" cy="1354217"/>
          </a:xfrm>
        </p:spPr>
        <p:txBody>
          <a:bodyPr anchor="ctr"/>
          <a:lstStyle/>
          <a:p>
            <a:pPr lvl="0" defTabSz="1828891">
              <a:spcBef>
                <a:spcPts val="0"/>
              </a:spcBef>
              <a:defRPr/>
            </a:pPr>
            <a:r>
              <a:rPr lang="en-US" sz="4400" b="1" spc="0">
                <a:ln>
                  <a:noFill/>
                </a:ln>
                <a:gradFill flip="none" rotWithShape="1">
                  <a:gsLst>
                    <a:gs pos="0">
                      <a:schemeClr val="accent3"/>
                    </a:gs>
                    <a:gs pos="100000">
                      <a:schemeClr val="accent2"/>
                    </a:gs>
                  </a:gsLst>
                  <a:lin ang="13500000" scaled="1"/>
                  <a:tileRect/>
                </a:gradFill>
                <a:cs typeface="+mn-cs"/>
              </a:rPr>
              <a:t>Empower business transformation</a:t>
            </a:r>
          </a:p>
        </p:txBody>
      </p:sp>
    </p:spTree>
    <p:extLst>
      <p:ext uri="{BB962C8B-B14F-4D97-AF65-F5344CB8AC3E}">
        <p14:creationId xmlns:p14="http://schemas.microsoft.com/office/powerpoint/2010/main" val="48307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1784F7ED-E89F-7A65-8A40-79D42EF0A5AD}"/>
              </a:ext>
              <a:ext uri="{C183D7F6-B498-43B3-948B-1728B52AA6E4}">
                <adec:decorative xmlns:adec="http://schemas.microsoft.com/office/drawing/2017/decorative" val="1"/>
              </a:ext>
            </a:extLst>
          </p:cNvPr>
          <p:cNvCxnSpPr>
            <a:cxnSpLocks/>
          </p:cNvCxnSpPr>
          <p:nvPr/>
        </p:nvCxnSpPr>
        <p:spPr>
          <a:xfrm flipH="1">
            <a:off x="8202409" y="3521895"/>
            <a:ext cx="1" cy="1717099"/>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grpSp>
        <p:nvGrpSpPr>
          <p:cNvPr id="260" name="Group 259">
            <a:extLst>
              <a:ext uri="{FF2B5EF4-FFF2-40B4-BE49-F238E27FC236}">
                <a16:creationId xmlns:a16="http://schemas.microsoft.com/office/drawing/2014/main" id="{721A0066-8690-6DC7-FD9E-C553C8EB9F66}"/>
              </a:ext>
              <a:ext uri="{C183D7F6-B498-43B3-948B-1728B52AA6E4}">
                <adec:decorative xmlns:adec="http://schemas.microsoft.com/office/drawing/2017/decorative" val="1"/>
              </a:ext>
            </a:extLst>
          </p:cNvPr>
          <p:cNvGrpSpPr/>
          <p:nvPr/>
        </p:nvGrpSpPr>
        <p:grpSpPr>
          <a:xfrm>
            <a:off x="7696870" y="3398049"/>
            <a:ext cx="978408" cy="494049"/>
            <a:chOff x="7569871" y="3465176"/>
            <a:chExt cx="978408" cy="494049"/>
          </a:xfrm>
        </p:grpSpPr>
        <p:sp>
          <p:nvSpPr>
            <p:cNvPr id="261" name="Rectangle: Rounded Corners 260">
              <a:extLst>
                <a:ext uri="{FF2B5EF4-FFF2-40B4-BE49-F238E27FC236}">
                  <a16:creationId xmlns:a16="http://schemas.microsoft.com/office/drawing/2014/main" id="{A31EEBCA-2C31-4067-8A60-2EE05B6B1F6F}"/>
                </a:ext>
              </a:extLst>
            </p:cNvPr>
            <p:cNvSpPr/>
            <p:nvPr/>
          </p:nvSpPr>
          <p:spPr>
            <a:xfrm>
              <a:off x="7576606" y="3465176"/>
              <a:ext cx="964938" cy="494049"/>
            </a:xfrm>
            <a:prstGeom prst="roundRect">
              <a:avLst>
                <a:gd name="adj" fmla="val 7165"/>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262" name="Rectangle: Rounded Corners 261">
              <a:extLst>
                <a:ext uri="{FF2B5EF4-FFF2-40B4-BE49-F238E27FC236}">
                  <a16:creationId xmlns:a16="http://schemas.microsoft.com/office/drawing/2014/main" id="{4BED21B1-49B8-8471-2872-03BC8F9382D5}"/>
                </a:ext>
              </a:extLst>
            </p:cNvPr>
            <p:cNvSpPr/>
            <p:nvPr/>
          </p:nvSpPr>
          <p:spPr>
            <a:xfrm>
              <a:off x="7569871" y="3627010"/>
              <a:ext cx="978408" cy="254817"/>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 tIns="45720" rIns="18288" bIns="45720" rtlCol="0" anchor="ctr"/>
            <a:lstStyle/>
            <a:p>
              <a:pPr algn="ctr"/>
              <a:r>
                <a:rPr lang="en-US" sz="800">
                  <a:solidFill>
                    <a:schemeClr val="tx1"/>
                  </a:solidFill>
                  <a:cs typeface="Segoe UI"/>
                </a:rPr>
                <a:t>Microsoft Entra Application Proxy</a:t>
              </a:r>
            </a:p>
          </p:txBody>
        </p:sp>
      </p:grpSp>
      <p:pic>
        <p:nvPicPr>
          <p:cNvPr id="381" name="Picture 380">
            <a:extLst>
              <a:ext uri="{FF2B5EF4-FFF2-40B4-BE49-F238E27FC236}">
                <a16:creationId xmlns:a16="http://schemas.microsoft.com/office/drawing/2014/main" id="{69D9D54D-0D09-8E5F-1616-27E6FCD8E0E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1" y="5455806"/>
            <a:ext cx="6413499" cy="1402193"/>
          </a:xfrm>
          <a:prstGeom prst="rect">
            <a:avLst/>
          </a:prstGeom>
        </p:spPr>
      </p:pic>
      <p:cxnSp>
        <p:nvCxnSpPr>
          <p:cNvPr id="369" name="Straight Connector 368">
            <a:extLst>
              <a:ext uri="{FF2B5EF4-FFF2-40B4-BE49-F238E27FC236}">
                <a16:creationId xmlns:a16="http://schemas.microsoft.com/office/drawing/2014/main" id="{677F1C4C-E7CA-4144-7CB5-7C6DA642323A}"/>
              </a:ext>
              <a:ext uri="{C183D7F6-B498-43B3-948B-1728B52AA6E4}">
                <adec:decorative xmlns:adec="http://schemas.microsoft.com/office/drawing/2017/decorative" val="1"/>
              </a:ext>
            </a:extLst>
          </p:cNvPr>
          <p:cNvCxnSpPr>
            <a:cxnSpLocks/>
          </p:cNvCxnSpPr>
          <p:nvPr/>
        </p:nvCxnSpPr>
        <p:spPr>
          <a:xfrm rot="16200000" flipH="1">
            <a:off x="8903507" y="3313453"/>
            <a:ext cx="5004506" cy="3"/>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C8B963C6-7926-0915-627F-BEC3B5741A2E}"/>
              </a:ext>
              <a:ext uri="{C183D7F6-B498-43B3-948B-1728B52AA6E4}">
                <adec:decorative xmlns:adec="http://schemas.microsoft.com/office/drawing/2017/decorative" val="1"/>
              </a:ext>
            </a:extLst>
          </p:cNvPr>
          <p:cNvCxnSpPr>
            <a:cxnSpLocks/>
          </p:cNvCxnSpPr>
          <p:nvPr/>
        </p:nvCxnSpPr>
        <p:spPr>
          <a:xfrm rot="16200000" flipH="1" flipV="1">
            <a:off x="8780086" y="3190032"/>
            <a:ext cx="9" cy="5251343"/>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DEA08516-C28B-D3DD-E113-7A802311E32F}"/>
              </a:ext>
              <a:ext uri="{C183D7F6-B498-43B3-948B-1728B52AA6E4}">
                <adec:decorative xmlns:adec="http://schemas.microsoft.com/office/drawing/2017/decorative" val="1"/>
              </a:ext>
            </a:extLst>
          </p:cNvPr>
          <p:cNvCxnSpPr>
            <a:cxnSpLocks/>
          </p:cNvCxnSpPr>
          <p:nvPr/>
        </p:nvCxnSpPr>
        <p:spPr>
          <a:xfrm rot="16200000" flipH="1" flipV="1">
            <a:off x="8780086" y="-1814466"/>
            <a:ext cx="9" cy="5251343"/>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0FDAD50-E17A-4308-7B18-4319CE1A0498}"/>
              </a:ext>
              <a:ext uri="{C183D7F6-B498-43B3-948B-1728B52AA6E4}">
                <adec:decorative xmlns:adec="http://schemas.microsoft.com/office/drawing/2017/decorative" val="1"/>
              </a:ext>
            </a:extLst>
          </p:cNvPr>
          <p:cNvGrpSpPr/>
          <p:nvPr/>
        </p:nvGrpSpPr>
        <p:grpSpPr>
          <a:xfrm>
            <a:off x="1096302" y="2481973"/>
            <a:ext cx="981468" cy="824323"/>
            <a:chOff x="969302" y="2467821"/>
            <a:chExt cx="981468" cy="824323"/>
          </a:xfrm>
        </p:grpSpPr>
        <p:sp>
          <p:nvSpPr>
            <p:cNvPr id="7" name="Rectangle: Rounded Corners 6">
              <a:extLst>
                <a:ext uri="{FF2B5EF4-FFF2-40B4-BE49-F238E27FC236}">
                  <a16:creationId xmlns:a16="http://schemas.microsoft.com/office/drawing/2014/main" id="{585E48D7-903E-5F13-2BE7-97A6EFEC280A}"/>
                </a:ext>
              </a:extLst>
            </p:cNvPr>
            <p:cNvSpPr/>
            <p:nvPr/>
          </p:nvSpPr>
          <p:spPr>
            <a:xfrm>
              <a:off x="975404" y="2467821"/>
              <a:ext cx="969264" cy="824323"/>
            </a:xfrm>
            <a:prstGeom prst="roundRect">
              <a:avLst>
                <a:gd name="adj" fmla="val 7165"/>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cxnSp>
          <p:nvCxnSpPr>
            <p:cNvPr id="8" name="Straight Connector 7">
              <a:extLst>
                <a:ext uri="{FF2B5EF4-FFF2-40B4-BE49-F238E27FC236}">
                  <a16:creationId xmlns:a16="http://schemas.microsoft.com/office/drawing/2014/main" id="{C906F809-E8E4-855D-5859-A9B92D75E32A}"/>
                </a:ext>
              </a:extLst>
            </p:cNvPr>
            <p:cNvCxnSpPr>
              <a:cxnSpLocks/>
            </p:cNvCxnSpPr>
            <p:nvPr/>
          </p:nvCxnSpPr>
          <p:spPr>
            <a:xfrm>
              <a:off x="993692" y="2933180"/>
              <a:ext cx="932688" cy="0"/>
            </a:xfrm>
            <a:prstGeom prst="line">
              <a:avLst/>
            </a:prstGeom>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Rectangle: Rounded Corners 11">
              <a:extLst>
                <a:ext uri="{FF2B5EF4-FFF2-40B4-BE49-F238E27FC236}">
                  <a16:creationId xmlns:a16="http://schemas.microsoft.com/office/drawing/2014/main" id="{6F7E1361-28D5-6759-54B7-9173D1653661}"/>
                </a:ext>
              </a:extLst>
            </p:cNvPr>
            <p:cNvSpPr/>
            <p:nvPr/>
          </p:nvSpPr>
          <p:spPr>
            <a:xfrm>
              <a:off x="969302" y="2961596"/>
              <a:ext cx="981468" cy="29260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Microsoft Entra Workload ID</a:t>
              </a:r>
            </a:p>
          </p:txBody>
        </p:sp>
        <p:sp>
          <p:nvSpPr>
            <p:cNvPr id="13" name="Rectangle: Rounded Corners 12">
              <a:extLst>
                <a:ext uri="{FF2B5EF4-FFF2-40B4-BE49-F238E27FC236}">
                  <a16:creationId xmlns:a16="http://schemas.microsoft.com/office/drawing/2014/main" id="{1144E095-F177-9BD3-5FE3-3F01B11678D3}"/>
                </a:ext>
              </a:extLst>
            </p:cNvPr>
            <p:cNvSpPr/>
            <p:nvPr/>
          </p:nvSpPr>
          <p:spPr>
            <a:xfrm>
              <a:off x="969302" y="2675310"/>
              <a:ext cx="981468"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sz="800">
                  <a:solidFill>
                    <a:schemeClr val="tx1"/>
                  </a:solidFill>
                  <a:cs typeface="Segoe UI"/>
                </a:rPr>
                <a:t>Microsoft Entra </a:t>
              </a:r>
              <a:br>
                <a:rPr lang="en-US" sz="800">
                  <a:solidFill>
                    <a:schemeClr val="tx1"/>
                  </a:solidFill>
                  <a:cs typeface="Segoe UI"/>
                </a:rPr>
              </a:br>
              <a:r>
                <a:rPr lang="en-US" sz="800">
                  <a:solidFill>
                    <a:schemeClr val="tx1"/>
                  </a:solidFill>
                  <a:cs typeface="Segoe UI"/>
                </a:rPr>
                <a:t>ID P1</a:t>
              </a:r>
              <a:endParaRPr lang="en-US" sz="800">
                <a:solidFill>
                  <a:schemeClr val="tx1"/>
                </a:solidFill>
                <a:cs typeface="Segoe UI" panose="020B0502040204020203" pitchFamily="34" charset="0"/>
              </a:endParaRPr>
            </a:p>
          </p:txBody>
        </p:sp>
      </p:grpSp>
      <p:cxnSp>
        <p:nvCxnSpPr>
          <p:cNvPr id="14" name="Straight Connector 13">
            <a:extLst>
              <a:ext uri="{FF2B5EF4-FFF2-40B4-BE49-F238E27FC236}">
                <a16:creationId xmlns:a16="http://schemas.microsoft.com/office/drawing/2014/main" id="{11FEAA48-04F4-9930-F46C-0216B6B89E27}"/>
              </a:ext>
              <a:ext uri="{C183D7F6-B498-43B3-948B-1728B52AA6E4}">
                <adec:decorative xmlns:adec="http://schemas.microsoft.com/office/drawing/2017/decorative" val="1"/>
              </a:ext>
            </a:extLst>
          </p:cNvPr>
          <p:cNvCxnSpPr>
            <a:cxnSpLocks/>
          </p:cNvCxnSpPr>
          <p:nvPr/>
        </p:nvCxnSpPr>
        <p:spPr>
          <a:xfrm>
            <a:off x="6048340" y="3126736"/>
            <a:ext cx="1601029" cy="0"/>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47201D0-76F1-B177-30FE-35E853828244}"/>
              </a:ext>
              <a:ext uri="{C183D7F6-B498-43B3-948B-1728B52AA6E4}">
                <adec:decorative xmlns:adec="http://schemas.microsoft.com/office/drawing/2017/decorative" val="1"/>
              </a:ext>
            </a:extLst>
          </p:cNvPr>
          <p:cNvCxnSpPr>
            <a:cxnSpLocks/>
          </p:cNvCxnSpPr>
          <p:nvPr/>
        </p:nvCxnSpPr>
        <p:spPr>
          <a:xfrm>
            <a:off x="8202408" y="1365657"/>
            <a:ext cx="1" cy="1386618"/>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9733565-7E64-3D60-43C5-8CAE4DE39227}"/>
              </a:ext>
              <a:ext uri="{C183D7F6-B498-43B3-948B-1728B52AA6E4}">
                <adec:decorative xmlns:adec="http://schemas.microsoft.com/office/drawing/2017/decorative" val="1"/>
              </a:ext>
            </a:extLst>
          </p:cNvPr>
          <p:cNvCxnSpPr>
            <a:cxnSpLocks/>
          </p:cNvCxnSpPr>
          <p:nvPr/>
        </p:nvCxnSpPr>
        <p:spPr>
          <a:xfrm flipH="1">
            <a:off x="6165777" y="1365655"/>
            <a:ext cx="2035079" cy="1"/>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C4E1F6C-B60B-BF9F-F030-51C3CEE82262}"/>
              </a:ext>
              <a:ext uri="{C183D7F6-B498-43B3-948B-1728B52AA6E4}">
                <adec:decorative xmlns:adec="http://schemas.microsoft.com/office/drawing/2017/decorative" val="1"/>
              </a:ext>
            </a:extLst>
          </p:cNvPr>
          <p:cNvCxnSpPr>
            <a:cxnSpLocks/>
          </p:cNvCxnSpPr>
          <p:nvPr/>
        </p:nvCxnSpPr>
        <p:spPr>
          <a:xfrm flipH="1">
            <a:off x="6163473" y="5238993"/>
            <a:ext cx="2037384" cy="1"/>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0767700A-583B-8CDF-652F-9DE1DE53FA7E}"/>
              </a:ext>
              <a:ext uri="{C183D7F6-B498-43B3-948B-1728B52AA6E4}">
                <adec:decorative xmlns:adec="http://schemas.microsoft.com/office/drawing/2017/decorative" val="1"/>
              </a:ext>
            </a:extLst>
          </p:cNvPr>
          <p:cNvSpPr/>
          <p:nvPr/>
        </p:nvSpPr>
        <p:spPr>
          <a:xfrm>
            <a:off x="6530779" y="1272103"/>
            <a:ext cx="276186" cy="220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69" name="Rectangle: Rounded Corners 68">
            <a:extLst>
              <a:ext uri="{FF2B5EF4-FFF2-40B4-BE49-F238E27FC236}">
                <a16:creationId xmlns:a16="http://schemas.microsoft.com/office/drawing/2014/main" id="{D7062F23-A0C2-D325-2D3B-61E20F2D86D0}"/>
              </a:ext>
              <a:ext uri="{C183D7F6-B498-43B3-948B-1728B52AA6E4}">
                <adec:decorative xmlns:adec="http://schemas.microsoft.com/office/drawing/2017/decorative" val="1"/>
              </a:ext>
            </a:extLst>
          </p:cNvPr>
          <p:cNvSpPr/>
          <p:nvPr/>
        </p:nvSpPr>
        <p:spPr>
          <a:xfrm>
            <a:off x="6308998" y="2938010"/>
            <a:ext cx="981468" cy="384048"/>
          </a:xfrm>
          <a:prstGeom prst="roundRect">
            <a:avLst>
              <a:gd name="adj" fmla="val 10220"/>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a:solidFill>
                  <a:schemeClr val="tx1"/>
                </a:solidFill>
                <a:cs typeface="Segoe UI" panose="020B0502040204020203" pitchFamily="34" charset="0"/>
              </a:rPr>
              <a:t>Traffic filtering and segmentation</a:t>
            </a:r>
          </a:p>
        </p:txBody>
      </p:sp>
      <p:cxnSp>
        <p:nvCxnSpPr>
          <p:cNvPr id="70" name="Straight Connector 69">
            <a:extLst>
              <a:ext uri="{FF2B5EF4-FFF2-40B4-BE49-F238E27FC236}">
                <a16:creationId xmlns:a16="http://schemas.microsoft.com/office/drawing/2014/main" id="{4FF38A64-BCAE-8DDF-74EA-F39A4D5E75C7}"/>
              </a:ext>
              <a:ext uri="{C183D7F6-B498-43B3-948B-1728B52AA6E4}">
                <adec:decorative xmlns:adec="http://schemas.microsoft.com/office/drawing/2017/decorative" val="1"/>
              </a:ext>
            </a:extLst>
          </p:cNvPr>
          <p:cNvCxnSpPr>
            <a:cxnSpLocks/>
          </p:cNvCxnSpPr>
          <p:nvPr/>
        </p:nvCxnSpPr>
        <p:spPr>
          <a:xfrm>
            <a:off x="5205503" y="3441388"/>
            <a:ext cx="0" cy="1300022"/>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87B3AEB6-6C42-5968-5D5D-4FA3536C5B7E}"/>
              </a:ext>
              <a:ext uri="{C183D7F6-B498-43B3-948B-1728B52AA6E4}">
                <adec:decorative xmlns:adec="http://schemas.microsoft.com/office/drawing/2017/decorative" val="1"/>
              </a:ext>
            </a:extLst>
          </p:cNvPr>
          <p:cNvSpPr/>
          <p:nvPr/>
        </p:nvSpPr>
        <p:spPr>
          <a:xfrm>
            <a:off x="5077498" y="4178129"/>
            <a:ext cx="276186" cy="220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93" name="Rectangle 92">
            <a:extLst>
              <a:ext uri="{FF2B5EF4-FFF2-40B4-BE49-F238E27FC236}">
                <a16:creationId xmlns:a16="http://schemas.microsoft.com/office/drawing/2014/main" id="{782C7546-A2DD-8106-19D1-5CB9A087B6D8}"/>
              </a:ext>
              <a:ext uri="{C183D7F6-B498-43B3-948B-1728B52AA6E4}">
                <adec:decorative xmlns:adec="http://schemas.microsoft.com/office/drawing/2017/decorative" val="1"/>
              </a:ext>
            </a:extLst>
          </p:cNvPr>
          <p:cNvSpPr/>
          <p:nvPr/>
        </p:nvSpPr>
        <p:spPr>
          <a:xfrm>
            <a:off x="6530779" y="701123"/>
            <a:ext cx="276186" cy="220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cxnSp>
        <p:nvCxnSpPr>
          <p:cNvPr id="96" name="Straight Connector 95">
            <a:extLst>
              <a:ext uri="{FF2B5EF4-FFF2-40B4-BE49-F238E27FC236}">
                <a16:creationId xmlns:a16="http://schemas.microsoft.com/office/drawing/2014/main" id="{EC1A3834-8F25-E83E-0BB8-4B6DC5D4694E}"/>
              </a:ext>
              <a:ext uri="{C183D7F6-B498-43B3-948B-1728B52AA6E4}">
                <adec:decorative xmlns:adec="http://schemas.microsoft.com/office/drawing/2017/decorative" val="1"/>
              </a:ext>
            </a:extLst>
          </p:cNvPr>
          <p:cNvCxnSpPr>
            <a:cxnSpLocks/>
          </p:cNvCxnSpPr>
          <p:nvPr/>
        </p:nvCxnSpPr>
        <p:spPr>
          <a:xfrm>
            <a:off x="8606959" y="3144848"/>
            <a:ext cx="1333387" cy="0"/>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3CA487D-4817-AAD6-E5A3-0739AEA2672D}"/>
              </a:ext>
              <a:ext uri="{C183D7F6-B498-43B3-948B-1728B52AA6E4}">
                <adec:decorative xmlns:adec="http://schemas.microsoft.com/office/drawing/2017/decorative" val="1"/>
              </a:ext>
            </a:extLst>
          </p:cNvPr>
          <p:cNvCxnSpPr>
            <a:cxnSpLocks/>
          </p:cNvCxnSpPr>
          <p:nvPr/>
        </p:nvCxnSpPr>
        <p:spPr>
          <a:xfrm>
            <a:off x="11216909" y="3144848"/>
            <a:ext cx="189570" cy="0"/>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87512EA2-AA60-82B8-B5A7-1E3EB8AA888C}"/>
              </a:ext>
              <a:ext uri="{C183D7F6-B498-43B3-948B-1728B52AA6E4}">
                <adec:decorative xmlns:adec="http://schemas.microsoft.com/office/drawing/2017/decorative" val="1"/>
              </a:ext>
            </a:extLst>
          </p:cNvPr>
          <p:cNvCxnSpPr>
            <a:cxnSpLocks/>
          </p:cNvCxnSpPr>
          <p:nvPr/>
        </p:nvCxnSpPr>
        <p:spPr>
          <a:xfrm>
            <a:off x="11216909" y="4646283"/>
            <a:ext cx="189570" cy="0"/>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FB8C82E-5B60-8165-815D-7DC114DB7410}"/>
              </a:ext>
              <a:ext uri="{C183D7F6-B498-43B3-948B-1728B52AA6E4}">
                <adec:decorative xmlns:adec="http://schemas.microsoft.com/office/drawing/2017/decorative" val="1"/>
              </a:ext>
            </a:extLst>
          </p:cNvPr>
          <p:cNvCxnSpPr>
            <a:cxnSpLocks/>
          </p:cNvCxnSpPr>
          <p:nvPr/>
        </p:nvCxnSpPr>
        <p:spPr>
          <a:xfrm>
            <a:off x="8876426" y="3149570"/>
            <a:ext cx="0" cy="1520412"/>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7718B176-D6BF-2A26-45E6-E63936D99EDE}"/>
              </a:ext>
              <a:ext uri="{C183D7F6-B498-43B3-948B-1728B52AA6E4}">
                <adec:decorative xmlns:adec="http://schemas.microsoft.com/office/drawing/2017/decorative" val="1"/>
              </a:ext>
            </a:extLst>
          </p:cNvPr>
          <p:cNvCxnSpPr>
            <a:cxnSpLocks/>
          </p:cNvCxnSpPr>
          <p:nvPr/>
        </p:nvCxnSpPr>
        <p:spPr>
          <a:xfrm>
            <a:off x="8876426" y="4669982"/>
            <a:ext cx="1065850" cy="0"/>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ED1F56F-A3B9-5200-8C2B-103193C20FCB}"/>
              </a:ext>
              <a:ext uri="{C183D7F6-B498-43B3-948B-1728B52AA6E4}">
                <adec:decorative xmlns:adec="http://schemas.microsoft.com/office/drawing/2017/decorative" val="1"/>
              </a:ext>
            </a:extLst>
          </p:cNvPr>
          <p:cNvCxnSpPr>
            <a:cxnSpLocks/>
          </p:cNvCxnSpPr>
          <p:nvPr/>
        </p:nvCxnSpPr>
        <p:spPr>
          <a:xfrm>
            <a:off x="8876426" y="1454942"/>
            <a:ext cx="0" cy="1674272"/>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0ADBCD4-7574-0F9E-373E-718EE815DDA3}"/>
              </a:ext>
              <a:ext uri="{C183D7F6-B498-43B3-948B-1728B52AA6E4}">
                <adec:decorative xmlns:adec="http://schemas.microsoft.com/office/drawing/2017/decorative" val="1"/>
              </a:ext>
            </a:extLst>
          </p:cNvPr>
          <p:cNvCxnSpPr>
            <a:cxnSpLocks/>
          </p:cNvCxnSpPr>
          <p:nvPr/>
        </p:nvCxnSpPr>
        <p:spPr>
          <a:xfrm>
            <a:off x="8876426" y="1442946"/>
            <a:ext cx="1076308" cy="0"/>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grpSp>
        <p:nvGrpSpPr>
          <p:cNvPr id="116" name="Group 115">
            <a:extLst>
              <a:ext uri="{FF2B5EF4-FFF2-40B4-BE49-F238E27FC236}">
                <a16:creationId xmlns:a16="http://schemas.microsoft.com/office/drawing/2014/main" id="{FB40D60D-2D78-7911-B3CE-E836AF30C195}"/>
              </a:ext>
              <a:ext uri="{C183D7F6-B498-43B3-948B-1728B52AA6E4}">
                <adec:decorative xmlns:adec="http://schemas.microsoft.com/office/drawing/2017/decorative" val="1"/>
              </a:ext>
            </a:extLst>
          </p:cNvPr>
          <p:cNvGrpSpPr/>
          <p:nvPr/>
        </p:nvGrpSpPr>
        <p:grpSpPr>
          <a:xfrm>
            <a:off x="1096302" y="4689150"/>
            <a:ext cx="981468" cy="818433"/>
            <a:chOff x="969302" y="4657848"/>
            <a:chExt cx="981468" cy="818433"/>
          </a:xfrm>
        </p:grpSpPr>
        <p:sp>
          <p:nvSpPr>
            <p:cNvPr id="117" name="Rectangle: Rounded Corners 116">
              <a:extLst>
                <a:ext uri="{FF2B5EF4-FFF2-40B4-BE49-F238E27FC236}">
                  <a16:creationId xmlns:a16="http://schemas.microsoft.com/office/drawing/2014/main" id="{A6985746-01B2-E0DF-25F6-3315C0EB10F1}"/>
                </a:ext>
              </a:extLst>
            </p:cNvPr>
            <p:cNvSpPr/>
            <p:nvPr/>
          </p:nvSpPr>
          <p:spPr>
            <a:xfrm>
              <a:off x="975404" y="4657848"/>
              <a:ext cx="969264" cy="818433"/>
            </a:xfrm>
            <a:prstGeom prst="roundRect">
              <a:avLst>
                <a:gd name="adj" fmla="val 9995"/>
              </a:avLst>
            </a:prstGeom>
            <a:solidFill>
              <a:srgbClr val="FFF8F3"/>
            </a:solidFill>
            <a:ln w="12700">
              <a:gradFill flip="none" rotWithShape="1">
                <a:gsLst>
                  <a:gs pos="77000">
                    <a:srgbClr val="00B0F0">
                      <a:lumMod val="99000"/>
                    </a:srgbClr>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118" name="Rectangle: Rounded Corners 117">
              <a:extLst>
                <a:ext uri="{FF2B5EF4-FFF2-40B4-BE49-F238E27FC236}">
                  <a16:creationId xmlns:a16="http://schemas.microsoft.com/office/drawing/2014/main" id="{9C30078C-419B-20C7-690B-575BB6D00030}"/>
                </a:ext>
              </a:extLst>
            </p:cNvPr>
            <p:cNvSpPr/>
            <p:nvPr/>
          </p:nvSpPr>
          <p:spPr>
            <a:xfrm>
              <a:off x="969302" y="5143352"/>
              <a:ext cx="981468" cy="29260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800">
                  <a:solidFill>
                    <a:schemeClr val="tx1"/>
                  </a:solidFill>
                  <a:cs typeface="Segoe UI" panose="020B0502040204020203" pitchFamily="34" charset="0"/>
                </a:rPr>
                <a:t>Microsoft Defender for Endpoint P1 </a:t>
              </a:r>
            </a:p>
          </p:txBody>
        </p:sp>
        <p:sp>
          <p:nvSpPr>
            <p:cNvPr id="119" name="Rectangle: Rounded Corners 118">
              <a:extLst>
                <a:ext uri="{FF2B5EF4-FFF2-40B4-BE49-F238E27FC236}">
                  <a16:creationId xmlns:a16="http://schemas.microsoft.com/office/drawing/2014/main" id="{BB1628F5-7D6E-C1B1-B226-4EF62B62F1E3}"/>
                </a:ext>
              </a:extLst>
            </p:cNvPr>
            <p:cNvSpPr/>
            <p:nvPr/>
          </p:nvSpPr>
          <p:spPr>
            <a:xfrm>
              <a:off x="969302" y="4865797"/>
              <a:ext cx="981468"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Microsoft</a:t>
              </a:r>
              <a:br>
                <a:rPr lang="en-US" sz="800">
                  <a:solidFill>
                    <a:schemeClr val="tx1"/>
                  </a:solidFill>
                  <a:cs typeface="Segoe UI" panose="020B0502040204020203" pitchFamily="34" charset="0"/>
                </a:rPr>
              </a:br>
              <a:r>
                <a:rPr lang="en-US" sz="800">
                  <a:solidFill>
                    <a:schemeClr val="tx1"/>
                  </a:solidFill>
                  <a:cs typeface="Segoe UI" panose="020B0502040204020203" pitchFamily="34" charset="0"/>
                </a:rPr>
                <a:t>Intune P1</a:t>
              </a:r>
            </a:p>
          </p:txBody>
        </p:sp>
        <p:cxnSp>
          <p:nvCxnSpPr>
            <p:cNvPr id="120" name="Straight Connector 119">
              <a:extLst>
                <a:ext uri="{FF2B5EF4-FFF2-40B4-BE49-F238E27FC236}">
                  <a16:creationId xmlns:a16="http://schemas.microsoft.com/office/drawing/2014/main" id="{9F46F383-4DE6-6E88-11C6-B7A04D9E6F0B}"/>
                </a:ext>
              </a:extLst>
            </p:cNvPr>
            <p:cNvCxnSpPr>
              <a:cxnSpLocks/>
            </p:cNvCxnSpPr>
            <p:nvPr/>
          </p:nvCxnSpPr>
          <p:spPr>
            <a:xfrm>
              <a:off x="974725" y="5114936"/>
              <a:ext cx="968375" cy="0"/>
            </a:xfrm>
            <a:prstGeom prst="line">
              <a:avLst/>
            </a:prstGeom>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21" name="Rectangle: Rounded Corners 120">
            <a:extLst>
              <a:ext uri="{FF2B5EF4-FFF2-40B4-BE49-F238E27FC236}">
                <a16:creationId xmlns:a16="http://schemas.microsoft.com/office/drawing/2014/main" id="{F4215214-613D-0438-6A40-19575ACCCBA2}"/>
              </a:ext>
              <a:ext uri="{C183D7F6-B498-43B3-948B-1728B52AA6E4}">
                <adec:decorative xmlns:adec="http://schemas.microsoft.com/office/drawing/2017/decorative" val="1"/>
              </a:ext>
            </a:extLst>
          </p:cNvPr>
          <p:cNvSpPr/>
          <p:nvPr/>
        </p:nvSpPr>
        <p:spPr>
          <a:xfrm>
            <a:off x="1096302" y="3750016"/>
            <a:ext cx="981468" cy="1063624"/>
          </a:xfrm>
          <a:prstGeom prst="roundRect">
            <a:avLst>
              <a:gd name="adj" fmla="val 7165"/>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grpSp>
        <p:nvGrpSpPr>
          <p:cNvPr id="125" name="Group 124">
            <a:extLst>
              <a:ext uri="{FF2B5EF4-FFF2-40B4-BE49-F238E27FC236}">
                <a16:creationId xmlns:a16="http://schemas.microsoft.com/office/drawing/2014/main" id="{9DEEAA2D-C7A9-A1BB-37E1-408B6D8FBFD8}"/>
              </a:ext>
              <a:ext uri="{C183D7F6-B498-43B3-948B-1728B52AA6E4}">
                <adec:decorative xmlns:adec="http://schemas.microsoft.com/office/drawing/2017/decorative" val="1"/>
              </a:ext>
            </a:extLst>
          </p:cNvPr>
          <p:cNvGrpSpPr/>
          <p:nvPr/>
        </p:nvGrpSpPr>
        <p:grpSpPr>
          <a:xfrm>
            <a:off x="1095586" y="4043722"/>
            <a:ext cx="982184" cy="769918"/>
            <a:chOff x="968586" y="4110850"/>
            <a:chExt cx="982184" cy="769918"/>
          </a:xfrm>
        </p:grpSpPr>
        <p:sp>
          <p:nvSpPr>
            <p:cNvPr id="127" name="Rectangle: Rounded Corners 126">
              <a:extLst>
                <a:ext uri="{FF2B5EF4-FFF2-40B4-BE49-F238E27FC236}">
                  <a16:creationId xmlns:a16="http://schemas.microsoft.com/office/drawing/2014/main" id="{173CC5E4-9B15-A39A-5074-39009CECCDD9}"/>
                </a:ext>
              </a:extLst>
            </p:cNvPr>
            <p:cNvSpPr/>
            <p:nvPr/>
          </p:nvSpPr>
          <p:spPr>
            <a:xfrm>
              <a:off x="969302" y="4110850"/>
              <a:ext cx="981468" cy="769918"/>
            </a:xfrm>
            <a:prstGeom prst="roundRect">
              <a:avLst>
                <a:gd name="adj" fmla="val 7165"/>
              </a:avLst>
            </a:prstGeom>
            <a:solidFill>
              <a:srgbClr val="FFFFFF"/>
            </a:solidFill>
            <a:ln w="12700">
              <a:solidFill>
                <a:schemeClr val="bg2">
                  <a:lumMod val="90000"/>
                </a:schemeClr>
              </a:solidFill>
            </a:ln>
            <a:effectLst>
              <a:outerShdw blurRad="44450" dist="254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134" name="Rectangle: Rounded Corners 133">
              <a:extLst>
                <a:ext uri="{FF2B5EF4-FFF2-40B4-BE49-F238E27FC236}">
                  <a16:creationId xmlns:a16="http://schemas.microsoft.com/office/drawing/2014/main" id="{4E7D32A4-19C3-971F-2772-CD19B7839276}"/>
                </a:ext>
              </a:extLst>
            </p:cNvPr>
            <p:cNvSpPr/>
            <p:nvPr/>
          </p:nvSpPr>
          <p:spPr>
            <a:xfrm>
              <a:off x="969302" y="4463226"/>
              <a:ext cx="981468"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Corporate</a:t>
              </a:r>
            </a:p>
          </p:txBody>
        </p:sp>
        <p:sp>
          <p:nvSpPr>
            <p:cNvPr id="137" name="Rectangle: Rounded Corners 136">
              <a:extLst>
                <a:ext uri="{FF2B5EF4-FFF2-40B4-BE49-F238E27FC236}">
                  <a16:creationId xmlns:a16="http://schemas.microsoft.com/office/drawing/2014/main" id="{0B6FE0C2-EF86-60A5-58F2-19BA60ADA871}"/>
                </a:ext>
              </a:extLst>
            </p:cNvPr>
            <p:cNvSpPr/>
            <p:nvPr/>
          </p:nvSpPr>
          <p:spPr>
            <a:xfrm>
              <a:off x="969302" y="4670777"/>
              <a:ext cx="981468" cy="208376"/>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Personal</a:t>
              </a:r>
            </a:p>
          </p:txBody>
        </p:sp>
        <p:cxnSp>
          <p:nvCxnSpPr>
            <p:cNvPr id="138" name="Straight Connector 137">
              <a:extLst>
                <a:ext uri="{FF2B5EF4-FFF2-40B4-BE49-F238E27FC236}">
                  <a16:creationId xmlns:a16="http://schemas.microsoft.com/office/drawing/2014/main" id="{3681A105-79C0-3275-313C-F0E1EE2A8D15}"/>
                </a:ext>
              </a:extLst>
            </p:cNvPr>
            <p:cNvCxnSpPr>
              <a:cxnSpLocks/>
            </p:cNvCxnSpPr>
            <p:nvPr/>
          </p:nvCxnSpPr>
          <p:spPr>
            <a:xfrm>
              <a:off x="969302" y="4671585"/>
              <a:ext cx="981468"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0" name="Rectangle: Top Corners Rounded 139">
              <a:extLst>
                <a:ext uri="{FF2B5EF4-FFF2-40B4-BE49-F238E27FC236}">
                  <a16:creationId xmlns:a16="http://schemas.microsoft.com/office/drawing/2014/main" id="{18F21F8A-6FB8-A11D-24E3-7951E982C6F1}"/>
                </a:ext>
              </a:extLst>
            </p:cNvPr>
            <p:cNvSpPr/>
            <p:nvPr/>
          </p:nvSpPr>
          <p:spPr>
            <a:xfrm>
              <a:off x="968586" y="4114460"/>
              <a:ext cx="982184" cy="345156"/>
            </a:xfrm>
            <a:prstGeom prst="round2SameRect">
              <a:avLst>
                <a:gd name="adj1" fmla="val 14597"/>
                <a:gd name="adj2" fmla="val 0"/>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Segoe Sans Display Semibold" pitchFamily="2" charset="0"/>
                  <a:cs typeface="Segoe Sans Display Semibold" pitchFamily="2" charset="0"/>
                </a:rPr>
                <a:t>Endpoints</a:t>
              </a:r>
            </a:p>
          </p:txBody>
        </p:sp>
      </p:grpSp>
      <p:cxnSp>
        <p:nvCxnSpPr>
          <p:cNvPr id="141" name="Straight Connector 140">
            <a:extLst>
              <a:ext uri="{FF2B5EF4-FFF2-40B4-BE49-F238E27FC236}">
                <a16:creationId xmlns:a16="http://schemas.microsoft.com/office/drawing/2014/main" id="{0387866C-694B-185D-9600-310313CFCC1F}"/>
              </a:ext>
              <a:ext uri="{C183D7F6-B498-43B3-948B-1728B52AA6E4}">
                <adec:decorative xmlns:adec="http://schemas.microsoft.com/office/drawing/2017/decorative" val="1"/>
              </a:ext>
            </a:extLst>
          </p:cNvPr>
          <p:cNvCxnSpPr>
            <a:cxnSpLocks/>
          </p:cNvCxnSpPr>
          <p:nvPr/>
        </p:nvCxnSpPr>
        <p:spPr>
          <a:xfrm>
            <a:off x="2077769" y="2240677"/>
            <a:ext cx="375495" cy="0"/>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8CC23A8C-303E-5B44-8D19-650AFFEE118B}"/>
              </a:ext>
              <a:ext uri="{C183D7F6-B498-43B3-948B-1728B52AA6E4}">
                <adec:decorative xmlns:adec="http://schemas.microsoft.com/office/drawing/2017/decorative" val="1"/>
              </a:ext>
            </a:extLst>
          </p:cNvPr>
          <p:cNvCxnSpPr>
            <a:cxnSpLocks/>
            <a:endCxn id="173" idx="1"/>
          </p:cNvCxnSpPr>
          <p:nvPr/>
        </p:nvCxnSpPr>
        <p:spPr>
          <a:xfrm>
            <a:off x="2077769" y="4421875"/>
            <a:ext cx="375494" cy="0"/>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3AF7E15A-14D5-0E01-144A-E31C25BADA94}"/>
              </a:ext>
              <a:ext uri="{C183D7F6-B498-43B3-948B-1728B52AA6E4}">
                <adec:decorative xmlns:adec="http://schemas.microsoft.com/office/drawing/2017/decorative" val="1"/>
              </a:ext>
            </a:extLst>
          </p:cNvPr>
          <p:cNvCxnSpPr>
            <a:cxnSpLocks/>
          </p:cNvCxnSpPr>
          <p:nvPr/>
        </p:nvCxnSpPr>
        <p:spPr>
          <a:xfrm>
            <a:off x="2642080" y="2432562"/>
            <a:ext cx="0" cy="1797430"/>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890086FE-AEB1-CF79-4E42-322883F2028C}"/>
              </a:ext>
              <a:ext uri="{C183D7F6-B498-43B3-948B-1728B52AA6E4}">
                <adec:decorative xmlns:adec="http://schemas.microsoft.com/office/drawing/2017/decorative" val="1"/>
              </a:ext>
            </a:extLst>
          </p:cNvPr>
          <p:cNvCxnSpPr>
            <a:cxnSpLocks/>
          </p:cNvCxnSpPr>
          <p:nvPr/>
        </p:nvCxnSpPr>
        <p:spPr>
          <a:xfrm>
            <a:off x="2642080" y="3126736"/>
            <a:ext cx="1610674" cy="0"/>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grpSp>
        <p:nvGrpSpPr>
          <p:cNvPr id="158" name="Group 157">
            <a:extLst>
              <a:ext uri="{FF2B5EF4-FFF2-40B4-BE49-F238E27FC236}">
                <a16:creationId xmlns:a16="http://schemas.microsoft.com/office/drawing/2014/main" id="{9B99CCC6-11CD-11A4-0CA2-485E1930B9F8}"/>
              </a:ext>
              <a:ext uri="{C183D7F6-B498-43B3-948B-1728B52AA6E4}">
                <adec:decorative xmlns:adec="http://schemas.microsoft.com/office/drawing/2017/decorative" val="1"/>
              </a:ext>
            </a:extLst>
          </p:cNvPr>
          <p:cNvGrpSpPr/>
          <p:nvPr/>
        </p:nvGrpSpPr>
        <p:grpSpPr>
          <a:xfrm>
            <a:off x="2908953" y="2938010"/>
            <a:ext cx="1114310" cy="384048"/>
            <a:chOff x="2781483" y="3183780"/>
            <a:chExt cx="1114468" cy="384102"/>
          </a:xfrm>
        </p:grpSpPr>
        <p:sp>
          <p:nvSpPr>
            <p:cNvPr id="166" name="Rectangle: Rounded Corners 165">
              <a:extLst>
                <a:ext uri="{FF2B5EF4-FFF2-40B4-BE49-F238E27FC236}">
                  <a16:creationId xmlns:a16="http://schemas.microsoft.com/office/drawing/2014/main" id="{7C38850D-535D-2B95-616E-D4CCF0CB9592}"/>
                </a:ext>
              </a:extLst>
            </p:cNvPr>
            <p:cNvSpPr/>
            <p:nvPr/>
          </p:nvSpPr>
          <p:spPr>
            <a:xfrm>
              <a:off x="2781483" y="3183780"/>
              <a:ext cx="1114468" cy="384102"/>
            </a:xfrm>
            <a:prstGeom prst="roundRect">
              <a:avLst>
                <a:gd name="adj" fmla="val 10840"/>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30144"/>
              <a:r>
                <a:rPr lang="en-US" sz="800">
                  <a:solidFill>
                    <a:schemeClr val="tx1"/>
                  </a:solidFill>
                  <a:cs typeface="Segoe UI" panose="020B0502040204020203" pitchFamily="34" charset="0"/>
                </a:rPr>
                <a:t>Request</a:t>
              </a:r>
            </a:p>
            <a:p>
              <a:pPr marL="230144"/>
              <a:r>
                <a:rPr lang="en-US" sz="800">
                  <a:solidFill>
                    <a:schemeClr val="tx1"/>
                  </a:solidFill>
                  <a:cs typeface="Segoe UI" panose="020B0502040204020203" pitchFamily="34" charset="0"/>
                </a:rPr>
                <a:t>enhancement</a:t>
              </a:r>
            </a:p>
          </p:txBody>
        </p:sp>
        <p:sp>
          <p:nvSpPr>
            <p:cNvPr id="172" name="key" title="Icon of a key">
              <a:extLst>
                <a:ext uri="{FF2B5EF4-FFF2-40B4-BE49-F238E27FC236}">
                  <a16:creationId xmlns:a16="http://schemas.microsoft.com/office/drawing/2014/main" id="{112764E3-D711-BEF0-F9E7-AE2FABCFB634}"/>
                </a:ext>
              </a:extLst>
            </p:cNvPr>
            <p:cNvSpPr>
              <a:spLocks noChangeAspect="1" noEditPoints="1"/>
            </p:cNvSpPr>
            <p:nvPr/>
          </p:nvSpPr>
          <p:spPr bwMode="auto">
            <a:xfrm>
              <a:off x="2902723" y="3316169"/>
              <a:ext cx="137160" cy="136456"/>
            </a:xfrm>
            <a:custGeom>
              <a:avLst/>
              <a:gdLst>
                <a:gd name="T0" fmla="*/ 175 w 330"/>
                <a:gd name="T1" fmla="*/ 198 h 328"/>
                <a:gd name="T2" fmla="*/ 109 w 330"/>
                <a:gd name="T3" fmla="*/ 220 h 328"/>
                <a:gd name="T4" fmla="*/ 0 w 330"/>
                <a:gd name="T5" fmla="*/ 110 h 328"/>
                <a:gd name="T6" fmla="*/ 109 w 330"/>
                <a:gd name="T7" fmla="*/ 0 h 328"/>
                <a:gd name="T8" fmla="*/ 219 w 330"/>
                <a:gd name="T9" fmla="*/ 110 h 328"/>
                <a:gd name="T10" fmla="*/ 214 w 330"/>
                <a:gd name="T11" fmla="*/ 143 h 328"/>
                <a:gd name="T12" fmla="*/ 330 w 330"/>
                <a:gd name="T13" fmla="*/ 258 h 328"/>
                <a:gd name="T14" fmla="*/ 330 w 330"/>
                <a:gd name="T15" fmla="*/ 328 h 328"/>
                <a:gd name="T16" fmla="*/ 264 w 330"/>
                <a:gd name="T17" fmla="*/ 328 h 328"/>
                <a:gd name="T18" fmla="*/ 264 w 330"/>
                <a:gd name="T19" fmla="*/ 283 h 328"/>
                <a:gd name="T20" fmla="*/ 221 w 330"/>
                <a:gd name="T21" fmla="*/ 283 h 328"/>
                <a:gd name="T22" fmla="*/ 221 w 330"/>
                <a:gd name="T23" fmla="*/ 239 h 328"/>
                <a:gd name="T24" fmla="*/ 175 w 330"/>
                <a:gd name="T25" fmla="*/ 239 h 328"/>
                <a:gd name="T26" fmla="*/ 175 w 330"/>
                <a:gd name="T27" fmla="*/ 198 h 328"/>
                <a:gd name="T28" fmla="*/ 76 w 330"/>
                <a:gd name="T29" fmla="*/ 91 h 328"/>
                <a:gd name="T30" fmla="*/ 91 w 330"/>
                <a:gd name="T31" fmla="*/ 76 h 328"/>
                <a:gd name="T32" fmla="*/ 76 w 330"/>
                <a:gd name="T33" fmla="*/ 60 h 328"/>
                <a:gd name="T34" fmla="*/ 60 w 330"/>
                <a:gd name="T35" fmla="*/ 76 h 328"/>
                <a:gd name="T36" fmla="*/ 76 w 330"/>
                <a:gd name="T37" fmla="*/ 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175" y="198"/>
                  </a:moveTo>
                  <a:cubicBezTo>
                    <a:pt x="157" y="212"/>
                    <a:pt x="134" y="220"/>
                    <a:pt x="109" y="220"/>
                  </a:cubicBezTo>
                  <a:cubicBezTo>
                    <a:pt x="49" y="220"/>
                    <a:pt x="0" y="171"/>
                    <a:pt x="0" y="110"/>
                  </a:cubicBezTo>
                  <a:cubicBezTo>
                    <a:pt x="0" y="49"/>
                    <a:pt x="49" y="0"/>
                    <a:pt x="109" y="0"/>
                  </a:cubicBezTo>
                  <a:cubicBezTo>
                    <a:pt x="170" y="0"/>
                    <a:pt x="219" y="49"/>
                    <a:pt x="219" y="110"/>
                  </a:cubicBezTo>
                  <a:cubicBezTo>
                    <a:pt x="219" y="122"/>
                    <a:pt x="217" y="133"/>
                    <a:pt x="214" y="143"/>
                  </a:cubicBezTo>
                  <a:cubicBezTo>
                    <a:pt x="330" y="258"/>
                    <a:pt x="330" y="258"/>
                    <a:pt x="330" y="258"/>
                  </a:cubicBezTo>
                  <a:cubicBezTo>
                    <a:pt x="330" y="328"/>
                    <a:pt x="330" y="328"/>
                    <a:pt x="330" y="328"/>
                  </a:cubicBezTo>
                  <a:cubicBezTo>
                    <a:pt x="264" y="328"/>
                    <a:pt x="264" y="328"/>
                    <a:pt x="264" y="328"/>
                  </a:cubicBezTo>
                  <a:cubicBezTo>
                    <a:pt x="264" y="283"/>
                    <a:pt x="264" y="283"/>
                    <a:pt x="264" y="283"/>
                  </a:cubicBezTo>
                  <a:cubicBezTo>
                    <a:pt x="221" y="283"/>
                    <a:pt x="221" y="283"/>
                    <a:pt x="221" y="283"/>
                  </a:cubicBezTo>
                  <a:cubicBezTo>
                    <a:pt x="221" y="239"/>
                    <a:pt x="221" y="239"/>
                    <a:pt x="221" y="239"/>
                  </a:cubicBezTo>
                  <a:cubicBezTo>
                    <a:pt x="175" y="239"/>
                    <a:pt x="175" y="239"/>
                    <a:pt x="175" y="239"/>
                  </a:cubicBezTo>
                  <a:lnTo>
                    <a:pt x="175" y="198"/>
                  </a:lnTo>
                  <a:close/>
                  <a:moveTo>
                    <a:pt x="76" y="91"/>
                  </a:moveTo>
                  <a:cubicBezTo>
                    <a:pt x="84" y="91"/>
                    <a:pt x="91" y="84"/>
                    <a:pt x="91" y="76"/>
                  </a:cubicBezTo>
                  <a:cubicBezTo>
                    <a:pt x="91" y="67"/>
                    <a:pt x="84" y="60"/>
                    <a:pt x="76" y="60"/>
                  </a:cubicBezTo>
                  <a:cubicBezTo>
                    <a:pt x="67" y="60"/>
                    <a:pt x="60" y="67"/>
                    <a:pt x="60" y="76"/>
                  </a:cubicBezTo>
                  <a:cubicBezTo>
                    <a:pt x="60" y="84"/>
                    <a:pt x="67" y="91"/>
                    <a:pt x="76" y="91"/>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endParaRPr lang="en-US" sz="800">
                <a:cs typeface="Segoe UI" panose="020B0502040204020203" pitchFamily="34" charset="0"/>
              </a:endParaRPr>
            </a:p>
          </p:txBody>
        </p:sp>
      </p:grpSp>
      <p:sp>
        <p:nvSpPr>
          <p:cNvPr id="173" name="Rectangle: Rounded Corners 172">
            <a:extLst>
              <a:ext uri="{FF2B5EF4-FFF2-40B4-BE49-F238E27FC236}">
                <a16:creationId xmlns:a16="http://schemas.microsoft.com/office/drawing/2014/main" id="{3F782062-2FFA-4185-23BD-E212BD652796}"/>
              </a:ext>
              <a:ext uri="{C183D7F6-B498-43B3-948B-1728B52AA6E4}">
                <adec:decorative xmlns:adec="http://schemas.microsoft.com/office/drawing/2017/decorative" val="1"/>
              </a:ext>
            </a:extLst>
          </p:cNvPr>
          <p:cNvSpPr/>
          <p:nvPr/>
        </p:nvSpPr>
        <p:spPr>
          <a:xfrm>
            <a:off x="2453263" y="4229991"/>
            <a:ext cx="822960" cy="383768"/>
          </a:xfrm>
          <a:prstGeom prst="roundRect">
            <a:avLst>
              <a:gd name="adj" fmla="val 12078"/>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a:solidFill>
                  <a:schemeClr val="tx1"/>
                </a:solidFill>
                <a:cs typeface="Segoe UI" panose="020B0502040204020203" pitchFamily="34" charset="0"/>
              </a:rPr>
              <a:t>Device</a:t>
            </a:r>
          </a:p>
          <a:p>
            <a:r>
              <a:rPr lang="en-US" sz="800">
                <a:solidFill>
                  <a:schemeClr val="tx1"/>
                </a:solidFill>
                <a:cs typeface="Segoe UI" panose="020B0502040204020203" pitchFamily="34" charset="0"/>
              </a:rPr>
              <a:t>compliance</a:t>
            </a:r>
          </a:p>
        </p:txBody>
      </p:sp>
      <p:sp>
        <p:nvSpPr>
          <p:cNvPr id="174" name="Rectangle: Rounded Corners 173">
            <a:extLst>
              <a:ext uri="{FF2B5EF4-FFF2-40B4-BE49-F238E27FC236}">
                <a16:creationId xmlns:a16="http://schemas.microsoft.com/office/drawing/2014/main" id="{0CCB1EED-BEBD-47F5-AFEC-9FB3160CACC4}"/>
              </a:ext>
              <a:ext uri="{C183D7F6-B498-43B3-948B-1728B52AA6E4}">
                <adec:decorative xmlns:adec="http://schemas.microsoft.com/office/drawing/2017/decorative" val="1"/>
              </a:ext>
            </a:extLst>
          </p:cNvPr>
          <p:cNvSpPr/>
          <p:nvPr/>
        </p:nvSpPr>
        <p:spPr>
          <a:xfrm>
            <a:off x="2453265" y="2048793"/>
            <a:ext cx="822960" cy="383768"/>
          </a:xfrm>
          <a:prstGeom prst="roundRect">
            <a:avLst>
              <a:gd name="adj" fmla="val 11458"/>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Ins="45720" rtlCol="0" anchor="ctr"/>
          <a:lstStyle/>
          <a:p>
            <a:r>
              <a:rPr lang="en-US" sz="800">
                <a:solidFill>
                  <a:schemeClr val="tx1"/>
                </a:solidFill>
                <a:cs typeface="Segoe UI" panose="020B0502040204020203" pitchFamily="34" charset="0"/>
              </a:rPr>
              <a:t>Strong authentication</a:t>
            </a:r>
          </a:p>
        </p:txBody>
      </p:sp>
      <p:cxnSp>
        <p:nvCxnSpPr>
          <p:cNvPr id="181" name="Straight Connector 180">
            <a:extLst>
              <a:ext uri="{FF2B5EF4-FFF2-40B4-BE49-F238E27FC236}">
                <a16:creationId xmlns:a16="http://schemas.microsoft.com/office/drawing/2014/main" id="{80497E44-326F-B73D-0BB0-88BC5B53D7C1}"/>
              </a:ext>
              <a:ext uri="{C183D7F6-B498-43B3-948B-1728B52AA6E4}">
                <adec:decorative xmlns:adec="http://schemas.microsoft.com/office/drawing/2017/decorative" val="1"/>
              </a:ext>
            </a:extLst>
          </p:cNvPr>
          <p:cNvCxnSpPr>
            <a:cxnSpLocks/>
          </p:cNvCxnSpPr>
          <p:nvPr/>
        </p:nvCxnSpPr>
        <p:spPr>
          <a:xfrm>
            <a:off x="5205503" y="1709850"/>
            <a:ext cx="0" cy="978922"/>
          </a:xfrm>
          <a:prstGeom prst="line">
            <a:avLst/>
          </a:prstGeom>
          <a:ln w="12700" cap="rnd">
            <a:solidFill>
              <a:schemeClr val="bg2">
                <a:lumMod val="75000"/>
              </a:schemeClr>
            </a:solidFill>
            <a:prstDash val="dash"/>
            <a:round/>
            <a:tailEnd type="triangle" w="lg" len="med"/>
          </a:ln>
        </p:spPr>
        <p:style>
          <a:lnRef idx="1">
            <a:schemeClr val="accent1"/>
          </a:lnRef>
          <a:fillRef idx="0">
            <a:schemeClr val="accent1"/>
          </a:fillRef>
          <a:effectRef idx="0">
            <a:schemeClr val="accent1"/>
          </a:effectRef>
          <a:fontRef idx="minor">
            <a:schemeClr val="tx1"/>
          </a:fontRef>
        </p:style>
      </p:cxnSp>
      <p:grpSp>
        <p:nvGrpSpPr>
          <p:cNvPr id="182" name="Group 181">
            <a:extLst>
              <a:ext uri="{FF2B5EF4-FFF2-40B4-BE49-F238E27FC236}">
                <a16:creationId xmlns:a16="http://schemas.microsoft.com/office/drawing/2014/main" id="{A060021A-C2B6-A58A-15A6-126713AB6324}"/>
              </a:ext>
              <a:ext uri="{C183D7F6-B498-43B3-948B-1728B52AA6E4}">
                <adec:decorative xmlns:adec="http://schemas.microsoft.com/office/drawing/2017/decorative" val="1"/>
              </a:ext>
            </a:extLst>
          </p:cNvPr>
          <p:cNvGrpSpPr/>
          <p:nvPr/>
        </p:nvGrpSpPr>
        <p:grpSpPr>
          <a:xfrm>
            <a:off x="4324565" y="1395529"/>
            <a:ext cx="1761910" cy="1086867"/>
            <a:chOff x="4197565" y="1462657"/>
            <a:chExt cx="1761910" cy="1086867"/>
          </a:xfrm>
        </p:grpSpPr>
        <p:sp>
          <p:nvSpPr>
            <p:cNvPr id="183" name="Rectangle: Rounded Corners 182">
              <a:extLst>
                <a:ext uri="{FF2B5EF4-FFF2-40B4-BE49-F238E27FC236}">
                  <a16:creationId xmlns:a16="http://schemas.microsoft.com/office/drawing/2014/main" id="{7C72E311-99E0-753E-7897-38504F798185}"/>
                </a:ext>
              </a:extLst>
            </p:cNvPr>
            <p:cNvSpPr/>
            <p:nvPr/>
          </p:nvSpPr>
          <p:spPr>
            <a:xfrm>
              <a:off x="4202749" y="1462657"/>
              <a:ext cx="1749512" cy="1086867"/>
            </a:xfrm>
            <a:prstGeom prst="roundRect">
              <a:avLst>
                <a:gd name="adj" fmla="val 5948"/>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184" name="Rectangle: Rounded Corners 183">
              <a:extLst>
                <a:ext uri="{FF2B5EF4-FFF2-40B4-BE49-F238E27FC236}">
                  <a16:creationId xmlns:a16="http://schemas.microsoft.com/office/drawing/2014/main" id="{01176E8F-1B17-802B-DC23-A52464ABE423}"/>
                </a:ext>
              </a:extLst>
            </p:cNvPr>
            <p:cNvSpPr/>
            <p:nvPr/>
          </p:nvSpPr>
          <p:spPr>
            <a:xfrm>
              <a:off x="4197565" y="1849854"/>
              <a:ext cx="1761875"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2"/>
                  </a:solidFill>
                  <a:cs typeface="Segoe UI" panose="020B0502040204020203" pitchFamily="34" charset="0"/>
                </a:rPr>
                <a:t>Group policy support</a:t>
              </a:r>
            </a:p>
          </p:txBody>
        </p:sp>
        <p:sp>
          <p:nvSpPr>
            <p:cNvPr id="185" name="Rectangle: Rounded Corners 184">
              <a:extLst>
                <a:ext uri="{FF2B5EF4-FFF2-40B4-BE49-F238E27FC236}">
                  <a16:creationId xmlns:a16="http://schemas.microsoft.com/office/drawing/2014/main" id="{1BA87361-FF12-7580-641C-13A92F2F0F48}"/>
                </a:ext>
              </a:extLst>
            </p:cNvPr>
            <p:cNvSpPr/>
            <p:nvPr/>
          </p:nvSpPr>
          <p:spPr>
            <a:xfrm>
              <a:off x="4197565" y="2082482"/>
              <a:ext cx="1761875"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Secure Score</a:t>
              </a:r>
            </a:p>
          </p:txBody>
        </p:sp>
        <p:sp>
          <p:nvSpPr>
            <p:cNvPr id="186" name="Rectangle: Rounded Corners 185">
              <a:extLst>
                <a:ext uri="{FF2B5EF4-FFF2-40B4-BE49-F238E27FC236}">
                  <a16:creationId xmlns:a16="http://schemas.microsoft.com/office/drawing/2014/main" id="{E8B00954-7F96-8964-2951-9C01DD5D1B6F}"/>
                </a:ext>
              </a:extLst>
            </p:cNvPr>
            <p:cNvSpPr/>
            <p:nvPr/>
          </p:nvSpPr>
          <p:spPr>
            <a:xfrm>
              <a:off x="4197565" y="2315109"/>
              <a:ext cx="1761875"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Compliance Manager</a:t>
              </a:r>
            </a:p>
          </p:txBody>
        </p:sp>
        <p:cxnSp>
          <p:nvCxnSpPr>
            <p:cNvPr id="188" name="Straight Connector 187">
              <a:extLst>
                <a:ext uri="{FF2B5EF4-FFF2-40B4-BE49-F238E27FC236}">
                  <a16:creationId xmlns:a16="http://schemas.microsoft.com/office/drawing/2014/main" id="{5B030203-E4F7-FF78-888B-F4AEA047CF82}"/>
                </a:ext>
              </a:extLst>
            </p:cNvPr>
            <p:cNvCxnSpPr>
              <a:cxnSpLocks/>
            </p:cNvCxnSpPr>
            <p:nvPr/>
          </p:nvCxnSpPr>
          <p:spPr>
            <a:xfrm>
              <a:off x="4200525" y="2066752"/>
              <a:ext cx="1758950" cy="0"/>
            </a:xfrm>
            <a:prstGeom prst="line">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AB98A295-C121-9638-85B2-F9D44B7CF7A2}"/>
                </a:ext>
              </a:extLst>
            </p:cNvPr>
            <p:cNvCxnSpPr>
              <a:cxnSpLocks/>
            </p:cNvCxnSpPr>
            <p:nvPr/>
          </p:nvCxnSpPr>
          <p:spPr>
            <a:xfrm>
              <a:off x="4200525" y="2299380"/>
              <a:ext cx="1749425" cy="0"/>
            </a:xfrm>
            <a:prstGeom prst="line">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95" name="Rectangle: Rounded Corners 194">
            <a:extLst>
              <a:ext uri="{FF2B5EF4-FFF2-40B4-BE49-F238E27FC236}">
                <a16:creationId xmlns:a16="http://schemas.microsoft.com/office/drawing/2014/main" id="{46725370-A6EA-B83E-5C04-5B81E4A89BC0}"/>
              </a:ext>
              <a:ext uri="{C183D7F6-B498-43B3-948B-1728B52AA6E4}">
                <adec:decorative xmlns:adec="http://schemas.microsoft.com/office/drawing/2017/decorative" val="1"/>
              </a:ext>
            </a:extLst>
          </p:cNvPr>
          <p:cNvSpPr/>
          <p:nvPr/>
        </p:nvSpPr>
        <p:spPr>
          <a:xfrm>
            <a:off x="4324565" y="418241"/>
            <a:ext cx="1761875" cy="1354717"/>
          </a:xfrm>
          <a:prstGeom prst="roundRect">
            <a:avLst>
              <a:gd name="adj" fmla="val 4372"/>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grpSp>
        <p:nvGrpSpPr>
          <p:cNvPr id="196" name="Group 195">
            <a:extLst>
              <a:ext uri="{FF2B5EF4-FFF2-40B4-BE49-F238E27FC236}">
                <a16:creationId xmlns:a16="http://schemas.microsoft.com/office/drawing/2014/main" id="{211DAC43-F64F-9FF3-D6EF-77E0DFA6F127}"/>
              </a:ext>
              <a:ext uri="{C183D7F6-B498-43B3-948B-1728B52AA6E4}">
                <adec:decorative xmlns:adec="http://schemas.microsoft.com/office/drawing/2017/decorative" val="1"/>
              </a:ext>
            </a:extLst>
          </p:cNvPr>
          <p:cNvGrpSpPr/>
          <p:nvPr/>
        </p:nvGrpSpPr>
        <p:grpSpPr>
          <a:xfrm>
            <a:off x="4323849" y="594860"/>
            <a:ext cx="1762591" cy="1178490"/>
            <a:chOff x="4196849" y="661988"/>
            <a:chExt cx="1762591" cy="1178490"/>
          </a:xfrm>
        </p:grpSpPr>
        <p:sp>
          <p:nvSpPr>
            <p:cNvPr id="197" name="Rectangle: Rounded Corners 196">
              <a:extLst>
                <a:ext uri="{FF2B5EF4-FFF2-40B4-BE49-F238E27FC236}">
                  <a16:creationId xmlns:a16="http://schemas.microsoft.com/office/drawing/2014/main" id="{910DE674-B927-276A-F7F0-342502CD96F2}"/>
                </a:ext>
              </a:extLst>
            </p:cNvPr>
            <p:cNvSpPr/>
            <p:nvPr/>
          </p:nvSpPr>
          <p:spPr>
            <a:xfrm>
              <a:off x="4197565" y="662380"/>
              <a:ext cx="1761875" cy="1178098"/>
            </a:xfrm>
            <a:prstGeom prst="roundRect">
              <a:avLst>
                <a:gd name="adj" fmla="val 4372"/>
              </a:avLst>
            </a:prstGeom>
            <a:solidFill>
              <a:srgbClr val="FFFFFF"/>
            </a:solidFill>
            <a:ln w="12700">
              <a:solidFill>
                <a:schemeClr val="bg2">
                  <a:lumMod val="90000"/>
                </a:schemeClr>
              </a:solidFill>
            </a:ln>
            <a:effectLst>
              <a:outerShdw blurRad="44450" dist="254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198" name="Rectangle: Top Corners Rounded 197">
              <a:extLst>
                <a:ext uri="{FF2B5EF4-FFF2-40B4-BE49-F238E27FC236}">
                  <a16:creationId xmlns:a16="http://schemas.microsoft.com/office/drawing/2014/main" id="{BD5A77FC-FC66-0554-995F-8E1419A4A77B}"/>
                </a:ext>
              </a:extLst>
            </p:cNvPr>
            <p:cNvSpPr/>
            <p:nvPr/>
          </p:nvSpPr>
          <p:spPr>
            <a:xfrm>
              <a:off x="4196849" y="661988"/>
              <a:ext cx="1762586" cy="351573"/>
            </a:xfrm>
            <a:prstGeom prst="round2SameRect">
              <a:avLst>
                <a:gd name="adj1" fmla="val 15468"/>
                <a:gd name="adj2" fmla="val 0"/>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Segoe Sans Display Semibold" pitchFamily="2" charset="0"/>
                  <a:cs typeface="Segoe Sans Display Semibold" pitchFamily="2" charset="0"/>
                </a:rPr>
                <a:t>Policy optimization</a:t>
              </a:r>
            </a:p>
          </p:txBody>
        </p:sp>
        <p:sp>
          <p:nvSpPr>
            <p:cNvPr id="202" name="Rectangle: Rounded Corners 201">
              <a:extLst>
                <a:ext uri="{FF2B5EF4-FFF2-40B4-BE49-F238E27FC236}">
                  <a16:creationId xmlns:a16="http://schemas.microsoft.com/office/drawing/2014/main" id="{91FCF955-0BA9-043D-8F5E-F7CC38EFC940}"/>
                </a:ext>
              </a:extLst>
            </p:cNvPr>
            <p:cNvSpPr/>
            <p:nvPr/>
          </p:nvSpPr>
          <p:spPr>
            <a:xfrm>
              <a:off x="4197565" y="1014756"/>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Governance</a:t>
              </a:r>
            </a:p>
          </p:txBody>
        </p:sp>
        <p:sp>
          <p:nvSpPr>
            <p:cNvPr id="207" name="Rectangle: Rounded Corners 206">
              <a:extLst>
                <a:ext uri="{FF2B5EF4-FFF2-40B4-BE49-F238E27FC236}">
                  <a16:creationId xmlns:a16="http://schemas.microsoft.com/office/drawing/2014/main" id="{784B3EEE-4712-9152-C028-90B26974A339}"/>
                </a:ext>
              </a:extLst>
            </p:cNvPr>
            <p:cNvSpPr/>
            <p:nvPr/>
          </p:nvSpPr>
          <p:spPr>
            <a:xfrm>
              <a:off x="4197565" y="1221943"/>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Compliance</a:t>
              </a:r>
            </a:p>
          </p:txBody>
        </p:sp>
        <p:sp>
          <p:nvSpPr>
            <p:cNvPr id="208" name="Rectangle: Rounded Corners 207">
              <a:extLst>
                <a:ext uri="{FF2B5EF4-FFF2-40B4-BE49-F238E27FC236}">
                  <a16:creationId xmlns:a16="http://schemas.microsoft.com/office/drawing/2014/main" id="{0D4AFEBD-EB8E-F451-CCC6-70A014830411}"/>
                </a:ext>
              </a:extLst>
            </p:cNvPr>
            <p:cNvSpPr/>
            <p:nvPr/>
          </p:nvSpPr>
          <p:spPr>
            <a:xfrm>
              <a:off x="4197565" y="1429130"/>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Security Posture Assessment</a:t>
              </a:r>
            </a:p>
          </p:txBody>
        </p:sp>
        <p:sp>
          <p:nvSpPr>
            <p:cNvPr id="209" name="Rectangle: Rounded Corners 208">
              <a:extLst>
                <a:ext uri="{FF2B5EF4-FFF2-40B4-BE49-F238E27FC236}">
                  <a16:creationId xmlns:a16="http://schemas.microsoft.com/office/drawing/2014/main" id="{46E42B67-80F0-F828-6F8B-9CF3AE408F45}"/>
                </a:ext>
              </a:extLst>
            </p:cNvPr>
            <p:cNvSpPr/>
            <p:nvPr/>
          </p:nvSpPr>
          <p:spPr>
            <a:xfrm>
              <a:off x="4197565" y="1636317"/>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Productivity Optimization</a:t>
              </a:r>
            </a:p>
          </p:txBody>
        </p:sp>
        <p:cxnSp>
          <p:nvCxnSpPr>
            <p:cNvPr id="210" name="Straight Connector 209">
              <a:extLst>
                <a:ext uri="{FF2B5EF4-FFF2-40B4-BE49-F238E27FC236}">
                  <a16:creationId xmlns:a16="http://schemas.microsoft.com/office/drawing/2014/main" id="{8F91ACF1-1DD2-E87D-C930-092FA041BB7C}"/>
                </a:ext>
              </a:extLst>
            </p:cNvPr>
            <p:cNvCxnSpPr>
              <a:cxnSpLocks/>
            </p:cNvCxnSpPr>
            <p:nvPr/>
          </p:nvCxnSpPr>
          <p:spPr>
            <a:xfrm>
              <a:off x="4197565" y="1633293"/>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61067B00-AB8E-8253-7B72-D203D7BC6CCB}"/>
                </a:ext>
              </a:extLst>
            </p:cNvPr>
            <p:cNvCxnSpPr>
              <a:cxnSpLocks/>
            </p:cNvCxnSpPr>
            <p:nvPr/>
          </p:nvCxnSpPr>
          <p:spPr>
            <a:xfrm>
              <a:off x="4197565" y="1426106"/>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2D76E564-923E-7D40-C631-09399C683340}"/>
                </a:ext>
              </a:extLst>
            </p:cNvPr>
            <p:cNvCxnSpPr>
              <a:cxnSpLocks/>
            </p:cNvCxnSpPr>
            <p:nvPr/>
          </p:nvCxnSpPr>
          <p:spPr>
            <a:xfrm>
              <a:off x="4197565" y="1218919"/>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219" name="Group 218">
            <a:extLst>
              <a:ext uri="{FF2B5EF4-FFF2-40B4-BE49-F238E27FC236}">
                <a16:creationId xmlns:a16="http://schemas.microsoft.com/office/drawing/2014/main" id="{E06E32DF-B899-8D94-FFFB-75B075891C71}"/>
              </a:ext>
              <a:ext uri="{C183D7F6-B498-43B3-948B-1728B52AA6E4}">
                <adec:decorative xmlns:adec="http://schemas.microsoft.com/office/drawing/2017/decorative" val="1"/>
              </a:ext>
            </a:extLst>
          </p:cNvPr>
          <p:cNvGrpSpPr/>
          <p:nvPr/>
        </p:nvGrpSpPr>
        <p:grpSpPr>
          <a:xfrm>
            <a:off x="4332130" y="3258888"/>
            <a:ext cx="1746504" cy="610804"/>
            <a:chOff x="4205130" y="3326016"/>
            <a:chExt cx="1746504" cy="610804"/>
          </a:xfrm>
        </p:grpSpPr>
        <p:sp>
          <p:nvSpPr>
            <p:cNvPr id="220" name="Rectangle: Rounded Corners 219">
              <a:extLst>
                <a:ext uri="{FF2B5EF4-FFF2-40B4-BE49-F238E27FC236}">
                  <a16:creationId xmlns:a16="http://schemas.microsoft.com/office/drawing/2014/main" id="{5A441803-1C01-D557-F05E-DF3851D7FEE1}"/>
                </a:ext>
              </a:extLst>
            </p:cNvPr>
            <p:cNvSpPr/>
            <p:nvPr/>
          </p:nvSpPr>
          <p:spPr>
            <a:xfrm>
              <a:off x="4205130" y="3326016"/>
              <a:ext cx="1746504" cy="610804"/>
            </a:xfrm>
            <a:prstGeom prst="roundRect">
              <a:avLst>
                <a:gd name="adj" fmla="val 12626"/>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221" name="Rectangle: Rounded Corners 220">
              <a:extLst>
                <a:ext uri="{FF2B5EF4-FFF2-40B4-BE49-F238E27FC236}">
                  <a16:creationId xmlns:a16="http://schemas.microsoft.com/office/drawing/2014/main" id="{8156BB66-DF4D-0668-737C-F0A115D5A35B}"/>
                </a:ext>
              </a:extLst>
            </p:cNvPr>
            <p:cNvSpPr/>
            <p:nvPr/>
          </p:nvSpPr>
          <p:spPr>
            <a:xfrm>
              <a:off x="4330086" y="3603863"/>
              <a:ext cx="1496834" cy="29260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en-US" sz="800">
                  <a:solidFill>
                    <a:schemeClr val="tx1"/>
                  </a:solidFill>
                  <a:cs typeface="Segoe UI"/>
                </a:rPr>
                <a:t>Microsoft Entra</a:t>
              </a:r>
              <a:endParaRPr lang="en-US" sz="800">
                <a:solidFill>
                  <a:schemeClr val="tx1"/>
                </a:solidFill>
                <a:cs typeface="Segoe UI" panose="020B0502040204020203" pitchFamily="34" charset="0"/>
              </a:endParaRPr>
            </a:p>
            <a:p>
              <a:pPr algn="ctr"/>
              <a:r>
                <a:rPr lang="en-US" sz="800">
                  <a:solidFill>
                    <a:schemeClr val="tx1"/>
                  </a:solidFill>
                  <a:cs typeface="Segoe UI"/>
                </a:rPr>
                <a:t>Conditional Access</a:t>
              </a:r>
            </a:p>
          </p:txBody>
        </p:sp>
      </p:grpSp>
      <p:grpSp>
        <p:nvGrpSpPr>
          <p:cNvPr id="222" name="Group 221">
            <a:extLst>
              <a:ext uri="{FF2B5EF4-FFF2-40B4-BE49-F238E27FC236}">
                <a16:creationId xmlns:a16="http://schemas.microsoft.com/office/drawing/2014/main" id="{1DC7119B-B92D-ED56-53DE-A363C7BEB61E}"/>
              </a:ext>
              <a:ext uri="{C183D7F6-B498-43B3-948B-1728B52AA6E4}">
                <adec:decorative xmlns:adec="http://schemas.microsoft.com/office/drawing/2017/decorative" val="1"/>
              </a:ext>
            </a:extLst>
          </p:cNvPr>
          <p:cNvGrpSpPr/>
          <p:nvPr/>
        </p:nvGrpSpPr>
        <p:grpSpPr>
          <a:xfrm>
            <a:off x="4323737" y="2748583"/>
            <a:ext cx="1763532" cy="756305"/>
            <a:chOff x="4196737" y="2815711"/>
            <a:chExt cx="1763532" cy="756305"/>
          </a:xfrm>
        </p:grpSpPr>
        <p:sp>
          <p:nvSpPr>
            <p:cNvPr id="223" name="Rectangle: Rounded Corners 222">
              <a:extLst>
                <a:ext uri="{FF2B5EF4-FFF2-40B4-BE49-F238E27FC236}">
                  <a16:creationId xmlns:a16="http://schemas.microsoft.com/office/drawing/2014/main" id="{B0BE3914-8763-DC88-DA00-BBF737CD2ACD}"/>
                </a:ext>
              </a:extLst>
            </p:cNvPr>
            <p:cNvSpPr/>
            <p:nvPr/>
          </p:nvSpPr>
          <p:spPr>
            <a:xfrm>
              <a:off x="4197565" y="2815711"/>
              <a:ext cx="1761875" cy="756305"/>
            </a:xfrm>
            <a:prstGeom prst="roundRect">
              <a:avLst>
                <a:gd name="adj" fmla="val 7502"/>
              </a:avLst>
            </a:prstGeom>
            <a:solidFill>
              <a:srgbClr val="FFFFFF"/>
            </a:solidFill>
            <a:ln w="12700">
              <a:solidFill>
                <a:schemeClr val="bg2">
                  <a:lumMod val="90000"/>
                </a:schemeClr>
              </a:solidFill>
            </a:ln>
            <a:effectLst>
              <a:outerShdw blurRad="44450" dist="254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225" name="Rectangle: Top Corners Rounded 224">
              <a:extLst>
                <a:ext uri="{FF2B5EF4-FFF2-40B4-BE49-F238E27FC236}">
                  <a16:creationId xmlns:a16="http://schemas.microsoft.com/office/drawing/2014/main" id="{5D4D4667-0869-28E0-84AB-D804061BCF1D}"/>
                </a:ext>
              </a:extLst>
            </p:cNvPr>
            <p:cNvSpPr/>
            <p:nvPr/>
          </p:nvSpPr>
          <p:spPr>
            <a:xfrm>
              <a:off x="4196737" y="2819400"/>
              <a:ext cx="1763532" cy="348686"/>
            </a:xfrm>
            <a:prstGeom prst="round2SameRect">
              <a:avLst>
                <a:gd name="adj1" fmla="val 15301"/>
                <a:gd name="adj2" fmla="val 0"/>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Segoe Sans Display Semibold" pitchFamily="2" charset="0"/>
                  <a:cs typeface="Segoe Sans Display Semibold" pitchFamily="2" charset="0"/>
                </a:rPr>
                <a:t>Zero Trust policies</a:t>
              </a:r>
            </a:p>
          </p:txBody>
        </p:sp>
        <p:sp>
          <p:nvSpPr>
            <p:cNvPr id="231" name="Rectangle: Rounded Corners 230">
              <a:extLst>
                <a:ext uri="{FF2B5EF4-FFF2-40B4-BE49-F238E27FC236}">
                  <a16:creationId xmlns:a16="http://schemas.microsoft.com/office/drawing/2014/main" id="{7E2EF754-A79C-8AEE-AF8F-FA9C2120DCF4}"/>
                </a:ext>
              </a:extLst>
            </p:cNvPr>
            <p:cNvSpPr/>
            <p:nvPr/>
          </p:nvSpPr>
          <p:spPr>
            <a:xfrm>
              <a:off x="4197565" y="3168087"/>
              <a:ext cx="1761875"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Evaluation</a:t>
              </a:r>
            </a:p>
          </p:txBody>
        </p:sp>
        <p:sp>
          <p:nvSpPr>
            <p:cNvPr id="244" name="Rectangle: Rounded Corners 243">
              <a:extLst>
                <a:ext uri="{FF2B5EF4-FFF2-40B4-BE49-F238E27FC236}">
                  <a16:creationId xmlns:a16="http://schemas.microsoft.com/office/drawing/2014/main" id="{444C2554-796C-49E5-89A1-C4CE8EB6415C}"/>
                </a:ext>
              </a:extLst>
            </p:cNvPr>
            <p:cNvSpPr/>
            <p:nvPr/>
          </p:nvSpPr>
          <p:spPr>
            <a:xfrm>
              <a:off x="4197565" y="3370876"/>
              <a:ext cx="1761875"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Enforcement</a:t>
              </a:r>
            </a:p>
          </p:txBody>
        </p:sp>
        <p:cxnSp>
          <p:nvCxnSpPr>
            <p:cNvPr id="245" name="Straight Connector 244">
              <a:extLst>
                <a:ext uri="{FF2B5EF4-FFF2-40B4-BE49-F238E27FC236}">
                  <a16:creationId xmlns:a16="http://schemas.microsoft.com/office/drawing/2014/main" id="{A3A1669D-4811-A88D-6504-B973BFCA6842}"/>
                </a:ext>
              </a:extLst>
            </p:cNvPr>
            <p:cNvCxnSpPr>
              <a:cxnSpLocks/>
            </p:cNvCxnSpPr>
            <p:nvPr/>
          </p:nvCxnSpPr>
          <p:spPr>
            <a:xfrm>
              <a:off x="4197565" y="3370052"/>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246" name="Group 245">
            <a:extLst>
              <a:ext uri="{FF2B5EF4-FFF2-40B4-BE49-F238E27FC236}">
                <a16:creationId xmlns:a16="http://schemas.microsoft.com/office/drawing/2014/main" id="{040A1736-4700-0A9D-8BC3-80E21EDD2B8B}"/>
              </a:ext>
              <a:ext uri="{C183D7F6-B498-43B3-948B-1728B52AA6E4}">
                <adec:decorative xmlns:adec="http://schemas.microsoft.com/office/drawing/2017/decorative" val="1"/>
              </a:ext>
            </a:extLst>
          </p:cNvPr>
          <p:cNvGrpSpPr/>
          <p:nvPr/>
        </p:nvGrpSpPr>
        <p:grpSpPr>
          <a:xfrm>
            <a:off x="4332130" y="5809057"/>
            <a:ext cx="1746504" cy="426168"/>
            <a:chOff x="4205130" y="5866659"/>
            <a:chExt cx="1746504" cy="426168"/>
          </a:xfrm>
        </p:grpSpPr>
        <p:sp>
          <p:nvSpPr>
            <p:cNvPr id="247" name="Rectangle: Rounded Corners 246">
              <a:extLst>
                <a:ext uri="{FF2B5EF4-FFF2-40B4-BE49-F238E27FC236}">
                  <a16:creationId xmlns:a16="http://schemas.microsoft.com/office/drawing/2014/main" id="{A52786DE-2449-7F6F-568E-9E4075A55CD6}"/>
                </a:ext>
              </a:extLst>
            </p:cNvPr>
            <p:cNvSpPr/>
            <p:nvPr/>
          </p:nvSpPr>
          <p:spPr>
            <a:xfrm>
              <a:off x="4205130" y="5866659"/>
              <a:ext cx="1746504" cy="426168"/>
            </a:xfrm>
            <a:prstGeom prst="roundRect">
              <a:avLst>
                <a:gd name="adj" fmla="val 16771"/>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248" name="Rectangle: Rounded Corners 247">
              <a:extLst>
                <a:ext uri="{FF2B5EF4-FFF2-40B4-BE49-F238E27FC236}">
                  <a16:creationId xmlns:a16="http://schemas.microsoft.com/office/drawing/2014/main" id="{31991F67-1FCD-0B9A-8DEA-07681E149429}"/>
                </a:ext>
              </a:extLst>
            </p:cNvPr>
            <p:cNvSpPr/>
            <p:nvPr/>
          </p:nvSpPr>
          <p:spPr>
            <a:xfrm>
              <a:off x="4258649" y="6052420"/>
              <a:ext cx="1639708"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a:rPr>
                <a:t>Microsoft Defender Antimalware &amp; Firewall</a:t>
              </a:r>
            </a:p>
          </p:txBody>
        </p:sp>
      </p:grpSp>
      <p:grpSp>
        <p:nvGrpSpPr>
          <p:cNvPr id="249" name="Group 248">
            <a:extLst>
              <a:ext uri="{FF2B5EF4-FFF2-40B4-BE49-F238E27FC236}">
                <a16:creationId xmlns:a16="http://schemas.microsoft.com/office/drawing/2014/main" id="{290743F7-FA45-7D0C-B992-E70BEBB73CC4}"/>
              </a:ext>
              <a:ext uri="{C183D7F6-B498-43B3-948B-1728B52AA6E4}">
                <adec:decorative xmlns:adec="http://schemas.microsoft.com/office/drawing/2017/decorative" val="1"/>
              </a:ext>
            </a:extLst>
          </p:cNvPr>
          <p:cNvGrpSpPr/>
          <p:nvPr/>
        </p:nvGrpSpPr>
        <p:grpSpPr>
          <a:xfrm>
            <a:off x="4324565" y="4800027"/>
            <a:ext cx="1761875" cy="1169314"/>
            <a:chOff x="4197565" y="4867155"/>
            <a:chExt cx="1761875" cy="1169314"/>
          </a:xfrm>
        </p:grpSpPr>
        <p:sp>
          <p:nvSpPr>
            <p:cNvPr id="250" name="Rectangle: Rounded Corners 249">
              <a:extLst>
                <a:ext uri="{FF2B5EF4-FFF2-40B4-BE49-F238E27FC236}">
                  <a16:creationId xmlns:a16="http://schemas.microsoft.com/office/drawing/2014/main" id="{AC1D09D2-4C75-A9AD-4953-EFA932B3A554}"/>
                </a:ext>
              </a:extLst>
            </p:cNvPr>
            <p:cNvSpPr/>
            <p:nvPr/>
          </p:nvSpPr>
          <p:spPr>
            <a:xfrm>
              <a:off x="4197565" y="4867155"/>
              <a:ext cx="1761875" cy="1169314"/>
            </a:xfrm>
            <a:prstGeom prst="roundRect">
              <a:avLst>
                <a:gd name="adj" fmla="val 4372"/>
              </a:avLst>
            </a:prstGeom>
            <a:solidFill>
              <a:srgbClr val="FFFFFF"/>
            </a:solidFill>
            <a:ln w="12700">
              <a:solidFill>
                <a:schemeClr val="bg2">
                  <a:lumMod val="90000"/>
                </a:schemeClr>
              </a:solidFill>
            </a:ln>
            <a:effectLst>
              <a:outerShdw blurRad="44450" dist="254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252" name="Rectangle: Top Corners Rounded 251">
              <a:extLst>
                <a:ext uri="{FF2B5EF4-FFF2-40B4-BE49-F238E27FC236}">
                  <a16:creationId xmlns:a16="http://schemas.microsoft.com/office/drawing/2014/main" id="{E824933F-4F2E-061B-2671-5CFAE6347989}"/>
                </a:ext>
              </a:extLst>
            </p:cNvPr>
            <p:cNvSpPr/>
            <p:nvPr/>
          </p:nvSpPr>
          <p:spPr>
            <a:xfrm>
              <a:off x="4199118" y="4872038"/>
              <a:ext cx="1758770" cy="347492"/>
            </a:xfrm>
            <a:prstGeom prst="round2SameRect">
              <a:avLst>
                <a:gd name="adj1" fmla="val 13240"/>
                <a:gd name="adj2" fmla="val 0"/>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Segoe Sans Display Semibold" pitchFamily="2" charset="0"/>
                  <a:cs typeface="Segoe Sans Display Semibold" pitchFamily="2" charset="0"/>
                </a:rPr>
                <a:t>Threat protection</a:t>
              </a:r>
            </a:p>
          </p:txBody>
        </p:sp>
        <p:sp>
          <p:nvSpPr>
            <p:cNvPr id="253" name="Rectangle: Rounded Corners 252">
              <a:extLst>
                <a:ext uri="{FF2B5EF4-FFF2-40B4-BE49-F238E27FC236}">
                  <a16:creationId xmlns:a16="http://schemas.microsoft.com/office/drawing/2014/main" id="{D25D6800-E04F-377E-01AD-EDC488435D01}"/>
                </a:ext>
              </a:extLst>
            </p:cNvPr>
            <p:cNvSpPr/>
            <p:nvPr/>
          </p:nvSpPr>
          <p:spPr>
            <a:xfrm>
              <a:off x="4197565" y="5219531"/>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Continuous Assessment</a:t>
              </a:r>
            </a:p>
          </p:txBody>
        </p:sp>
        <p:sp>
          <p:nvSpPr>
            <p:cNvPr id="254" name="Rectangle: Rounded Corners 253">
              <a:extLst>
                <a:ext uri="{FF2B5EF4-FFF2-40B4-BE49-F238E27FC236}">
                  <a16:creationId xmlns:a16="http://schemas.microsoft.com/office/drawing/2014/main" id="{9D30B513-37A9-1B68-FAC0-B7085D109C33}"/>
                </a:ext>
              </a:extLst>
            </p:cNvPr>
            <p:cNvSpPr/>
            <p:nvPr/>
          </p:nvSpPr>
          <p:spPr>
            <a:xfrm>
              <a:off x="4197565" y="5422322"/>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Threat Intelligence</a:t>
              </a:r>
            </a:p>
          </p:txBody>
        </p:sp>
        <p:sp>
          <p:nvSpPr>
            <p:cNvPr id="255" name="Rectangle: Rounded Corners 254">
              <a:extLst>
                <a:ext uri="{FF2B5EF4-FFF2-40B4-BE49-F238E27FC236}">
                  <a16:creationId xmlns:a16="http://schemas.microsoft.com/office/drawing/2014/main" id="{E62534D2-0EFB-F081-37C1-7EE4DEB06B6C}"/>
                </a:ext>
              </a:extLst>
            </p:cNvPr>
            <p:cNvSpPr/>
            <p:nvPr/>
          </p:nvSpPr>
          <p:spPr>
            <a:xfrm>
              <a:off x="4197565" y="5625113"/>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Forensics</a:t>
              </a:r>
            </a:p>
          </p:txBody>
        </p:sp>
        <p:sp>
          <p:nvSpPr>
            <p:cNvPr id="256" name="Rectangle: Rounded Corners 255">
              <a:extLst>
                <a:ext uri="{FF2B5EF4-FFF2-40B4-BE49-F238E27FC236}">
                  <a16:creationId xmlns:a16="http://schemas.microsoft.com/office/drawing/2014/main" id="{47DAD8C9-095B-6731-A319-00C0F3A04287}"/>
                </a:ext>
              </a:extLst>
            </p:cNvPr>
            <p:cNvSpPr/>
            <p:nvPr/>
          </p:nvSpPr>
          <p:spPr>
            <a:xfrm>
              <a:off x="4197565" y="5827901"/>
              <a:ext cx="1761875" cy="201139"/>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Response Automation</a:t>
              </a:r>
            </a:p>
          </p:txBody>
        </p:sp>
        <p:cxnSp>
          <p:nvCxnSpPr>
            <p:cNvPr id="257" name="Straight Connector 256">
              <a:extLst>
                <a:ext uri="{FF2B5EF4-FFF2-40B4-BE49-F238E27FC236}">
                  <a16:creationId xmlns:a16="http://schemas.microsoft.com/office/drawing/2014/main" id="{D602EF72-2E8B-E1B6-DA9D-A2F235B43033}"/>
                </a:ext>
              </a:extLst>
            </p:cNvPr>
            <p:cNvCxnSpPr>
              <a:cxnSpLocks/>
            </p:cNvCxnSpPr>
            <p:nvPr/>
          </p:nvCxnSpPr>
          <p:spPr>
            <a:xfrm>
              <a:off x="4197565" y="5827074"/>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F8EB60C1-A104-91A8-E43C-01FB645C3E84}"/>
                </a:ext>
              </a:extLst>
            </p:cNvPr>
            <p:cNvCxnSpPr>
              <a:cxnSpLocks/>
            </p:cNvCxnSpPr>
            <p:nvPr/>
          </p:nvCxnSpPr>
          <p:spPr>
            <a:xfrm>
              <a:off x="4197565" y="5624284"/>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601C3E89-1608-F752-512E-D3A3031FBFB1}"/>
                </a:ext>
              </a:extLst>
            </p:cNvPr>
            <p:cNvCxnSpPr>
              <a:cxnSpLocks/>
            </p:cNvCxnSpPr>
            <p:nvPr/>
          </p:nvCxnSpPr>
          <p:spPr>
            <a:xfrm>
              <a:off x="4197565" y="5421495"/>
              <a:ext cx="1761875"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263" name="Group 262">
            <a:extLst>
              <a:ext uri="{FF2B5EF4-FFF2-40B4-BE49-F238E27FC236}">
                <a16:creationId xmlns:a16="http://schemas.microsoft.com/office/drawing/2014/main" id="{D6AD1EF7-F374-75C5-B94A-8E2B5AEE3D64}"/>
              </a:ext>
              <a:ext uri="{C183D7F6-B498-43B3-948B-1728B52AA6E4}">
                <adec:decorative xmlns:adec="http://schemas.microsoft.com/office/drawing/2017/decorative" val="1"/>
              </a:ext>
            </a:extLst>
          </p:cNvPr>
          <p:cNvGrpSpPr/>
          <p:nvPr/>
        </p:nvGrpSpPr>
        <p:grpSpPr>
          <a:xfrm>
            <a:off x="7695340" y="2748583"/>
            <a:ext cx="981469" cy="756305"/>
            <a:chOff x="7568340" y="2815711"/>
            <a:chExt cx="981469" cy="756305"/>
          </a:xfrm>
        </p:grpSpPr>
        <p:sp>
          <p:nvSpPr>
            <p:cNvPr id="264" name="Rectangle: Rounded Corners 263">
              <a:extLst>
                <a:ext uri="{FF2B5EF4-FFF2-40B4-BE49-F238E27FC236}">
                  <a16:creationId xmlns:a16="http://schemas.microsoft.com/office/drawing/2014/main" id="{B3FD194B-EEE5-6A6E-3F49-6B476C1E240C}"/>
                </a:ext>
              </a:extLst>
            </p:cNvPr>
            <p:cNvSpPr/>
            <p:nvPr/>
          </p:nvSpPr>
          <p:spPr>
            <a:xfrm>
              <a:off x="7568341" y="2815711"/>
              <a:ext cx="981468" cy="756305"/>
            </a:xfrm>
            <a:prstGeom prst="roundRect">
              <a:avLst>
                <a:gd name="adj" fmla="val 7165"/>
              </a:avLst>
            </a:prstGeom>
            <a:solidFill>
              <a:srgbClr val="FFFFFF"/>
            </a:solidFill>
            <a:ln w="12700">
              <a:solidFill>
                <a:schemeClr val="bg2">
                  <a:lumMod val="90000"/>
                </a:schemeClr>
              </a:solidFill>
            </a:ln>
            <a:effectLst>
              <a:outerShdw blurRad="44450" dist="254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265" name="Rectangle: Rounded Corners 264">
              <a:extLst>
                <a:ext uri="{FF2B5EF4-FFF2-40B4-BE49-F238E27FC236}">
                  <a16:creationId xmlns:a16="http://schemas.microsoft.com/office/drawing/2014/main" id="{DE8D9B00-AFEE-E5F3-09D4-CF7B9D168C40}"/>
                </a:ext>
              </a:extLst>
            </p:cNvPr>
            <p:cNvSpPr/>
            <p:nvPr/>
          </p:nvSpPr>
          <p:spPr>
            <a:xfrm>
              <a:off x="7568341" y="3168087"/>
              <a:ext cx="981468"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Public</a:t>
              </a:r>
            </a:p>
          </p:txBody>
        </p:sp>
        <p:sp>
          <p:nvSpPr>
            <p:cNvPr id="266" name="Rectangle: Top Corners Rounded 265">
              <a:extLst>
                <a:ext uri="{FF2B5EF4-FFF2-40B4-BE49-F238E27FC236}">
                  <a16:creationId xmlns:a16="http://schemas.microsoft.com/office/drawing/2014/main" id="{8B88D5F9-C6A9-6927-23A4-BEFA244B520D}"/>
                </a:ext>
              </a:extLst>
            </p:cNvPr>
            <p:cNvSpPr/>
            <p:nvPr/>
          </p:nvSpPr>
          <p:spPr>
            <a:xfrm>
              <a:off x="7568341" y="3370876"/>
              <a:ext cx="981468" cy="201140"/>
            </a:xfrm>
            <a:prstGeom prst="round2SameRect">
              <a:avLst>
                <a:gd name="adj1" fmla="val 0"/>
                <a:gd name="adj2" fmla="val 2486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Private</a:t>
              </a:r>
            </a:p>
          </p:txBody>
        </p:sp>
        <p:sp>
          <p:nvSpPr>
            <p:cNvPr id="267" name="Rectangle: Top Corners Rounded 266">
              <a:extLst>
                <a:ext uri="{FF2B5EF4-FFF2-40B4-BE49-F238E27FC236}">
                  <a16:creationId xmlns:a16="http://schemas.microsoft.com/office/drawing/2014/main" id="{B17538A9-C380-A534-7E6B-B844A110AAE4}"/>
                </a:ext>
              </a:extLst>
            </p:cNvPr>
            <p:cNvSpPr/>
            <p:nvPr/>
          </p:nvSpPr>
          <p:spPr>
            <a:xfrm>
              <a:off x="7568340" y="2819403"/>
              <a:ext cx="981467" cy="342296"/>
            </a:xfrm>
            <a:prstGeom prst="round2SameRect">
              <a:avLst>
                <a:gd name="adj1" fmla="val 12460"/>
                <a:gd name="adj2" fmla="val 0"/>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Segoe Sans Display Semibold" pitchFamily="2" charset="0"/>
                  <a:cs typeface="Segoe Sans Display Semibold" pitchFamily="2" charset="0"/>
                </a:rPr>
                <a:t>Network</a:t>
              </a:r>
            </a:p>
          </p:txBody>
        </p:sp>
        <p:cxnSp>
          <p:nvCxnSpPr>
            <p:cNvPr id="268" name="Straight Connector 267">
              <a:extLst>
                <a:ext uri="{FF2B5EF4-FFF2-40B4-BE49-F238E27FC236}">
                  <a16:creationId xmlns:a16="http://schemas.microsoft.com/office/drawing/2014/main" id="{F506680C-5514-DDCC-BA50-E387A1280329}"/>
                </a:ext>
              </a:extLst>
            </p:cNvPr>
            <p:cNvCxnSpPr>
              <a:cxnSpLocks/>
            </p:cNvCxnSpPr>
            <p:nvPr/>
          </p:nvCxnSpPr>
          <p:spPr>
            <a:xfrm>
              <a:off x="7568341" y="3370052"/>
              <a:ext cx="981468"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269" name="Group 268">
            <a:extLst>
              <a:ext uri="{FF2B5EF4-FFF2-40B4-BE49-F238E27FC236}">
                <a16:creationId xmlns:a16="http://schemas.microsoft.com/office/drawing/2014/main" id="{B3D5B410-86E4-ADEB-81E1-8F1D920CFD96}"/>
              </a:ext>
              <a:ext uri="{C183D7F6-B498-43B3-948B-1728B52AA6E4}">
                <adec:decorative xmlns:adec="http://schemas.microsoft.com/office/drawing/2017/decorative" val="1"/>
              </a:ext>
            </a:extLst>
          </p:cNvPr>
          <p:cNvGrpSpPr/>
          <p:nvPr/>
        </p:nvGrpSpPr>
        <p:grpSpPr>
          <a:xfrm>
            <a:off x="9108952" y="2738649"/>
            <a:ext cx="620764" cy="694120"/>
            <a:chOff x="8981952" y="2805777"/>
            <a:chExt cx="620764" cy="694120"/>
          </a:xfrm>
        </p:grpSpPr>
        <p:sp>
          <p:nvSpPr>
            <p:cNvPr id="270" name="Rectangle: Rounded Corners 269">
              <a:extLst>
                <a:ext uri="{FF2B5EF4-FFF2-40B4-BE49-F238E27FC236}">
                  <a16:creationId xmlns:a16="http://schemas.microsoft.com/office/drawing/2014/main" id="{4C0F8734-020F-8726-51AB-8138E4F35FA7}"/>
                </a:ext>
              </a:extLst>
            </p:cNvPr>
            <p:cNvSpPr/>
            <p:nvPr/>
          </p:nvSpPr>
          <p:spPr>
            <a:xfrm>
              <a:off x="8981952" y="2805777"/>
              <a:ext cx="620764" cy="694120"/>
            </a:xfrm>
            <a:prstGeom prst="roundRect">
              <a:avLst>
                <a:gd name="adj" fmla="val 9720"/>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r>
                <a:rPr lang="en-US" sz="800">
                  <a:solidFill>
                    <a:schemeClr val="tx1"/>
                  </a:solidFill>
                  <a:cs typeface="Segoe UI" panose="020B0502040204020203" pitchFamily="34" charset="0"/>
                </a:rPr>
              </a:br>
              <a:r>
                <a:rPr lang="en-US" sz="800">
                  <a:solidFill>
                    <a:schemeClr val="tx1"/>
                  </a:solidFill>
                  <a:cs typeface="Segoe UI" panose="020B0502040204020203" pitchFamily="34" charset="0"/>
                </a:rPr>
                <a:t>Adaptive Access</a:t>
              </a:r>
            </a:p>
          </p:txBody>
        </p:sp>
        <p:pic>
          <p:nvPicPr>
            <p:cNvPr id="271" name="Graphic 270">
              <a:extLst>
                <a:ext uri="{FF2B5EF4-FFF2-40B4-BE49-F238E27FC236}">
                  <a16:creationId xmlns:a16="http://schemas.microsoft.com/office/drawing/2014/main" id="{4421056E-1F2D-F8AD-6915-4F2E404815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30886" y="2931798"/>
              <a:ext cx="122899" cy="129366"/>
            </a:xfrm>
            <a:prstGeom prst="rect">
              <a:avLst/>
            </a:prstGeom>
          </p:spPr>
        </p:pic>
      </p:grpSp>
      <p:grpSp>
        <p:nvGrpSpPr>
          <p:cNvPr id="272" name="Group 271">
            <a:extLst>
              <a:ext uri="{FF2B5EF4-FFF2-40B4-BE49-F238E27FC236}">
                <a16:creationId xmlns:a16="http://schemas.microsoft.com/office/drawing/2014/main" id="{11561159-2FE9-490A-645D-BD76CBBDD68F}"/>
              </a:ext>
              <a:ext uri="{C183D7F6-B498-43B3-948B-1728B52AA6E4}">
                <adec:decorative xmlns:adec="http://schemas.microsoft.com/office/drawing/2017/decorative" val="1"/>
              </a:ext>
            </a:extLst>
          </p:cNvPr>
          <p:cNvGrpSpPr/>
          <p:nvPr/>
        </p:nvGrpSpPr>
        <p:grpSpPr>
          <a:xfrm>
            <a:off x="9108952" y="4301006"/>
            <a:ext cx="620764" cy="694120"/>
            <a:chOff x="8982361" y="4368266"/>
            <a:chExt cx="620852" cy="694219"/>
          </a:xfrm>
        </p:grpSpPr>
        <p:sp>
          <p:nvSpPr>
            <p:cNvPr id="274" name="Rectangle: Rounded Corners 273">
              <a:extLst>
                <a:ext uri="{FF2B5EF4-FFF2-40B4-BE49-F238E27FC236}">
                  <a16:creationId xmlns:a16="http://schemas.microsoft.com/office/drawing/2014/main" id="{3F85D374-7C76-D138-B6EF-6BF9E24AD8A1}"/>
                </a:ext>
              </a:extLst>
            </p:cNvPr>
            <p:cNvSpPr/>
            <p:nvPr/>
          </p:nvSpPr>
          <p:spPr>
            <a:xfrm>
              <a:off x="8982361" y="4368266"/>
              <a:ext cx="620852" cy="694219"/>
            </a:xfrm>
            <a:prstGeom prst="roundRect">
              <a:avLst>
                <a:gd name="adj" fmla="val 8953"/>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r>
                <a:rPr lang="en-US" sz="800">
                  <a:solidFill>
                    <a:schemeClr val="tx1"/>
                  </a:solidFill>
                  <a:cs typeface="Segoe UI" panose="020B0502040204020203" pitchFamily="34" charset="0"/>
                </a:rPr>
              </a:br>
              <a:r>
                <a:rPr lang="en-US" sz="800">
                  <a:solidFill>
                    <a:schemeClr val="tx1"/>
                  </a:solidFill>
                  <a:cs typeface="Segoe UI" panose="020B0502040204020203" pitchFamily="34" charset="0"/>
                </a:rPr>
                <a:t>Runtime control</a:t>
              </a:r>
            </a:p>
          </p:txBody>
        </p:sp>
        <p:pic>
          <p:nvPicPr>
            <p:cNvPr id="275" name="Graphic 274">
              <a:extLst>
                <a:ext uri="{FF2B5EF4-FFF2-40B4-BE49-F238E27FC236}">
                  <a16:creationId xmlns:a16="http://schemas.microsoft.com/office/drawing/2014/main" id="{8E254BDD-737E-9069-772A-B97CECF783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28095" y="4489153"/>
              <a:ext cx="129384" cy="129384"/>
            </a:xfrm>
            <a:prstGeom prst="rect">
              <a:avLst/>
            </a:prstGeom>
          </p:spPr>
        </p:pic>
      </p:grpSp>
      <p:grpSp>
        <p:nvGrpSpPr>
          <p:cNvPr id="276" name="Group 275">
            <a:extLst>
              <a:ext uri="{FF2B5EF4-FFF2-40B4-BE49-F238E27FC236}">
                <a16:creationId xmlns:a16="http://schemas.microsoft.com/office/drawing/2014/main" id="{1338D2BA-5940-64E4-72B7-B619CA3E6F8A}"/>
              </a:ext>
              <a:ext uri="{C183D7F6-B498-43B3-948B-1728B52AA6E4}">
                <adec:decorative xmlns:adec="http://schemas.microsoft.com/office/drawing/2017/decorative" val="1"/>
              </a:ext>
            </a:extLst>
          </p:cNvPr>
          <p:cNvGrpSpPr/>
          <p:nvPr/>
        </p:nvGrpSpPr>
        <p:grpSpPr>
          <a:xfrm>
            <a:off x="9108952" y="1114108"/>
            <a:ext cx="620764" cy="756303"/>
            <a:chOff x="8981952" y="1181236"/>
            <a:chExt cx="620764" cy="756303"/>
          </a:xfrm>
        </p:grpSpPr>
        <p:sp>
          <p:nvSpPr>
            <p:cNvPr id="277" name="Rectangle: Rounded Corners 276">
              <a:extLst>
                <a:ext uri="{FF2B5EF4-FFF2-40B4-BE49-F238E27FC236}">
                  <a16:creationId xmlns:a16="http://schemas.microsoft.com/office/drawing/2014/main" id="{6745649D-AC2F-3980-90F1-89546A34158F}"/>
                </a:ext>
              </a:extLst>
            </p:cNvPr>
            <p:cNvSpPr/>
            <p:nvPr/>
          </p:nvSpPr>
          <p:spPr>
            <a:xfrm>
              <a:off x="8981952" y="1181236"/>
              <a:ext cx="620764" cy="756303"/>
            </a:xfrm>
            <a:prstGeom prst="roundRect">
              <a:avLst>
                <a:gd name="adj" fmla="val 9337"/>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r>
                <a:rPr lang="en-US" sz="800">
                  <a:solidFill>
                    <a:schemeClr val="tx1"/>
                  </a:solidFill>
                  <a:cs typeface="Segoe UI" panose="020B0502040204020203" pitchFamily="34" charset="0"/>
                </a:rPr>
              </a:br>
              <a:r>
                <a:rPr lang="en-US" sz="800">
                  <a:solidFill>
                    <a:schemeClr val="tx1"/>
                  </a:solidFill>
                  <a:cs typeface="Segoe UI" panose="020B0502040204020203" pitchFamily="34" charset="0"/>
                </a:rPr>
                <a:t>Classify, label, encrypt</a:t>
              </a:r>
            </a:p>
          </p:txBody>
        </p:sp>
        <p:pic>
          <p:nvPicPr>
            <p:cNvPr id="284" name="Graphic 283">
              <a:extLst>
                <a:ext uri="{FF2B5EF4-FFF2-40B4-BE49-F238E27FC236}">
                  <a16:creationId xmlns:a16="http://schemas.microsoft.com/office/drawing/2014/main" id="{FF6B1EB7-7D82-A48C-164D-4F4546583B5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30885" y="1282410"/>
              <a:ext cx="122899" cy="129366"/>
            </a:xfrm>
            <a:prstGeom prst="rect">
              <a:avLst/>
            </a:prstGeom>
          </p:spPr>
        </p:pic>
      </p:grpSp>
      <p:grpSp>
        <p:nvGrpSpPr>
          <p:cNvPr id="285" name="Group 284">
            <a:extLst>
              <a:ext uri="{FF2B5EF4-FFF2-40B4-BE49-F238E27FC236}">
                <a16:creationId xmlns:a16="http://schemas.microsoft.com/office/drawing/2014/main" id="{1B55AE14-B98F-E7AC-12B6-3715CC3BFCB8}"/>
              </a:ext>
              <a:ext uri="{C183D7F6-B498-43B3-948B-1728B52AA6E4}">
                <adec:decorative xmlns:adec="http://schemas.microsoft.com/office/drawing/2017/decorative" val="1"/>
              </a:ext>
            </a:extLst>
          </p:cNvPr>
          <p:cNvGrpSpPr/>
          <p:nvPr/>
        </p:nvGrpSpPr>
        <p:grpSpPr>
          <a:xfrm>
            <a:off x="10017015" y="1276496"/>
            <a:ext cx="1262967" cy="1135738"/>
            <a:chOff x="9888637" y="1343624"/>
            <a:chExt cx="1171911" cy="1135738"/>
          </a:xfrm>
        </p:grpSpPr>
        <p:sp>
          <p:nvSpPr>
            <p:cNvPr id="286" name="Rectangle: Rounded Corners 285">
              <a:extLst>
                <a:ext uri="{FF2B5EF4-FFF2-40B4-BE49-F238E27FC236}">
                  <a16:creationId xmlns:a16="http://schemas.microsoft.com/office/drawing/2014/main" id="{93101BDD-3805-2644-F464-AE83F9E266B7}"/>
                </a:ext>
              </a:extLst>
            </p:cNvPr>
            <p:cNvSpPr/>
            <p:nvPr/>
          </p:nvSpPr>
          <p:spPr>
            <a:xfrm>
              <a:off x="9888637" y="1343624"/>
              <a:ext cx="1170432" cy="1135738"/>
            </a:xfrm>
            <a:prstGeom prst="roundRect">
              <a:avLst>
                <a:gd name="adj" fmla="val 10559"/>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287" name="Rectangle: Rounded Corners 286">
              <a:extLst>
                <a:ext uri="{FF2B5EF4-FFF2-40B4-BE49-F238E27FC236}">
                  <a16:creationId xmlns:a16="http://schemas.microsoft.com/office/drawing/2014/main" id="{D6583715-7DF9-38F2-E380-6841D58A2D83}"/>
                </a:ext>
              </a:extLst>
            </p:cNvPr>
            <p:cNvSpPr/>
            <p:nvPr/>
          </p:nvSpPr>
          <p:spPr>
            <a:xfrm>
              <a:off x="9893806" y="1545487"/>
              <a:ext cx="1144753" cy="29260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Exchange</a:t>
              </a:r>
              <a:br>
                <a:rPr lang="en-US" sz="800">
                  <a:solidFill>
                    <a:schemeClr val="tx1"/>
                  </a:solidFill>
                  <a:cs typeface="Segoe UI" panose="020B0502040204020203" pitchFamily="34" charset="0"/>
                </a:rPr>
              </a:br>
              <a:r>
                <a:rPr lang="en-US" sz="800">
                  <a:solidFill>
                    <a:schemeClr val="tx1"/>
                  </a:solidFill>
                  <a:cs typeface="Segoe UI" panose="020B0502040204020203" pitchFamily="34" charset="0"/>
                </a:rPr>
                <a:t>Online Protection</a:t>
              </a:r>
            </a:p>
          </p:txBody>
        </p:sp>
        <p:cxnSp>
          <p:nvCxnSpPr>
            <p:cNvPr id="300" name="Straight Connector 299">
              <a:extLst>
                <a:ext uri="{FF2B5EF4-FFF2-40B4-BE49-F238E27FC236}">
                  <a16:creationId xmlns:a16="http://schemas.microsoft.com/office/drawing/2014/main" id="{E13DF08B-CC87-7706-5121-0E822A578900}"/>
                </a:ext>
              </a:extLst>
            </p:cNvPr>
            <p:cNvCxnSpPr>
              <a:cxnSpLocks/>
            </p:cNvCxnSpPr>
            <p:nvPr/>
          </p:nvCxnSpPr>
          <p:spPr>
            <a:xfrm>
              <a:off x="9893895" y="1877007"/>
              <a:ext cx="1166653" cy="0"/>
            </a:xfrm>
            <a:prstGeom prst="line">
              <a:avLst/>
            </a:prstGeom>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1" name="Rectangle: Rounded Corners 300">
              <a:extLst>
                <a:ext uri="{FF2B5EF4-FFF2-40B4-BE49-F238E27FC236}">
                  <a16:creationId xmlns:a16="http://schemas.microsoft.com/office/drawing/2014/main" id="{965C52DF-CC1C-A96A-F6BF-39D6C8EBA50E}"/>
                </a:ext>
              </a:extLst>
            </p:cNvPr>
            <p:cNvSpPr/>
            <p:nvPr/>
          </p:nvSpPr>
          <p:spPr>
            <a:xfrm>
              <a:off x="9893804" y="1929346"/>
              <a:ext cx="1144753" cy="5019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en-US" sz="800">
                  <a:solidFill>
                    <a:schemeClr val="tx1"/>
                  </a:solidFill>
                  <a:cs typeface="Segoe UI Semibold" panose="020B0702040204020203" pitchFamily="34" charset="0"/>
                </a:rPr>
                <a:t>Microsoft Purview P1</a:t>
              </a:r>
            </a:p>
            <a:p>
              <a:pPr marL="0" marR="0" lvl="0" indent="0" algn="ctr" defTabSz="914400" rtl="0" eaLnBrk="1" fontAlgn="auto" latinLnBrk="0" hangingPunct="1">
                <a:spcBef>
                  <a:spcPts val="0"/>
                </a:spcBef>
                <a:spcAft>
                  <a:spcPts val="0"/>
                </a:spcAft>
                <a:buClrTx/>
                <a:buSzTx/>
                <a:buFontTx/>
                <a:buNone/>
                <a:tabLst/>
                <a:defRPr/>
              </a:pPr>
              <a:r>
                <a:rPr lang="en-US" sz="800">
                  <a:solidFill>
                    <a:schemeClr val="tx1"/>
                  </a:solidFill>
                  <a:cs typeface="Segoe UI" panose="020B0502040204020203" pitchFamily="34" charset="0"/>
                </a:rPr>
                <a:t>DLP for Email and Files</a:t>
              </a:r>
            </a:p>
            <a:p>
              <a:pPr marL="0" marR="0" lvl="0" indent="0" algn="ctr" defTabSz="914400" rtl="0" eaLnBrk="1" fontAlgn="auto" latinLnBrk="0" hangingPunct="1">
                <a:spcBef>
                  <a:spcPts val="0"/>
                </a:spcBef>
                <a:spcAft>
                  <a:spcPts val="0"/>
                </a:spcAft>
                <a:buClrTx/>
                <a:buSzTx/>
                <a:buFontTx/>
                <a:buNone/>
                <a:tabLst/>
                <a:defRPr/>
              </a:pPr>
              <a:r>
                <a:rPr lang="en-US" sz="800">
                  <a:solidFill>
                    <a:schemeClr val="tx1"/>
                  </a:solidFill>
                  <a:cs typeface="Segoe UI" panose="020B0502040204020203" pitchFamily="34" charset="0"/>
                </a:rPr>
                <a:t>Manual Sensitivity Labels Standard eDiscovery</a:t>
              </a:r>
            </a:p>
          </p:txBody>
        </p:sp>
      </p:grpSp>
      <p:cxnSp>
        <p:nvCxnSpPr>
          <p:cNvPr id="302" name="Straight Connector 301">
            <a:extLst>
              <a:ext uri="{FF2B5EF4-FFF2-40B4-BE49-F238E27FC236}">
                <a16:creationId xmlns:a16="http://schemas.microsoft.com/office/drawing/2014/main" id="{4AA7081C-CFD4-97E2-F3C1-D824FA7D815E}"/>
              </a:ext>
              <a:ext uri="{C183D7F6-B498-43B3-948B-1728B52AA6E4}">
                <adec:decorative xmlns:adec="http://schemas.microsoft.com/office/drawing/2017/decorative" val="1"/>
              </a:ext>
            </a:extLst>
          </p:cNvPr>
          <p:cNvCxnSpPr>
            <a:cxnSpLocks/>
          </p:cNvCxnSpPr>
          <p:nvPr/>
        </p:nvCxnSpPr>
        <p:spPr>
          <a:xfrm>
            <a:off x="11227594" y="1244219"/>
            <a:ext cx="176668" cy="0"/>
          </a:xfrm>
          <a:prstGeom prst="line">
            <a:avLst/>
          </a:prstGeom>
          <a:ln w="12700" cap="rnd">
            <a:solidFill>
              <a:schemeClr val="bg2">
                <a:lumMod val="75000"/>
              </a:schemeClr>
            </a:solidFill>
            <a:prstDash val="dash"/>
            <a:round/>
            <a:tailEnd w="med" len="med"/>
          </a:ln>
        </p:spPr>
        <p:style>
          <a:lnRef idx="1">
            <a:schemeClr val="accent1"/>
          </a:lnRef>
          <a:fillRef idx="0">
            <a:schemeClr val="accent1"/>
          </a:fillRef>
          <a:effectRef idx="0">
            <a:schemeClr val="accent1"/>
          </a:effectRef>
          <a:fontRef idx="minor">
            <a:schemeClr val="tx1"/>
          </a:fontRef>
        </p:style>
      </p:cxnSp>
      <p:grpSp>
        <p:nvGrpSpPr>
          <p:cNvPr id="303" name="Group 302">
            <a:extLst>
              <a:ext uri="{FF2B5EF4-FFF2-40B4-BE49-F238E27FC236}">
                <a16:creationId xmlns:a16="http://schemas.microsoft.com/office/drawing/2014/main" id="{A4A36E3C-58AB-28F3-1C35-028FA3418809}"/>
              </a:ext>
              <a:ext uri="{C183D7F6-B498-43B3-948B-1728B52AA6E4}">
                <adec:decorative xmlns:adec="http://schemas.microsoft.com/office/drawing/2017/decorative" val="1"/>
              </a:ext>
            </a:extLst>
          </p:cNvPr>
          <p:cNvGrpSpPr/>
          <p:nvPr/>
        </p:nvGrpSpPr>
        <p:grpSpPr>
          <a:xfrm>
            <a:off x="10004593" y="691039"/>
            <a:ext cx="1273790" cy="756305"/>
            <a:chOff x="9877593" y="758167"/>
            <a:chExt cx="1188076" cy="756305"/>
          </a:xfrm>
        </p:grpSpPr>
        <p:sp>
          <p:nvSpPr>
            <p:cNvPr id="304" name="Rectangle: Rounded Corners 303">
              <a:extLst>
                <a:ext uri="{FF2B5EF4-FFF2-40B4-BE49-F238E27FC236}">
                  <a16:creationId xmlns:a16="http://schemas.microsoft.com/office/drawing/2014/main" id="{6E37A796-137D-6599-762A-8354C51BA04B}"/>
                </a:ext>
              </a:extLst>
            </p:cNvPr>
            <p:cNvSpPr/>
            <p:nvPr/>
          </p:nvSpPr>
          <p:spPr>
            <a:xfrm>
              <a:off x="9880975" y="758167"/>
              <a:ext cx="1181312" cy="756305"/>
            </a:xfrm>
            <a:prstGeom prst="roundRect">
              <a:avLst>
                <a:gd name="adj" fmla="val 7668"/>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800">
                <a:solidFill>
                  <a:schemeClr val="tx1"/>
                </a:solidFill>
                <a:cs typeface="Segoe UI" panose="020B0502040204020203" pitchFamily="34" charset="0"/>
              </a:endParaRPr>
            </a:p>
          </p:txBody>
        </p:sp>
        <p:sp>
          <p:nvSpPr>
            <p:cNvPr id="305" name="Rectangle: Rounded Corners 304">
              <a:extLst>
                <a:ext uri="{FF2B5EF4-FFF2-40B4-BE49-F238E27FC236}">
                  <a16:creationId xmlns:a16="http://schemas.microsoft.com/office/drawing/2014/main" id="{08FD8200-B1DC-1212-6F39-2E80A211EEEE}"/>
                </a:ext>
              </a:extLst>
            </p:cNvPr>
            <p:cNvSpPr/>
            <p:nvPr/>
          </p:nvSpPr>
          <p:spPr>
            <a:xfrm>
              <a:off x="9880975" y="1110543"/>
              <a:ext cx="1181312"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Emails and documents</a:t>
              </a:r>
            </a:p>
          </p:txBody>
        </p:sp>
        <p:sp>
          <p:nvSpPr>
            <p:cNvPr id="306" name="Rectangle: Rounded Corners 305">
              <a:extLst>
                <a:ext uri="{FF2B5EF4-FFF2-40B4-BE49-F238E27FC236}">
                  <a16:creationId xmlns:a16="http://schemas.microsoft.com/office/drawing/2014/main" id="{02082107-2512-A2BE-67C5-B6773335CB04}"/>
                </a:ext>
              </a:extLst>
            </p:cNvPr>
            <p:cNvSpPr/>
            <p:nvPr/>
          </p:nvSpPr>
          <p:spPr>
            <a:xfrm>
              <a:off x="9880975" y="1313332"/>
              <a:ext cx="1181312"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Structured data</a:t>
              </a:r>
            </a:p>
          </p:txBody>
        </p:sp>
        <p:cxnSp>
          <p:nvCxnSpPr>
            <p:cNvPr id="307" name="Straight Connector 306">
              <a:extLst>
                <a:ext uri="{FF2B5EF4-FFF2-40B4-BE49-F238E27FC236}">
                  <a16:creationId xmlns:a16="http://schemas.microsoft.com/office/drawing/2014/main" id="{344C2F01-2150-1B4F-1442-596EB60EFC6D}"/>
                </a:ext>
              </a:extLst>
            </p:cNvPr>
            <p:cNvCxnSpPr>
              <a:cxnSpLocks/>
            </p:cNvCxnSpPr>
            <p:nvPr/>
          </p:nvCxnSpPr>
          <p:spPr>
            <a:xfrm>
              <a:off x="9880975" y="1312508"/>
              <a:ext cx="1181312"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20" name="Rectangle: Top Corners Rounded 319">
              <a:extLst>
                <a:ext uri="{FF2B5EF4-FFF2-40B4-BE49-F238E27FC236}">
                  <a16:creationId xmlns:a16="http://schemas.microsoft.com/office/drawing/2014/main" id="{CE8DE7CB-EAF1-9A6A-6623-5E98E960B4B5}"/>
                </a:ext>
              </a:extLst>
            </p:cNvPr>
            <p:cNvSpPr/>
            <p:nvPr/>
          </p:nvSpPr>
          <p:spPr>
            <a:xfrm>
              <a:off x="9877593" y="759619"/>
              <a:ext cx="1188076" cy="348542"/>
            </a:xfrm>
            <a:prstGeom prst="round2SameRect">
              <a:avLst>
                <a:gd name="adj1" fmla="val 21180"/>
                <a:gd name="adj2" fmla="val 0"/>
              </a:avLst>
            </a:prstGeom>
            <a:solidFill>
              <a:schemeClr val="accent2">
                <a:lumMod val="20000"/>
                <a:lumOff val="80000"/>
              </a:schemeClr>
            </a:solidFill>
            <a:ln w="12700">
              <a:solidFill>
                <a:srgbClr val="CBD7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latin typeface="Segoe Sans Display Semibold" pitchFamily="2" charset="0"/>
                  <a:cs typeface="Segoe Sans Display Semibold" pitchFamily="2" charset="0"/>
                </a:rPr>
                <a:t>Data</a:t>
              </a:r>
            </a:p>
          </p:txBody>
        </p:sp>
      </p:grpSp>
      <p:sp>
        <p:nvSpPr>
          <p:cNvPr id="322" name="Rectangle: Rounded Corners 321">
            <a:extLst>
              <a:ext uri="{FF2B5EF4-FFF2-40B4-BE49-F238E27FC236}">
                <a16:creationId xmlns:a16="http://schemas.microsoft.com/office/drawing/2014/main" id="{031FC376-D82C-784D-F23E-4D03EB9833EB}"/>
              </a:ext>
              <a:ext uri="{C183D7F6-B498-43B3-948B-1728B52AA6E4}">
                <adec:decorative xmlns:adec="http://schemas.microsoft.com/office/drawing/2017/decorative" val="1"/>
              </a:ext>
            </a:extLst>
          </p:cNvPr>
          <p:cNvSpPr/>
          <p:nvPr/>
        </p:nvSpPr>
        <p:spPr>
          <a:xfrm>
            <a:off x="6874179" y="6408442"/>
            <a:ext cx="1479139" cy="201134"/>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800">
                <a:solidFill>
                  <a:schemeClr val="tx1"/>
                </a:solidFill>
                <a:cs typeface="Segoe UI" panose="020B0502040204020203" pitchFamily="34" charset="0"/>
              </a:rPr>
              <a:t>Telemetry/analytics/assessment</a:t>
            </a:r>
          </a:p>
        </p:txBody>
      </p:sp>
      <p:grpSp>
        <p:nvGrpSpPr>
          <p:cNvPr id="366" name="Group 365">
            <a:extLst>
              <a:ext uri="{FF2B5EF4-FFF2-40B4-BE49-F238E27FC236}">
                <a16:creationId xmlns:a16="http://schemas.microsoft.com/office/drawing/2014/main" id="{87D5C709-5031-49EB-9527-1490B3D3D105}"/>
              </a:ext>
              <a:ext uri="{C183D7F6-B498-43B3-948B-1728B52AA6E4}">
                <adec:decorative xmlns:adec="http://schemas.microsoft.com/office/drawing/2017/decorative" val="1"/>
              </a:ext>
            </a:extLst>
          </p:cNvPr>
          <p:cNvGrpSpPr/>
          <p:nvPr/>
        </p:nvGrpSpPr>
        <p:grpSpPr>
          <a:xfrm>
            <a:off x="8637808" y="6408442"/>
            <a:ext cx="1152725" cy="201134"/>
            <a:chOff x="8270675" y="6408442"/>
            <a:chExt cx="1152725" cy="201134"/>
          </a:xfrm>
        </p:grpSpPr>
        <p:pic>
          <p:nvPicPr>
            <p:cNvPr id="321" name="Graphic 320">
              <a:extLst>
                <a:ext uri="{FF2B5EF4-FFF2-40B4-BE49-F238E27FC236}">
                  <a16:creationId xmlns:a16="http://schemas.microsoft.com/office/drawing/2014/main" id="{73426F0C-4FFA-EB1A-E69A-C77D9D7A0C4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70675" y="6430220"/>
              <a:ext cx="131315" cy="157579"/>
            </a:xfrm>
            <a:prstGeom prst="rect">
              <a:avLst/>
            </a:prstGeom>
          </p:spPr>
        </p:pic>
        <p:sp>
          <p:nvSpPr>
            <p:cNvPr id="323" name="Rectangle: Rounded Corners 322">
              <a:extLst>
                <a:ext uri="{FF2B5EF4-FFF2-40B4-BE49-F238E27FC236}">
                  <a16:creationId xmlns:a16="http://schemas.microsoft.com/office/drawing/2014/main" id="{0F5EB2C4-013A-6F14-8D0D-CB7DE66E0178}"/>
                </a:ext>
              </a:extLst>
            </p:cNvPr>
            <p:cNvSpPr/>
            <p:nvPr/>
          </p:nvSpPr>
          <p:spPr>
            <a:xfrm>
              <a:off x="8442627" y="6408442"/>
              <a:ext cx="980773" cy="201134"/>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800">
                  <a:solidFill>
                    <a:schemeClr val="tx1"/>
                  </a:solidFill>
                  <a:cs typeface="Segoe UI" panose="020B0502040204020203" pitchFamily="34" charset="0"/>
                </a:rPr>
                <a:t>JIT and Version Control</a:t>
              </a:r>
            </a:p>
          </p:txBody>
        </p:sp>
      </p:grpSp>
      <p:grpSp>
        <p:nvGrpSpPr>
          <p:cNvPr id="334" name="Group 333">
            <a:extLst>
              <a:ext uri="{FF2B5EF4-FFF2-40B4-BE49-F238E27FC236}">
                <a16:creationId xmlns:a16="http://schemas.microsoft.com/office/drawing/2014/main" id="{3C13B28C-20AA-36AC-CDC0-A9CBDB51B496}"/>
              </a:ext>
              <a:ext uri="{C183D7F6-B498-43B3-948B-1728B52AA6E4}">
                <adec:decorative xmlns:adec="http://schemas.microsoft.com/office/drawing/2017/decorative" val="1"/>
              </a:ext>
            </a:extLst>
          </p:cNvPr>
          <p:cNvGrpSpPr/>
          <p:nvPr/>
        </p:nvGrpSpPr>
        <p:grpSpPr>
          <a:xfrm>
            <a:off x="10010196" y="3168336"/>
            <a:ext cx="1268166" cy="694120"/>
            <a:chOff x="9883196" y="3235464"/>
            <a:chExt cx="1181312" cy="694120"/>
          </a:xfrm>
        </p:grpSpPr>
        <p:sp>
          <p:nvSpPr>
            <p:cNvPr id="335" name="Rectangle: Rounded Corners 334">
              <a:extLst>
                <a:ext uri="{FF2B5EF4-FFF2-40B4-BE49-F238E27FC236}">
                  <a16:creationId xmlns:a16="http://schemas.microsoft.com/office/drawing/2014/main" id="{2C508713-3E68-1C5F-F828-6267F2DB33F7}"/>
                </a:ext>
              </a:extLst>
            </p:cNvPr>
            <p:cNvSpPr/>
            <p:nvPr/>
          </p:nvSpPr>
          <p:spPr>
            <a:xfrm>
              <a:off x="9889313" y="3235464"/>
              <a:ext cx="1169079" cy="694120"/>
            </a:xfrm>
            <a:prstGeom prst="roundRect">
              <a:avLst>
                <a:gd name="adj" fmla="val 10559"/>
              </a:avLst>
            </a:prstGeom>
            <a:solidFill>
              <a:srgbClr val="FFF8F3"/>
            </a:solidFill>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sz="800"/>
            </a:p>
          </p:txBody>
        </p:sp>
        <p:sp>
          <p:nvSpPr>
            <p:cNvPr id="336" name="Rectangle: Rounded Corners 335">
              <a:extLst>
                <a:ext uri="{FF2B5EF4-FFF2-40B4-BE49-F238E27FC236}">
                  <a16:creationId xmlns:a16="http://schemas.microsoft.com/office/drawing/2014/main" id="{A1551C99-91EA-2C50-E981-81F583DAC1DB}"/>
                </a:ext>
              </a:extLst>
            </p:cNvPr>
            <p:cNvSpPr/>
            <p:nvPr/>
          </p:nvSpPr>
          <p:spPr>
            <a:xfrm>
              <a:off x="9883196" y="3446998"/>
              <a:ext cx="1181312"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Microsoft Entra ID P1</a:t>
              </a:r>
            </a:p>
          </p:txBody>
        </p:sp>
        <p:cxnSp>
          <p:nvCxnSpPr>
            <p:cNvPr id="337" name="Straight Connector 336">
              <a:extLst>
                <a:ext uri="{FF2B5EF4-FFF2-40B4-BE49-F238E27FC236}">
                  <a16:creationId xmlns:a16="http://schemas.microsoft.com/office/drawing/2014/main" id="{4D3AA983-D3BF-B1C1-95CA-3293768DFBA8}"/>
                </a:ext>
              </a:extLst>
            </p:cNvPr>
            <p:cNvCxnSpPr>
              <a:cxnSpLocks/>
            </p:cNvCxnSpPr>
            <p:nvPr/>
          </p:nvCxnSpPr>
          <p:spPr>
            <a:xfrm>
              <a:off x="9891397" y="3670726"/>
              <a:ext cx="1167965" cy="0"/>
            </a:xfrm>
            <a:prstGeom prst="line">
              <a:avLst/>
            </a:prstGeom>
            <a:ln w="12700">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38" name="Rectangle: Rounded Corners 337">
              <a:extLst>
                <a:ext uri="{FF2B5EF4-FFF2-40B4-BE49-F238E27FC236}">
                  <a16:creationId xmlns:a16="http://schemas.microsoft.com/office/drawing/2014/main" id="{0B6C21DE-02FA-B73C-A8A6-5C298062EF6A}"/>
                </a:ext>
              </a:extLst>
            </p:cNvPr>
            <p:cNvSpPr/>
            <p:nvPr/>
          </p:nvSpPr>
          <p:spPr>
            <a:xfrm>
              <a:off x="9883196" y="3689321"/>
              <a:ext cx="1181312"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a:rPr>
                <a:t>Microsoft Defender for Cloud Apps Discovery</a:t>
              </a:r>
            </a:p>
          </p:txBody>
        </p:sp>
      </p:grpSp>
      <p:grpSp>
        <p:nvGrpSpPr>
          <p:cNvPr id="339" name="Group 338">
            <a:extLst>
              <a:ext uri="{FF2B5EF4-FFF2-40B4-BE49-F238E27FC236}">
                <a16:creationId xmlns:a16="http://schemas.microsoft.com/office/drawing/2014/main" id="{45CAD3D1-DC98-3E39-0059-685DEBC5BA78}"/>
              </a:ext>
              <a:ext uri="{C183D7F6-B498-43B3-948B-1728B52AA6E4}">
                <adec:decorative xmlns:adec="http://schemas.microsoft.com/office/drawing/2017/decorative" val="1"/>
              </a:ext>
            </a:extLst>
          </p:cNvPr>
          <p:cNvGrpSpPr/>
          <p:nvPr/>
        </p:nvGrpSpPr>
        <p:grpSpPr>
          <a:xfrm>
            <a:off x="10010196" y="2604351"/>
            <a:ext cx="1268166" cy="756305"/>
            <a:chOff x="9883196" y="2671479"/>
            <a:chExt cx="1181312" cy="756305"/>
          </a:xfrm>
        </p:grpSpPr>
        <p:sp>
          <p:nvSpPr>
            <p:cNvPr id="340" name="Rectangle: Rounded Corners 339">
              <a:extLst>
                <a:ext uri="{FF2B5EF4-FFF2-40B4-BE49-F238E27FC236}">
                  <a16:creationId xmlns:a16="http://schemas.microsoft.com/office/drawing/2014/main" id="{91323C7B-910A-1DC3-E8C7-A31F4CC80EC9}"/>
                </a:ext>
              </a:extLst>
            </p:cNvPr>
            <p:cNvSpPr/>
            <p:nvPr/>
          </p:nvSpPr>
          <p:spPr>
            <a:xfrm>
              <a:off x="9883196" y="2671479"/>
              <a:ext cx="1181312" cy="756305"/>
            </a:xfrm>
            <a:prstGeom prst="roundRect">
              <a:avLst>
                <a:gd name="adj" fmla="val 8004"/>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800">
                <a:solidFill>
                  <a:schemeClr val="tx1"/>
                </a:solidFill>
                <a:cs typeface="Segoe UI" panose="020B0502040204020203" pitchFamily="34" charset="0"/>
              </a:endParaRPr>
            </a:p>
          </p:txBody>
        </p:sp>
        <p:sp>
          <p:nvSpPr>
            <p:cNvPr id="341" name="Rectangle: Top Corners Rounded 340">
              <a:extLst>
                <a:ext uri="{FF2B5EF4-FFF2-40B4-BE49-F238E27FC236}">
                  <a16:creationId xmlns:a16="http://schemas.microsoft.com/office/drawing/2014/main" id="{FC32693E-E29D-BDCC-DC05-23CB2E2B8CD1}"/>
                </a:ext>
              </a:extLst>
            </p:cNvPr>
            <p:cNvSpPr/>
            <p:nvPr/>
          </p:nvSpPr>
          <p:spPr>
            <a:xfrm>
              <a:off x="9884416" y="2675731"/>
              <a:ext cx="1178872" cy="344948"/>
            </a:xfrm>
            <a:prstGeom prst="round2SameRect">
              <a:avLst>
                <a:gd name="adj1" fmla="val 20393"/>
                <a:gd name="adj2" fmla="val 0"/>
              </a:avLst>
            </a:prstGeom>
            <a:solidFill>
              <a:schemeClr val="accent2">
                <a:lumMod val="20000"/>
                <a:lumOff val="80000"/>
              </a:schemeClr>
            </a:solidFill>
            <a:ln w="12700">
              <a:solidFill>
                <a:srgbClr val="CBD7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latin typeface="Segoe Sans Display Semibold" pitchFamily="2" charset="0"/>
                  <a:cs typeface="Segoe Sans Display Semibold" pitchFamily="2" charset="0"/>
                </a:rPr>
                <a:t>Apps</a:t>
              </a:r>
            </a:p>
          </p:txBody>
        </p:sp>
        <p:sp>
          <p:nvSpPr>
            <p:cNvPr id="342" name="Rectangle: Rounded Corners 341">
              <a:extLst>
                <a:ext uri="{FF2B5EF4-FFF2-40B4-BE49-F238E27FC236}">
                  <a16:creationId xmlns:a16="http://schemas.microsoft.com/office/drawing/2014/main" id="{5D2361E3-6F7F-2D8B-987C-E70FA1128AA5}"/>
                </a:ext>
              </a:extLst>
            </p:cNvPr>
            <p:cNvSpPr/>
            <p:nvPr/>
          </p:nvSpPr>
          <p:spPr>
            <a:xfrm>
              <a:off x="9883196" y="3023855"/>
              <a:ext cx="1181312"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SaaS</a:t>
              </a:r>
            </a:p>
          </p:txBody>
        </p:sp>
        <p:sp>
          <p:nvSpPr>
            <p:cNvPr id="343" name="Rectangle: Rounded Corners 342">
              <a:extLst>
                <a:ext uri="{FF2B5EF4-FFF2-40B4-BE49-F238E27FC236}">
                  <a16:creationId xmlns:a16="http://schemas.microsoft.com/office/drawing/2014/main" id="{0967ADEC-DBBB-D9A5-3A73-813E6DC1F23D}"/>
                </a:ext>
              </a:extLst>
            </p:cNvPr>
            <p:cNvSpPr/>
            <p:nvPr/>
          </p:nvSpPr>
          <p:spPr>
            <a:xfrm>
              <a:off x="9883196" y="3217913"/>
              <a:ext cx="1181312"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On-premises</a:t>
              </a:r>
            </a:p>
          </p:txBody>
        </p:sp>
        <p:cxnSp>
          <p:nvCxnSpPr>
            <p:cNvPr id="344" name="Straight Connector 343">
              <a:extLst>
                <a:ext uri="{FF2B5EF4-FFF2-40B4-BE49-F238E27FC236}">
                  <a16:creationId xmlns:a16="http://schemas.microsoft.com/office/drawing/2014/main" id="{E8F7D9C0-5D24-9769-53FD-E25A34DD3CE9}"/>
                </a:ext>
              </a:extLst>
            </p:cNvPr>
            <p:cNvCxnSpPr>
              <a:cxnSpLocks/>
            </p:cNvCxnSpPr>
            <p:nvPr/>
          </p:nvCxnSpPr>
          <p:spPr>
            <a:xfrm>
              <a:off x="9883196" y="3211533"/>
              <a:ext cx="1181312"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345" name="Group 344">
            <a:extLst>
              <a:ext uri="{FF2B5EF4-FFF2-40B4-BE49-F238E27FC236}">
                <a16:creationId xmlns:a16="http://schemas.microsoft.com/office/drawing/2014/main" id="{BE67C592-6D3C-896C-1C3C-41173404AA59}"/>
              </a:ext>
              <a:ext uri="{C183D7F6-B498-43B3-948B-1728B52AA6E4}">
                <adec:decorative xmlns:adec="http://schemas.microsoft.com/office/drawing/2017/decorative" val="1"/>
              </a:ext>
            </a:extLst>
          </p:cNvPr>
          <p:cNvGrpSpPr/>
          <p:nvPr/>
        </p:nvGrpSpPr>
        <p:grpSpPr>
          <a:xfrm>
            <a:off x="10010197" y="3990941"/>
            <a:ext cx="1268166" cy="1369762"/>
            <a:chOff x="9883692" y="4030404"/>
            <a:chExt cx="1181475" cy="1369960"/>
          </a:xfrm>
        </p:grpSpPr>
        <p:grpSp>
          <p:nvGrpSpPr>
            <p:cNvPr id="346" name="Group 345">
              <a:extLst>
                <a:ext uri="{FF2B5EF4-FFF2-40B4-BE49-F238E27FC236}">
                  <a16:creationId xmlns:a16="http://schemas.microsoft.com/office/drawing/2014/main" id="{28BED617-1C21-423D-DEB7-ACF5BD5B0AB4}"/>
                </a:ext>
              </a:extLst>
            </p:cNvPr>
            <p:cNvGrpSpPr/>
            <p:nvPr/>
          </p:nvGrpSpPr>
          <p:grpSpPr>
            <a:xfrm>
              <a:off x="9883692" y="4030404"/>
              <a:ext cx="1181475" cy="1369960"/>
              <a:chOff x="10989831" y="4057733"/>
              <a:chExt cx="1181480" cy="1369957"/>
            </a:xfrm>
          </p:grpSpPr>
          <p:sp>
            <p:nvSpPr>
              <p:cNvPr id="352" name="Rectangle: Rounded Corners 351">
                <a:extLst>
                  <a:ext uri="{FF2B5EF4-FFF2-40B4-BE49-F238E27FC236}">
                    <a16:creationId xmlns:a16="http://schemas.microsoft.com/office/drawing/2014/main" id="{95B1D083-F86B-AF0C-0047-AE0BDABAB68C}"/>
                  </a:ext>
                </a:extLst>
              </p:cNvPr>
              <p:cNvSpPr/>
              <p:nvPr/>
            </p:nvSpPr>
            <p:spPr>
              <a:xfrm>
                <a:off x="10989831" y="4057733"/>
                <a:ext cx="1181480" cy="1369957"/>
              </a:xfrm>
              <a:prstGeom prst="roundRect">
                <a:avLst>
                  <a:gd name="adj" fmla="val 7322"/>
                </a:avLst>
              </a:prstGeom>
              <a:solidFill>
                <a:srgbClr val="FFFFFF"/>
              </a:solidFill>
              <a:ln w="127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800">
                  <a:solidFill>
                    <a:schemeClr val="tx1"/>
                  </a:solidFill>
                  <a:cs typeface="Segoe UI" panose="020B0502040204020203" pitchFamily="34" charset="0"/>
                </a:endParaRPr>
              </a:p>
            </p:txBody>
          </p:sp>
          <p:sp>
            <p:nvSpPr>
              <p:cNvPr id="353" name="Rectangle: Top Corners Rounded 352">
                <a:extLst>
                  <a:ext uri="{FF2B5EF4-FFF2-40B4-BE49-F238E27FC236}">
                    <a16:creationId xmlns:a16="http://schemas.microsoft.com/office/drawing/2014/main" id="{3E3364FC-133C-72A5-7356-B120763A3021}"/>
                  </a:ext>
                </a:extLst>
              </p:cNvPr>
              <p:cNvSpPr/>
              <p:nvPr/>
            </p:nvSpPr>
            <p:spPr>
              <a:xfrm>
                <a:off x="10989831" y="4062663"/>
                <a:ext cx="1181480" cy="347496"/>
              </a:xfrm>
              <a:prstGeom prst="round2SameRect">
                <a:avLst>
                  <a:gd name="adj1" fmla="val 25319"/>
                  <a:gd name="adj2" fmla="val 0"/>
                </a:avLst>
              </a:prstGeom>
              <a:solidFill>
                <a:schemeClr val="accent2">
                  <a:lumMod val="20000"/>
                  <a:lumOff val="80000"/>
                </a:schemeClr>
              </a:solidFill>
              <a:ln w="12700">
                <a:solidFill>
                  <a:srgbClr val="CBD7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latin typeface="Segoe Sans Display Semibold" pitchFamily="2" charset="0"/>
                    <a:cs typeface="Segoe Sans Display Semibold" pitchFamily="2" charset="0"/>
                  </a:rPr>
                  <a:t>Infrastructure</a:t>
                </a:r>
              </a:p>
            </p:txBody>
          </p:sp>
          <p:sp>
            <p:nvSpPr>
              <p:cNvPr id="354" name="Rectangle: Rounded Corners 353">
                <a:extLst>
                  <a:ext uri="{FF2B5EF4-FFF2-40B4-BE49-F238E27FC236}">
                    <a16:creationId xmlns:a16="http://schemas.microsoft.com/office/drawing/2014/main" id="{1297CE9F-67A7-DCEF-998A-8761882D8466}"/>
                  </a:ext>
                </a:extLst>
              </p:cNvPr>
              <p:cNvSpPr/>
              <p:nvPr/>
            </p:nvSpPr>
            <p:spPr>
              <a:xfrm>
                <a:off x="10989831" y="4410160"/>
                <a:ext cx="1181480"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Serverless</a:t>
                </a:r>
              </a:p>
            </p:txBody>
          </p:sp>
          <p:sp>
            <p:nvSpPr>
              <p:cNvPr id="355" name="Rectangle: Rounded Corners 354">
                <a:extLst>
                  <a:ext uri="{FF2B5EF4-FFF2-40B4-BE49-F238E27FC236}">
                    <a16:creationId xmlns:a16="http://schemas.microsoft.com/office/drawing/2014/main" id="{33870334-408D-AF66-2A25-9F127CC93CD8}"/>
                  </a:ext>
                </a:extLst>
              </p:cNvPr>
              <p:cNvSpPr/>
              <p:nvPr/>
            </p:nvSpPr>
            <p:spPr>
              <a:xfrm>
                <a:off x="10989831" y="4613408"/>
                <a:ext cx="1181480"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Containers</a:t>
                </a:r>
              </a:p>
            </p:txBody>
          </p:sp>
          <p:sp>
            <p:nvSpPr>
              <p:cNvPr id="356" name="Rectangle: Rounded Corners 355">
                <a:extLst>
                  <a:ext uri="{FF2B5EF4-FFF2-40B4-BE49-F238E27FC236}">
                    <a16:creationId xmlns:a16="http://schemas.microsoft.com/office/drawing/2014/main" id="{BD4F52F5-61BA-5342-DA3B-C056816661D7}"/>
                  </a:ext>
                </a:extLst>
              </p:cNvPr>
              <p:cNvSpPr/>
              <p:nvPr/>
            </p:nvSpPr>
            <p:spPr>
              <a:xfrm>
                <a:off x="10989831" y="4816656"/>
                <a:ext cx="1181480"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IaaS</a:t>
                </a:r>
              </a:p>
            </p:txBody>
          </p:sp>
          <p:sp>
            <p:nvSpPr>
              <p:cNvPr id="357" name="Rectangle: Rounded Corners 356">
                <a:extLst>
                  <a:ext uri="{FF2B5EF4-FFF2-40B4-BE49-F238E27FC236}">
                    <a16:creationId xmlns:a16="http://schemas.microsoft.com/office/drawing/2014/main" id="{F2C01907-13DC-683D-7853-AE920EE0CABB}"/>
                  </a:ext>
                </a:extLst>
              </p:cNvPr>
              <p:cNvSpPr/>
              <p:nvPr/>
            </p:nvSpPr>
            <p:spPr>
              <a:xfrm>
                <a:off x="10989831" y="5019904"/>
                <a:ext cx="1181480"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PaaS</a:t>
                </a:r>
              </a:p>
            </p:txBody>
          </p:sp>
          <p:cxnSp>
            <p:nvCxnSpPr>
              <p:cNvPr id="358" name="Straight Connector 357">
                <a:extLst>
                  <a:ext uri="{FF2B5EF4-FFF2-40B4-BE49-F238E27FC236}">
                    <a16:creationId xmlns:a16="http://schemas.microsoft.com/office/drawing/2014/main" id="{7CCA1BA2-9D5D-9B19-77CA-074085F2F673}"/>
                  </a:ext>
                </a:extLst>
              </p:cNvPr>
              <p:cNvCxnSpPr>
                <a:cxnSpLocks/>
              </p:cNvCxnSpPr>
              <p:nvPr/>
            </p:nvCxnSpPr>
            <p:spPr>
              <a:xfrm>
                <a:off x="10989831" y="5018864"/>
                <a:ext cx="1181480"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a:extLst>
                  <a:ext uri="{FF2B5EF4-FFF2-40B4-BE49-F238E27FC236}">
                    <a16:creationId xmlns:a16="http://schemas.microsoft.com/office/drawing/2014/main" id="{C9152E1D-8AD6-2398-A2DE-4917D1C5B565}"/>
                  </a:ext>
                </a:extLst>
              </p:cNvPr>
              <p:cNvCxnSpPr>
                <a:cxnSpLocks/>
              </p:cNvCxnSpPr>
              <p:nvPr/>
            </p:nvCxnSpPr>
            <p:spPr>
              <a:xfrm>
                <a:off x="10989831" y="4815616"/>
                <a:ext cx="1181480"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2100E05D-D611-9F7B-E773-8A28DFAF20A1}"/>
                  </a:ext>
                </a:extLst>
              </p:cNvPr>
              <p:cNvCxnSpPr>
                <a:cxnSpLocks/>
              </p:cNvCxnSpPr>
              <p:nvPr/>
            </p:nvCxnSpPr>
            <p:spPr>
              <a:xfrm>
                <a:off x="10989831" y="4612368"/>
                <a:ext cx="1181480"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61" name="Rectangle: Rounded Corners 360">
                <a:extLst>
                  <a:ext uri="{FF2B5EF4-FFF2-40B4-BE49-F238E27FC236}">
                    <a16:creationId xmlns:a16="http://schemas.microsoft.com/office/drawing/2014/main" id="{2CA0A560-22E4-5F33-01FB-DFDAF913D23F}"/>
                  </a:ext>
                </a:extLst>
              </p:cNvPr>
              <p:cNvSpPr/>
              <p:nvPr/>
            </p:nvSpPr>
            <p:spPr>
              <a:xfrm>
                <a:off x="10989831" y="5223153"/>
                <a:ext cx="1181480" cy="201168"/>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Internal Sites</a:t>
                </a:r>
              </a:p>
            </p:txBody>
          </p:sp>
          <p:cxnSp>
            <p:nvCxnSpPr>
              <p:cNvPr id="362" name="Straight Connector 361">
                <a:extLst>
                  <a:ext uri="{FF2B5EF4-FFF2-40B4-BE49-F238E27FC236}">
                    <a16:creationId xmlns:a16="http://schemas.microsoft.com/office/drawing/2014/main" id="{6501590B-9858-71D1-5F14-6B06C9B3BD99}"/>
                  </a:ext>
                </a:extLst>
              </p:cNvPr>
              <p:cNvCxnSpPr>
                <a:cxnSpLocks/>
              </p:cNvCxnSpPr>
              <p:nvPr/>
            </p:nvCxnSpPr>
            <p:spPr>
              <a:xfrm>
                <a:off x="10989831" y="5222112"/>
                <a:ext cx="1181480"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pic>
          <p:nvPicPr>
            <p:cNvPr id="347" name="Graphic 346">
              <a:extLst>
                <a:ext uri="{FF2B5EF4-FFF2-40B4-BE49-F238E27FC236}">
                  <a16:creationId xmlns:a16="http://schemas.microsoft.com/office/drawing/2014/main" id="{D4A1D4E1-AAB9-FC49-4DD3-C207F02D8B3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394" y="4439928"/>
              <a:ext cx="79631" cy="95557"/>
            </a:xfrm>
            <a:prstGeom prst="rect">
              <a:avLst/>
            </a:prstGeom>
          </p:spPr>
        </p:pic>
        <p:pic>
          <p:nvPicPr>
            <p:cNvPr id="348" name="Graphic 347">
              <a:extLst>
                <a:ext uri="{FF2B5EF4-FFF2-40B4-BE49-F238E27FC236}">
                  <a16:creationId xmlns:a16="http://schemas.microsoft.com/office/drawing/2014/main" id="{E4FA40C4-9CDD-1E53-B6D9-7FEE5815097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394" y="4641224"/>
              <a:ext cx="79631" cy="95557"/>
            </a:xfrm>
            <a:prstGeom prst="rect">
              <a:avLst/>
            </a:prstGeom>
          </p:spPr>
        </p:pic>
        <p:pic>
          <p:nvPicPr>
            <p:cNvPr id="349" name="Graphic 348">
              <a:extLst>
                <a:ext uri="{FF2B5EF4-FFF2-40B4-BE49-F238E27FC236}">
                  <a16:creationId xmlns:a16="http://schemas.microsoft.com/office/drawing/2014/main" id="{B74BCBE4-4F50-B180-1D61-DD17AFEE526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394" y="4842521"/>
              <a:ext cx="79631" cy="95557"/>
            </a:xfrm>
            <a:prstGeom prst="rect">
              <a:avLst/>
            </a:prstGeom>
          </p:spPr>
        </p:pic>
        <p:pic>
          <p:nvPicPr>
            <p:cNvPr id="350" name="Graphic 349">
              <a:extLst>
                <a:ext uri="{FF2B5EF4-FFF2-40B4-BE49-F238E27FC236}">
                  <a16:creationId xmlns:a16="http://schemas.microsoft.com/office/drawing/2014/main" id="{A52DA96F-6A08-DCB9-DFBE-54E029A948B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395" y="5043826"/>
              <a:ext cx="79631" cy="95557"/>
            </a:xfrm>
            <a:prstGeom prst="rect">
              <a:avLst/>
            </a:prstGeom>
          </p:spPr>
        </p:pic>
        <p:pic>
          <p:nvPicPr>
            <p:cNvPr id="351" name="Graphic 350">
              <a:extLst>
                <a:ext uri="{FF2B5EF4-FFF2-40B4-BE49-F238E27FC236}">
                  <a16:creationId xmlns:a16="http://schemas.microsoft.com/office/drawing/2014/main" id="{7BB380BB-7CEB-8D2D-7FED-3CB938E4FAF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435" y="5245099"/>
              <a:ext cx="79631" cy="95557"/>
            </a:xfrm>
            <a:prstGeom prst="rect">
              <a:avLst/>
            </a:prstGeom>
          </p:spPr>
        </p:pic>
      </p:grpSp>
      <p:sp>
        <p:nvSpPr>
          <p:cNvPr id="372" name="speedometer_2">
            <a:extLst>
              <a:ext uri="{FF2B5EF4-FFF2-40B4-BE49-F238E27FC236}">
                <a16:creationId xmlns:a16="http://schemas.microsoft.com/office/drawing/2014/main" id="{021116C0-557D-62AB-462B-73CBCDAFD3B1}"/>
              </a:ext>
              <a:ext uri="{C183D7F6-B498-43B3-948B-1728B52AA6E4}">
                <adec:decorative xmlns:adec="http://schemas.microsoft.com/office/drawing/2017/decorative" val="1"/>
              </a:ext>
            </a:extLst>
          </p:cNvPr>
          <p:cNvSpPr>
            <a:spLocks noChangeAspect="1" noEditPoints="1"/>
          </p:cNvSpPr>
          <p:nvPr/>
        </p:nvSpPr>
        <p:spPr bwMode="auto">
          <a:xfrm>
            <a:off x="6567850" y="710179"/>
            <a:ext cx="202044" cy="20204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270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3" name="speedometer_2">
            <a:extLst>
              <a:ext uri="{FF2B5EF4-FFF2-40B4-BE49-F238E27FC236}">
                <a16:creationId xmlns:a16="http://schemas.microsoft.com/office/drawing/2014/main" id="{8F4900B0-949A-36D8-D378-7E4E5AE7500A}"/>
              </a:ext>
              <a:ext uri="{C183D7F6-B498-43B3-948B-1728B52AA6E4}">
                <adec:decorative xmlns:adec="http://schemas.microsoft.com/office/drawing/2017/decorative" val="1"/>
              </a:ext>
            </a:extLst>
          </p:cNvPr>
          <p:cNvSpPr>
            <a:spLocks noChangeAspect="1" noEditPoints="1"/>
          </p:cNvSpPr>
          <p:nvPr/>
        </p:nvSpPr>
        <p:spPr bwMode="auto">
          <a:xfrm>
            <a:off x="6567850" y="1281159"/>
            <a:ext cx="202044" cy="20204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270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5" name="Rectangle 374">
            <a:extLst>
              <a:ext uri="{FF2B5EF4-FFF2-40B4-BE49-F238E27FC236}">
                <a16:creationId xmlns:a16="http://schemas.microsoft.com/office/drawing/2014/main" id="{AA1F33DD-44C1-9502-AD31-0D7960720C6B}"/>
              </a:ext>
              <a:ext uri="{C183D7F6-B498-43B3-948B-1728B52AA6E4}">
                <adec:decorative xmlns:adec="http://schemas.microsoft.com/office/drawing/2017/decorative" val="1"/>
              </a:ext>
            </a:extLst>
          </p:cNvPr>
          <p:cNvSpPr/>
          <p:nvPr/>
        </p:nvSpPr>
        <p:spPr bwMode="auto">
          <a:xfrm>
            <a:off x="6530779" y="5086689"/>
            <a:ext cx="276185" cy="30693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74" name="speedometer_2">
            <a:extLst>
              <a:ext uri="{FF2B5EF4-FFF2-40B4-BE49-F238E27FC236}">
                <a16:creationId xmlns:a16="http://schemas.microsoft.com/office/drawing/2014/main" id="{8E96B0FF-9834-2F8B-544E-7A1B714AFC2C}"/>
              </a:ext>
              <a:ext uri="{C183D7F6-B498-43B3-948B-1728B52AA6E4}">
                <adec:decorative xmlns:adec="http://schemas.microsoft.com/office/drawing/2017/decorative" val="1"/>
              </a:ext>
            </a:extLst>
          </p:cNvPr>
          <p:cNvSpPr>
            <a:spLocks noChangeAspect="1" noEditPoints="1"/>
          </p:cNvSpPr>
          <p:nvPr/>
        </p:nvSpPr>
        <p:spPr bwMode="auto">
          <a:xfrm>
            <a:off x="6567850" y="5139134"/>
            <a:ext cx="202044" cy="20204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270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6" name="Rectangle 375">
            <a:extLst>
              <a:ext uri="{FF2B5EF4-FFF2-40B4-BE49-F238E27FC236}">
                <a16:creationId xmlns:a16="http://schemas.microsoft.com/office/drawing/2014/main" id="{48D580B2-4DE7-3699-A040-5C0829A028F5}"/>
              </a:ext>
              <a:ext uri="{C183D7F6-B498-43B3-948B-1728B52AA6E4}">
                <adec:decorative xmlns:adec="http://schemas.microsoft.com/office/drawing/2017/decorative" val="1"/>
              </a:ext>
            </a:extLst>
          </p:cNvPr>
          <p:cNvSpPr/>
          <p:nvPr/>
        </p:nvSpPr>
        <p:spPr bwMode="auto">
          <a:xfrm>
            <a:off x="6530779" y="5662733"/>
            <a:ext cx="276185" cy="30693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77" name="speedometer_2">
            <a:extLst>
              <a:ext uri="{FF2B5EF4-FFF2-40B4-BE49-F238E27FC236}">
                <a16:creationId xmlns:a16="http://schemas.microsoft.com/office/drawing/2014/main" id="{EC380FCA-FF10-59CF-6A71-77D3BCDCFBE7}"/>
              </a:ext>
              <a:ext uri="{C183D7F6-B498-43B3-948B-1728B52AA6E4}">
                <adec:decorative xmlns:adec="http://schemas.microsoft.com/office/drawing/2017/decorative" val="1"/>
              </a:ext>
            </a:extLst>
          </p:cNvPr>
          <p:cNvSpPr>
            <a:spLocks noChangeAspect="1" noEditPoints="1"/>
          </p:cNvSpPr>
          <p:nvPr/>
        </p:nvSpPr>
        <p:spPr bwMode="auto">
          <a:xfrm>
            <a:off x="6567850" y="5715178"/>
            <a:ext cx="202044" cy="20204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270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8" name="speedometer_2">
            <a:extLst>
              <a:ext uri="{FF2B5EF4-FFF2-40B4-BE49-F238E27FC236}">
                <a16:creationId xmlns:a16="http://schemas.microsoft.com/office/drawing/2014/main" id="{6AF72930-E0E7-38D4-FAE3-4E9C9A7997A6}"/>
              </a:ext>
              <a:ext uri="{C183D7F6-B498-43B3-948B-1728B52AA6E4}">
                <adec:decorative xmlns:adec="http://schemas.microsoft.com/office/drawing/2017/decorative" val="1"/>
              </a:ext>
            </a:extLst>
          </p:cNvPr>
          <p:cNvSpPr>
            <a:spLocks noChangeAspect="1" noEditPoints="1"/>
          </p:cNvSpPr>
          <p:nvPr/>
        </p:nvSpPr>
        <p:spPr bwMode="auto">
          <a:xfrm>
            <a:off x="6567850" y="6408442"/>
            <a:ext cx="202044" cy="20204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270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0" name="speedometer_2">
            <a:extLst>
              <a:ext uri="{FF2B5EF4-FFF2-40B4-BE49-F238E27FC236}">
                <a16:creationId xmlns:a16="http://schemas.microsoft.com/office/drawing/2014/main" id="{8D03903B-DE32-8C78-B3B6-8EBDBA33B9AB}"/>
              </a:ext>
              <a:ext uri="{C183D7F6-B498-43B3-948B-1728B52AA6E4}">
                <adec:decorative xmlns:adec="http://schemas.microsoft.com/office/drawing/2017/decorative" val="1"/>
              </a:ext>
            </a:extLst>
          </p:cNvPr>
          <p:cNvSpPr>
            <a:spLocks noChangeAspect="1" noEditPoints="1"/>
          </p:cNvSpPr>
          <p:nvPr/>
        </p:nvSpPr>
        <p:spPr bwMode="auto">
          <a:xfrm>
            <a:off x="5104360" y="4233838"/>
            <a:ext cx="202044" cy="202044"/>
          </a:xfrm>
          <a:custGeom>
            <a:avLst/>
            <a:gdLst>
              <a:gd name="T0" fmla="*/ 155 w 281"/>
              <a:gd name="T1" fmla="*/ 155 h 281"/>
              <a:gd name="T2" fmla="*/ 126 w 281"/>
              <a:gd name="T3" fmla="*/ 155 h 281"/>
              <a:gd name="T4" fmla="*/ 126 w 281"/>
              <a:gd name="T5" fmla="*/ 126 h 281"/>
              <a:gd name="T6" fmla="*/ 155 w 281"/>
              <a:gd name="T7" fmla="*/ 126 h 281"/>
              <a:gd name="T8" fmla="*/ 155 w 281"/>
              <a:gd name="T9" fmla="*/ 155 h 281"/>
              <a:gd name="T10" fmla="*/ 140 w 281"/>
              <a:gd name="T11" fmla="*/ 0 h 281"/>
              <a:gd name="T12" fmla="*/ 0 w 281"/>
              <a:gd name="T13" fmla="*/ 141 h 281"/>
              <a:gd name="T14" fmla="*/ 140 w 281"/>
              <a:gd name="T15" fmla="*/ 281 h 281"/>
              <a:gd name="T16" fmla="*/ 281 w 281"/>
              <a:gd name="T17" fmla="*/ 141 h 281"/>
              <a:gd name="T18" fmla="*/ 140 w 281"/>
              <a:gd name="T19" fmla="*/ 0 h 281"/>
              <a:gd name="T20" fmla="*/ 214 w 281"/>
              <a:gd name="T21" fmla="*/ 210 h 281"/>
              <a:gd name="T22" fmla="*/ 241 w 281"/>
              <a:gd name="T23" fmla="*/ 141 h 281"/>
              <a:gd name="T24" fmla="*/ 235 w 281"/>
              <a:gd name="T25" fmla="*/ 105 h 281"/>
              <a:gd name="T26" fmla="*/ 174 w 281"/>
              <a:gd name="T27" fmla="*/ 45 h 281"/>
              <a:gd name="T28" fmla="*/ 140 w 281"/>
              <a:gd name="T29" fmla="*/ 40 h 281"/>
              <a:gd name="T30" fmla="*/ 40 w 281"/>
              <a:gd name="T31" fmla="*/ 141 h 281"/>
              <a:gd name="T32" fmla="*/ 67 w 281"/>
              <a:gd name="T33" fmla="*/ 210 h 281"/>
              <a:gd name="T34" fmla="*/ 212 w 281"/>
              <a:gd name="T35" fmla="*/ 69 h 281"/>
              <a:gd name="T36" fmla="*/ 157 w 281"/>
              <a:gd name="T37" fmla="*/ 12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281">
                <a:moveTo>
                  <a:pt x="155" y="155"/>
                </a:moveTo>
                <a:cubicBezTo>
                  <a:pt x="147" y="164"/>
                  <a:pt x="134" y="164"/>
                  <a:pt x="126" y="155"/>
                </a:cubicBezTo>
                <a:cubicBezTo>
                  <a:pt x="117" y="147"/>
                  <a:pt x="117" y="134"/>
                  <a:pt x="126" y="126"/>
                </a:cubicBezTo>
                <a:cubicBezTo>
                  <a:pt x="134" y="118"/>
                  <a:pt x="147" y="117"/>
                  <a:pt x="155" y="126"/>
                </a:cubicBezTo>
                <a:cubicBezTo>
                  <a:pt x="164" y="134"/>
                  <a:pt x="164" y="147"/>
                  <a:pt x="155" y="155"/>
                </a:cubicBezTo>
                <a:close/>
                <a:moveTo>
                  <a:pt x="140" y="0"/>
                </a:moveTo>
                <a:cubicBezTo>
                  <a:pt x="63" y="0"/>
                  <a:pt x="0" y="63"/>
                  <a:pt x="0" y="141"/>
                </a:cubicBezTo>
                <a:cubicBezTo>
                  <a:pt x="0" y="218"/>
                  <a:pt x="63" y="281"/>
                  <a:pt x="140" y="281"/>
                </a:cubicBezTo>
                <a:cubicBezTo>
                  <a:pt x="218" y="281"/>
                  <a:pt x="281" y="218"/>
                  <a:pt x="281" y="141"/>
                </a:cubicBezTo>
                <a:cubicBezTo>
                  <a:pt x="281" y="63"/>
                  <a:pt x="218" y="0"/>
                  <a:pt x="140" y="0"/>
                </a:cubicBezTo>
                <a:close/>
                <a:moveTo>
                  <a:pt x="214" y="210"/>
                </a:moveTo>
                <a:cubicBezTo>
                  <a:pt x="231" y="192"/>
                  <a:pt x="241" y="168"/>
                  <a:pt x="241" y="141"/>
                </a:cubicBezTo>
                <a:cubicBezTo>
                  <a:pt x="241" y="128"/>
                  <a:pt x="239" y="116"/>
                  <a:pt x="235" y="105"/>
                </a:cubicBezTo>
                <a:moveTo>
                  <a:pt x="174" y="45"/>
                </a:moveTo>
                <a:cubicBezTo>
                  <a:pt x="163" y="42"/>
                  <a:pt x="152" y="40"/>
                  <a:pt x="140" y="40"/>
                </a:cubicBezTo>
                <a:cubicBezTo>
                  <a:pt x="85" y="40"/>
                  <a:pt x="40" y="85"/>
                  <a:pt x="40" y="141"/>
                </a:cubicBezTo>
                <a:cubicBezTo>
                  <a:pt x="40" y="168"/>
                  <a:pt x="50" y="192"/>
                  <a:pt x="67" y="210"/>
                </a:cubicBezTo>
                <a:moveTo>
                  <a:pt x="212" y="69"/>
                </a:moveTo>
                <a:cubicBezTo>
                  <a:pt x="157" y="124"/>
                  <a:pt x="157" y="124"/>
                  <a:pt x="157" y="124"/>
                </a:cubicBezTo>
              </a:path>
            </a:pathLst>
          </a:custGeom>
          <a:noFill/>
          <a:ln w="1270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Title 2">
            <a:extLst>
              <a:ext uri="{FF2B5EF4-FFF2-40B4-BE49-F238E27FC236}">
                <a16:creationId xmlns:a16="http://schemas.microsoft.com/office/drawing/2014/main" id="{2CA10136-4FC9-7D82-EBBB-C798AB813AA7}"/>
              </a:ext>
            </a:extLst>
          </p:cNvPr>
          <p:cNvSpPr>
            <a:spLocks noGrp="1"/>
          </p:cNvSpPr>
          <p:nvPr>
            <p:ph type="title"/>
          </p:nvPr>
        </p:nvSpPr>
        <p:spPr>
          <a:xfrm>
            <a:off x="588963" y="457200"/>
            <a:ext cx="3657600" cy="923330"/>
          </a:xfrm>
        </p:spPr>
        <p:txBody>
          <a:bodyPr/>
          <a:lstStyle/>
          <a:p>
            <a:pPr lvl="0"/>
            <a:r>
              <a:rPr lang="en-US"/>
              <a:t>Microsoft 365 E3</a:t>
            </a:r>
            <a:br>
              <a:rPr lang="en-US"/>
            </a:br>
            <a:r>
              <a:rPr lang="en-US" sz="2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Zero Trust solutions</a:t>
            </a:r>
          </a:p>
        </p:txBody>
      </p:sp>
      <p:grpSp>
        <p:nvGrpSpPr>
          <p:cNvPr id="109" name="Group 108" descr="A conceptual framework for Zero Trust security, encompassing the core components of a secure environment, including Identities, Endpoints, Policy Optimization, Zero Trust Policies, Network, Threat Protection, Data, Apps, and Infrastructure. Key features and solutions under each component are visually outlined, connected through processes such as authentication, compliance, traffic filtering, and adaptive access. Specific tools like Microsoft Entra ID, Microsoft Defender, Microsoft Intune, and Microsoft Purview are highlighted to emphasize their roles in implementing Zero Trust policies.">
            <a:extLst>
              <a:ext uri="{FF2B5EF4-FFF2-40B4-BE49-F238E27FC236}">
                <a16:creationId xmlns:a16="http://schemas.microsoft.com/office/drawing/2014/main" id="{A718AF97-84D6-14DB-C5FE-D52E127636F4}"/>
              </a:ext>
            </a:extLst>
          </p:cNvPr>
          <p:cNvGrpSpPr/>
          <p:nvPr/>
        </p:nvGrpSpPr>
        <p:grpSpPr>
          <a:xfrm>
            <a:off x="1096302" y="1862525"/>
            <a:ext cx="981468" cy="769918"/>
            <a:chOff x="969302" y="1929653"/>
            <a:chExt cx="981468" cy="769918"/>
          </a:xfrm>
        </p:grpSpPr>
        <p:sp>
          <p:nvSpPr>
            <p:cNvPr id="110" name="Rectangle: Rounded Corners 109">
              <a:extLst>
                <a:ext uri="{FF2B5EF4-FFF2-40B4-BE49-F238E27FC236}">
                  <a16:creationId xmlns:a16="http://schemas.microsoft.com/office/drawing/2014/main" id="{F67C8B9C-9372-957B-599B-EADA636B11B6}"/>
                </a:ext>
              </a:extLst>
            </p:cNvPr>
            <p:cNvSpPr/>
            <p:nvPr/>
          </p:nvSpPr>
          <p:spPr>
            <a:xfrm>
              <a:off x="969302" y="1929653"/>
              <a:ext cx="981468" cy="769918"/>
            </a:xfrm>
            <a:prstGeom prst="roundRect">
              <a:avLst>
                <a:gd name="adj" fmla="val 7165"/>
              </a:avLst>
            </a:prstGeom>
            <a:solidFill>
              <a:srgbClr val="FFFFFF"/>
            </a:solidFill>
            <a:ln w="12700">
              <a:solidFill>
                <a:schemeClr val="bg2">
                  <a:lumMod val="90000"/>
                </a:schemeClr>
              </a:solidFill>
            </a:ln>
            <a:effectLst>
              <a:outerShdw blurRad="44450" dist="25400" dir="5400000" algn="ctr"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tx1"/>
                </a:solidFill>
              </a:endParaRPr>
            </a:p>
          </p:txBody>
        </p:sp>
        <p:sp>
          <p:nvSpPr>
            <p:cNvPr id="111" name="Rectangle: Top Corners Rounded 110">
              <a:extLst>
                <a:ext uri="{FF2B5EF4-FFF2-40B4-BE49-F238E27FC236}">
                  <a16:creationId xmlns:a16="http://schemas.microsoft.com/office/drawing/2014/main" id="{D599856C-829B-1482-7FD7-618E89F37899}"/>
                </a:ext>
              </a:extLst>
            </p:cNvPr>
            <p:cNvSpPr/>
            <p:nvPr/>
          </p:nvSpPr>
          <p:spPr>
            <a:xfrm>
              <a:off x="972209" y="1930698"/>
              <a:ext cx="975654" cy="350286"/>
            </a:xfrm>
            <a:prstGeom prst="round2Same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Segoe Sans Display Semibold" pitchFamily="2" charset="0"/>
                  <a:cs typeface="Segoe Sans Display Semibold" pitchFamily="2" charset="0"/>
                </a:rPr>
                <a:t>Identities</a:t>
              </a:r>
            </a:p>
          </p:txBody>
        </p:sp>
        <p:sp>
          <p:nvSpPr>
            <p:cNvPr id="112" name="Rectangle: Rounded Corners 111">
              <a:extLst>
                <a:ext uri="{FF2B5EF4-FFF2-40B4-BE49-F238E27FC236}">
                  <a16:creationId xmlns:a16="http://schemas.microsoft.com/office/drawing/2014/main" id="{74283160-DE5B-4E35-9DB6-38FF62887CD0}"/>
                </a:ext>
              </a:extLst>
            </p:cNvPr>
            <p:cNvSpPr/>
            <p:nvPr/>
          </p:nvSpPr>
          <p:spPr>
            <a:xfrm>
              <a:off x="969302" y="2282029"/>
              <a:ext cx="981468" cy="201140"/>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Human</a:t>
              </a:r>
            </a:p>
          </p:txBody>
        </p:sp>
        <p:sp>
          <p:nvSpPr>
            <p:cNvPr id="113" name="Rectangle: Rounded Corners 112">
              <a:extLst>
                <a:ext uri="{FF2B5EF4-FFF2-40B4-BE49-F238E27FC236}">
                  <a16:creationId xmlns:a16="http://schemas.microsoft.com/office/drawing/2014/main" id="{6A31E447-4D7A-2040-87DB-D6C4EA27E62E}"/>
                </a:ext>
              </a:extLst>
            </p:cNvPr>
            <p:cNvSpPr/>
            <p:nvPr/>
          </p:nvSpPr>
          <p:spPr>
            <a:xfrm>
              <a:off x="969302" y="2489580"/>
              <a:ext cx="981468" cy="208376"/>
            </a:xfrm>
            <a:prstGeom prst="roundRect">
              <a:avLst>
                <a:gd name="adj" fmla="val 43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cs typeface="Segoe UI" panose="020B0502040204020203" pitchFamily="34" charset="0"/>
                </a:rPr>
                <a:t>Non-human</a:t>
              </a:r>
            </a:p>
          </p:txBody>
        </p:sp>
        <p:cxnSp>
          <p:nvCxnSpPr>
            <p:cNvPr id="115" name="Straight Connector 114">
              <a:extLst>
                <a:ext uri="{FF2B5EF4-FFF2-40B4-BE49-F238E27FC236}">
                  <a16:creationId xmlns:a16="http://schemas.microsoft.com/office/drawing/2014/main" id="{33BA4E4C-459F-7B7F-FA0B-4F76F9E47276}"/>
                </a:ext>
              </a:extLst>
            </p:cNvPr>
            <p:cNvCxnSpPr>
              <a:cxnSpLocks/>
            </p:cNvCxnSpPr>
            <p:nvPr/>
          </p:nvCxnSpPr>
          <p:spPr>
            <a:xfrm>
              <a:off x="969302" y="2490388"/>
              <a:ext cx="981468"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33743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200"/>
                                        <p:tgtEl>
                                          <p:spTgt spid="116"/>
                                        </p:tgtEl>
                                      </p:cBhvr>
                                    </p:animEffect>
                                  </p:childTnLst>
                                </p:cTn>
                              </p:par>
                              <p:par>
                                <p:cTn id="8" presetID="42" presetClass="path" presetSubtype="0" accel="50000" decel="50000" fill="hold" nodeType="withEffect">
                                  <p:stCondLst>
                                    <p:cond delay="0"/>
                                  </p:stCondLst>
                                  <p:childTnLst>
                                    <p:animMotion origin="layout" path="M 1.66667E-6 -0.0963 L 1.66667E-6 2.96296E-6 " pathEditMode="relative" rAng="0" ptsTypes="AA">
                                      <p:cBhvr>
                                        <p:cTn id="9" dur="2000" fill="hold"/>
                                        <p:tgtEl>
                                          <p:spTgt spid="116"/>
                                        </p:tgtEl>
                                        <p:attrNameLst>
                                          <p:attrName>ppt_x</p:attrName>
                                          <p:attrName>ppt_y</p:attrName>
                                        </p:attrNameLst>
                                      </p:cBhvr>
                                      <p:rCtr x="0" y="4815"/>
                                    </p:animMotion>
                                  </p:childTnLst>
                                </p:cTn>
                              </p:par>
                              <p:par>
                                <p:cTn id="10" presetID="10" presetClass="entr" presetSubtype="0" fill="hold" nodeType="withEffect">
                                  <p:stCondLst>
                                    <p:cond delay="0"/>
                                  </p:stCondLst>
                                  <p:childTnLst>
                                    <p:set>
                                      <p:cBhvr>
                                        <p:cTn id="11" dur="1" fill="hold">
                                          <p:stCondLst>
                                            <p:cond delay="0"/>
                                          </p:stCondLst>
                                        </p:cTn>
                                        <p:tgtEl>
                                          <p:spTgt spid="182"/>
                                        </p:tgtEl>
                                        <p:attrNameLst>
                                          <p:attrName>style.visibility</p:attrName>
                                        </p:attrNameLst>
                                      </p:cBhvr>
                                      <p:to>
                                        <p:strVal val="visible"/>
                                      </p:to>
                                    </p:set>
                                    <p:animEffect transition="in" filter="fade">
                                      <p:cBhvr>
                                        <p:cTn id="12" dur="200"/>
                                        <p:tgtEl>
                                          <p:spTgt spid="182"/>
                                        </p:tgtEl>
                                      </p:cBhvr>
                                    </p:animEffect>
                                  </p:childTnLst>
                                </p:cTn>
                              </p:par>
                              <p:par>
                                <p:cTn id="13" presetID="42" presetClass="path" presetSubtype="0" accel="50000" decel="50000" fill="hold" nodeType="withEffect">
                                  <p:stCondLst>
                                    <p:cond delay="0"/>
                                  </p:stCondLst>
                                  <p:childTnLst>
                                    <p:animMotion origin="layout" path="M -3.125E-6 -0.11574 L -3.125E-6 1.11111E-6 " pathEditMode="relative" rAng="0" ptsTypes="AA">
                                      <p:cBhvr>
                                        <p:cTn id="14" dur="2000" fill="hold"/>
                                        <p:tgtEl>
                                          <p:spTgt spid="182"/>
                                        </p:tgtEl>
                                        <p:attrNameLst>
                                          <p:attrName>ppt_x</p:attrName>
                                          <p:attrName>ppt_y</p:attrName>
                                        </p:attrNameLst>
                                      </p:cBhvr>
                                      <p:rCtr x="0" y="5787"/>
                                    </p:animMotion>
                                  </p:childTnLst>
                                </p:cTn>
                              </p:par>
                              <p:par>
                                <p:cTn id="15" presetID="10" presetClass="entr" presetSubtype="0" fill="hold" nodeType="withEffect">
                                  <p:stCondLst>
                                    <p:cond delay="0"/>
                                  </p:stCondLst>
                                  <p:childTnLst>
                                    <p:set>
                                      <p:cBhvr>
                                        <p:cTn id="16" dur="1" fill="hold">
                                          <p:stCondLst>
                                            <p:cond delay="0"/>
                                          </p:stCondLst>
                                        </p:cTn>
                                        <p:tgtEl>
                                          <p:spTgt spid="219"/>
                                        </p:tgtEl>
                                        <p:attrNameLst>
                                          <p:attrName>style.visibility</p:attrName>
                                        </p:attrNameLst>
                                      </p:cBhvr>
                                      <p:to>
                                        <p:strVal val="visible"/>
                                      </p:to>
                                    </p:set>
                                    <p:animEffect transition="in" filter="fade">
                                      <p:cBhvr>
                                        <p:cTn id="17" dur="200"/>
                                        <p:tgtEl>
                                          <p:spTgt spid="219"/>
                                        </p:tgtEl>
                                      </p:cBhvr>
                                    </p:animEffect>
                                  </p:childTnLst>
                                </p:cTn>
                              </p:par>
                              <p:par>
                                <p:cTn id="18" presetID="42" presetClass="path" presetSubtype="0" accel="50000" decel="50000" fill="hold" nodeType="withEffect">
                                  <p:stCondLst>
                                    <p:cond delay="0"/>
                                  </p:stCondLst>
                                  <p:childTnLst>
                                    <p:animMotion origin="layout" path="M -3.125E-6 -0.06019 L -3.125E-6 4.07407E-6 " pathEditMode="relative" rAng="0" ptsTypes="AA">
                                      <p:cBhvr>
                                        <p:cTn id="19" dur="1900" fill="hold"/>
                                        <p:tgtEl>
                                          <p:spTgt spid="219"/>
                                        </p:tgtEl>
                                        <p:attrNameLst>
                                          <p:attrName>ppt_x</p:attrName>
                                          <p:attrName>ppt_y</p:attrName>
                                        </p:attrNameLst>
                                      </p:cBhvr>
                                      <p:rCtr x="0" y="3009"/>
                                    </p:animMotion>
                                  </p:childTnLst>
                                </p:cTn>
                              </p:par>
                              <p:par>
                                <p:cTn id="20" presetID="10" presetClass="entr" presetSubtype="0" fill="hold" nodeType="withEffect">
                                  <p:stCondLst>
                                    <p:cond delay="0"/>
                                  </p:stCondLst>
                                  <p:childTnLst>
                                    <p:set>
                                      <p:cBhvr>
                                        <p:cTn id="21" dur="1" fill="hold">
                                          <p:stCondLst>
                                            <p:cond delay="0"/>
                                          </p:stCondLst>
                                        </p:cTn>
                                        <p:tgtEl>
                                          <p:spTgt spid="246"/>
                                        </p:tgtEl>
                                        <p:attrNameLst>
                                          <p:attrName>style.visibility</p:attrName>
                                        </p:attrNameLst>
                                      </p:cBhvr>
                                      <p:to>
                                        <p:strVal val="visible"/>
                                      </p:to>
                                    </p:set>
                                    <p:animEffect transition="in" filter="fade">
                                      <p:cBhvr>
                                        <p:cTn id="22" dur="200"/>
                                        <p:tgtEl>
                                          <p:spTgt spid="246"/>
                                        </p:tgtEl>
                                      </p:cBhvr>
                                    </p:animEffect>
                                  </p:childTnLst>
                                </p:cTn>
                              </p:par>
                              <p:par>
                                <p:cTn id="23" presetID="42" presetClass="path" presetSubtype="0" accel="50000" decel="50000" fill="hold" nodeType="withEffect">
                                  <p:stCondLst>
                                    <p:cond delay="0"/>
                                  </p:stCondLst>
                                  <p:childTnLst>
                                    <p:animMotion origin="layout" path="M -3.125E-6 -0.04514 L -3.125E-6 7.40741E-7 " pathEditMode="relative" rAng="0" ptsTypes="AA">
                                      <p:cBhvr>
                                        <p:cTn id="24" dur="1900" fill="hold"/>
                                        <p:tgtEl>
                                          <p:spTgt spid="246"/>
                                        </p:tgtEl>
                                        <p:attrNameLst>
                                          <p:attrName>ppt_x</p:attrName>
                                          <p:attrName>ppt_y</p:attrName>
                                        </p:attrNameLst>
                                      </p:cBhvr>
                                      <p:rCtr x="0" y="2245"/>
                                    </p:animMotion>
                                  </p:childTnLst>
                                </p:cTn>
                              </p:par>
                              <p:par>
                                <p:cTn id="25" presetID="10" presetClass="entr" presetSubtype="0" fill="hold" nodeType="withEffect">
                                  <p:stCondLst>
                                    <p:cond delay="0"/>
                                  </p:stCondLst>
                                  <p:childTnLst>
                                    <p:set>
                                      <p:cBhvr>
                                        <p:cTn id="26" dur="1" fill="hold">
                                          <p:stCondLst>
                                            <p:cond delay="0"/>
                                          </p:stCondLst>
                                        </p:cTn>
                                        <p:tgtEl>
                                          <p:spTgt spid="260"/>
                                        </p:tgtEl>
                                        <p:attrNameLst>
                                          <p:attrName>style.visibility</p:attrName>
                                        </p:attrNameLst>
                                      </p:cBhvr>
                                      <p:to>
                                        <p:strVal val="visible"/>
                                      </p:to>
                                    </p:set>
                                    <p:animEffect transition="in" filter="fade">
                                      <p:cBhvr>
                                        <p:cTn id="27" dur="200"/>
                                        <p:tgtEl>
                                          <p:spTgt spid="260"/>
                                        </p:tgtEl>
                                      </p:cBhvr>
                                    </p:animEffect>
                                  </p:childTnLst>
                                </p:cTn>
                              </p:par>
                              <p:par>
                                <p:cTn id="28" presetID="42" presetClass="path" presetSubtype="0" accel="50000" decel="50000" fill="hold" nodeType="withEffect">
                                  <p:stCondLst>
                                    <p:cond delay="0"/>
                                  </p:stCondLst>
                                  <p:childTnLst>
                                    <p:animMotion origin="layout" path="M -4.16667E-6 -0.09606 L -4.16667E-6 -1.48148E-6 " pathEditMode="relative" rAng="0" ptsTypes="AA">
                                      <p:cBhvr>
                                        <p:cTn id="29" dur="2500" fill="hold"/>
                                        <p:tgtEl>
                                          <p:spTgt spid="260"/>
                                        </p:tgtEl>
                                        <p:attrNameLst>
                                          <p:attrName>ppt_x</p:attrName>
                                          <p:attrName>ppt_y</p:attrName>
                                        </p:attrNameLst>
                                      </p:cBhvr>
                                      <p:rCtr x="0" y="4792"/>
                                    </p:animMotion>
                                  </p:childTnLst>
                                </p:cTn>
                              </p:par>
                              <p:par>
                                <p:cTn id="30" presetID="10" presetClass="entr" presetSubtype="0" fill="hold" nodeType="withEffect">
                                  <p:stCondLst>
                                    <p:cond delay="0"/>
                                  </p:stCondLst>
                                  <p:childTnLst>
                                    <p:set>
                                      <p:cBhvr>
                                        <p:cTn id="31" dur="1" fill="hold">
                                          <p:stCondLst>
                                            <p:cond delay="0"/>
                                          </p:stCondLst>
                                        </p:cTn>
                                        <p:tgtEl>
                                          <p:spTgt spid="285"/>
                                        </p:tgtEl>
                                        <p:attrNameLst>
                                          <p:attrName>style.visibility</p:attrName>
                                        </p:attrNameLst>
                                      </p:cBhvr>
                                      <p:to>
                                        <p:strVal val="visible"/>
                                      </p:to>
                                    </p:set>
                                    <p:animEffect transition="in" filter="fade">
                                      <p:cBhvr>
                                        <p:cTn id="32" dur="200"/>
                                        <p:tgtEl>
                                          <p:spTgt spid="285"/>
                                        </p:tgtEl>
                                      </p:cBhvr>
                                    </p:animEffect>
                                  </p:childTnLst>
                                </p:cTn>
                              </p:par>
                              <p:par>
                                <p:cTn id="33" presetID="42" presetClass="path" presetSubtype="0" accel="50000" decel="50000" fill="hold" nodeType="withEffect">
                                  <p:stCondLst>
                                    <p:cond delay="0"/>
                                  </p:stCondLst>
                                  <p:childTnLst>
                                    <p:animMotion origin="layout" path="M 2.5E-6 -0.08356 L 2.5E-6 -1.48148E-6 " pathEditMode="relative" rAng="0" ptsTypes="AA">
                                      <p:cBhvr>
                                        <p:cTn id="34" dur="2000" fill="hold"/>
                                        <p:tgtEl>
                                          <p:spTgt spid="285"/>
                                        </p:tgtEl>
                                        <p:attrNameLst>
                                          <p:attrName>ppt_x</p:attrName>
                                          <p:attrName>ppt_y</p:attrName>
                                        </p:attrNameLst>
                                      </p:cBhvr>
                                      <p:rCtr x="0" y="4167"/>
                                    </p:animMotion>
                                  </p:childTnLst>
                                </p:cTn>
                              </p:par>
                              <p:par>
                                <p:cTn id="35" presetID="10" presetClass="entr" presetSubtype="0" fill="hold" nodeType="withEffect">
                                  <p:stCondLst>
                                    <p:cond delay="0"/>
                                  </p:stCondLst>
                                  <p:childTnLst>
                                    <p:set>
                                      <p:cBhvr>
                                        <p:cTn id="36" dur="1" fill="hold">
                                          <p:stCondLst>
                                            <p:cond delay="0"/>
                                          </p:stCondLst>
                                        </p:cTn>
                                        <p:tgtEl>
                                          <p:spTgt spid="334"/>
                                        </p:tgtEl>
                                        <p:attrNameLst>
                                          <p:attrName>style.visibility</p:attrName>
                                        </p:attrNameLst>
                                      </p:cBhvr>
                                      <p:to>
                                        <p:strVal val="visible"/>
                                      </p:to>
                                    </p:set>
                                    <p:animEffect transition="in" filter="fade">
                                      <p:cBhvr>
                                        <p:cTn id="37" dur="200"/>
                                        <p:tgtEl>
                                          <p:spTgt spid="334"/>
                                        </p:tgtEl>
                                      </p:cBhvr>
                                    </p:animEffect>
                                  </p:childTnLst>
                                </p:cTn>
                              </p:par>
                              <p:par>
                                <p:cTn id="38" presetID="42" presetClass="path" presetSubtype="0" accel="50000" decel="50000" fill="hold" nodeType="withEffect">
                                  <p:stCondLst>
                                    <p:cond delay="0"/>
                                  </p:stCondLst>
                                  <p:childTnLst>
                                    <p:animMotion origin="layout" path="M 3.125E-6 -0.07986 L 3.125E-6 -1.11022E-16 " pathEditMode="relative" rAng="0" ptsTypes="AA">
                                      <p:cBhvr>
                                        <p:cTn id="39" dur="2000" fill="hold"/>
                                        <p:tgtEl>
                                          <p:spTgt spid="334"/>
                                        </p:tgtEl>
                                        <p:attrNameLst>
                                          <p:attrName>ppt_x</p:attrName>
                                          <p:attrName>ppt_y</p:attrName>
                                        </p:attrNameLst>
                                      </p:cBhvr>
                                      <p:rCtr x="0" y="3981"/>
                                    </p:animMotion>
                                  </p:childTnLst>
                                </p:cTn>
                              </p:par>
                              <p:par>
                                <p:cTn id="40" presetID="10"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par>
                                <p:cTn id="43" presetID="42" presetClass="path" presetSubtype="0" accel="50000" decel="50000" fill="hold" nodeType="withEffect">
                                  <p:stCondLst>
                                    <p:cond delay="0"/>
                                  </p:stCondLst>
                                  <p:childTnLst>
                                    <p:animMotion origin="layout" path="M 1.66667E-6 -0.09444 L 1.66667E-6 -7.40741E-7 " pathEditMode="relative" rAng="0" ptsTypes="AA">
                                      <p:cBhvr>
                                        <p:cTn id="44" dur="2000" fill="hold"/>
                                        <p:tgtEl>
                                          <p:spTgt spid="6"/>
                                        </p:tgtEl>
                                        <p:attrNameLst>
                                          <p:attrName>ppt_x</p:attrName>
                                          <p:attrName>ppt_y</p:attrName>
                                        </p:attrNameLst>
                                      </p:cBhvr>
                                      <p:rCtr x="0" y="47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94B96-1FF9-F04C-2265-9C86DE50C4C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766D3C2-F0ED-3B48-4B8A-AFD7C56A7E04}"/>
              </a:ext>
              <a:ext uri="{C183D7F6-B498-43B3-948B-1728B52AA6E4}">
                <adec:decorative xmlns:adec="http://schemas.microsoft.com/office/drawing/2017/decorative" val="1"/>
              </a:ext>
            </a:extLst>
          </p:cNvPr>
          <p:cNvSpPr txBox="1">
            <a:spLocks/>
          </p:cNvSpPr>
          <p:nvPr/>
        </p:nvSpPr>
        <p:spPr>
          <a:xfrm>
            <a:off x="566827" y="1751509"/>
            <a:ext cx="11024648" cy="4369554"/>
          </a:xfrm>
          <a:prstGeom prst="roundRect">
            <a:avLst>
              <a:gd name="adj" fmla="val 3679"/>
            </a:avLst>
          </a:prstGeom>
          <a:gradFill flip="none" rotWithShape="1">
            <a:gsLst>
              <a:gs pos="100000">
                <a:srgbClr val="EBEDF5">
                  <a:alpha val="80000"/>
                </a:srgbClr>
              </a:gs>
              <a:gs pos="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4" tIns="1889514" rIns="121904" bIns="97523" numCol="1" spcCol="0" rtlCol="0" fromWordArt="0" anchor="t" anchorCtr="0" forceAA="0" compatLnSpc="1">
            <a:prstTxWarp prst="textNoShape">
              <a:avLst/>
            </a:prstTxWarp>
            <a:noAutofit/>
          </a:bodyPr>
          <a:lstStyle>
            <a:defPPr>
              <a:defRPr lang="en-US"/>
            </a:defPPr>
            <a:lvl1pPr algn="ctr" defTabSz="621606" fontAlgn="base">
              <a:spcBef>
                <a:spcPct val="0"/>
              </a:spcBef>
              <a:spcAft>
                <a:spcPct val="0"/>
              </a:spcAft>
              <a:defRPr sz="3600">
                <a:solidFill>
                  <a:srgbClr val="091F2C"/>
                </a:solidFill>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endParaRPr lang="en-US"/>
          </a:p>
        </p:txBody>
      </p:sp>
      <p:sp>
        <p:nvSpPr>
          <p:cNvPr id="7" name="Rectangle 6">
            <a:extLst>
              <a:ext uri="{FF2B5EF4-FFF2-40B4-BE49-F238E27FC236}">
                <a16:creationId xmlns:a16="http://schemas.microsoft.com/office/drawing/2014/main" id="{99437D1C-D120-ED8C-BA59-4D8E09752B0A}"/>
              </a:ext>
              <a:ext uri="{C183D7F6-B498-43B3-948B-1728B52AA6E4}">
                <adec:decorative xmlns:adec="http://schemas.microsoft.com/office/drawing/2017/decorative" val="1"/>
              </a:ext>
            </a:extLst>
          </p:cNvPr>
          <p:cNvSpPr/>
          <p:nvPr/>
        </p:nvSpPr>
        <p:spPr bwMode="auto">
          <a:xfrm flipH="1">
            <a:off x="3539719" y="1976533"/>
            <a:ext cx="5531256" cy="2128560"/>
          </a:xfrm>
          <a:prstGeom prst="rect">
            <a:avLst/>
          </a:prstGeom>
          <a:gradFill flip="none" rotWithShape="1">
            <a:gsLst>
              <a:gs pos="0">
                <a:srgbClr val="C03BC4">
                  <a:alpha val="20000"/>
                </a:srgbClr>
              </a:gs>
              <a:gs pos="100000">
                <a:srgbClr val="0070C0">
                  <a:alpha val="2000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 name="Group 5">
            <a:extLst>
              <a:ext uri="{FF2B5EF4-FFF2-40B4-BE49-F238E27FC236}">
                <a16:creationId xmlns:a16="http://schemas.microsoft.com/office/drawing/2014/main" id="{19C7735B-0691-2181-2081-E4D457FC35ED}"/>
              </a:ext>
              <a:ext uri="{C183D7F6-B498-43B3-948B-1728B52AA6E4}">
                <adec:decorative xmlns:adec="http://schemas.microsoft.com/office/drawing/2017/decorative" val="1"/>
              </a:ext>
            </a:extLst>
          </p:cNvPr>
          <p:cNvGrpSpPr/>
          <p:nvPr/>
        </p:nvGrpSpPr>
        <p:grpSpPr>
          <a:xfrm>
            <a:off x="7728889" y="1897813"/>
            <a:ext cx="2286000" cy="2286000"/>
            <a:chOff x="7746801" y="1465953"/>
            <a:chExt cx="2286000" cy="2286000"/>
          </a:xfrm>
        </p:grpSpPr>
        <p:sp>
          <p:nvSpPr>
            <p:cNvPr id="10" name="Oval 9">
              <a:extLst>
                <a:ext uri="{FF2B5EF4-FFF2-40B4-BE49-F238E27FC236}">
                  <a16:creationId xmlns:a16="http://schemas.microsoft.com/office/drawing/2014/main" id="{A9252D87-AB0C-B8E7-B87C-C921FD497AAA}"/>
                </a:ext>
              </a:extLst>
            </p:cNvPr>
            <p:cNvSpPr>
              <a:spLocks noChangeAspect="1"/>
            </p:cNvSpPr>
            <p:nvPr/>
          </p:nvSpPr>
          <p:spPr bwMode="auto">
            <a:xfrm>
              <a:off x="7746801" y="1465953"/>
              <a:ext cx="2286000" cy="2286000"/>
            </a:xfrm>
            <a:prstGeom prst="ellipse">
              <a:avLst/>
            </a:prstGeom>
            <a:solidFill>
              <a:srgbClr val="FFFFFF">
                <a:alpha val="95000"/>
              </a:srgbClr>
            </a:solidFill>
            <a:effectLst>
              <a:innerShdw blurRad="127000">
                <a:prstClr val="black">
                  <a:alpha val="15000"/>
                </a:prstClr>
              </a:inn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13" name="Oval 12">
              <a:extLst>
                <a:ext uri="{FF2B5EF4-FFF2-40B4-BE49-F238E27FC236}">
                  <a16:creationId xmlns:a16="http://schemas.microsoft.com/office/drawing/2014/main" id="{CFA44ADE-8685-ED68-2443-21ED17045CED}"/>
                </a:ext>
              </a:extLst>
            </p:cNvPr>
            <p:cNvSpPr>
              <a:spLocks noChangeAspect="1"/>
            </p:cNvSpPr>
            <p:nvPr/>
          </p:nvSpPr>
          <p:spPr bwMode="auto">
            <a:xfrm>
              <a:off x="8066841" y="1785993"/>
              <a:ext cx="1645920" cy="1645920"/>
            </a:xfrm>
            <a:prstGeom prst="ellipse">
              <a:avLst/>
            </a:prstGeom>
            <a:solidFill>
              <a:srgbClr val="FFFFFF">
                <a:alpha val="95000"/>
              </a:srgbClr>
            </a:solidFill>
            <a:effectLst>
              <a:outerShdw blurRad="254000" dist="50800" algn="ctr" rotWithShape="0">
                <a:prstClr val="black">
                  <a:alpha val="10000"/>
                </a:prstClr>
              </a:out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18" name="Arc 17">
              <a:extLst>
                <a:ext uri="{FF2B5EF4-FFF2-40B4-BE49-F238E27FC236}">
                  <a16:creationId xmlns:a16="http://schemas.microsoft.com/office/drawing/2014/main" id="{392CF96A-342A-C8A4-34C2-482D75053AC2}"/>
                </a:ext>
              </a:extLst>
            </p:cNvPr>
            <p:cNvSpPr>
              <a:spLocks noChangeAspect="1"/>
            </p:cNvSpPr>
            <p:nvPr/>
          </p:nvSpPr>
          <p:spPr>
            <a:xfrm>
              <a:off x="7906821" y="1625973"/>
              <a:ext cx="1965960" cy="1965960"/>
            </a:xfrm>
            <a:prstGeom prst="arc">
              <a:avLst>
                <a:gd name="adj1" fmla="val 16200000"/>
                <a:gd name="adj2" fmla="val 1430896"/>
              </a:avLst>
            </a:prstGeom>
            <a:ln w="127000" cap="rnd">
              <a:gradFill flip="none" rotWithShape="1">
                <a:gsLst>
                  <a:gs pos="100000">
                    <a:srgbClr val="C03BC4"/>
                  </a:gs>
                  <a:gs pos="0">
                    <a:srgbClr val="FFA38B"/>
                  </a:gs>
                </a:gsLst>
                <a:lin ang="162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vert="horz" wrap="square" lIns="274320" tIns="182880" rIns="274320" bIns="182880" rtlCol="0">
              <a:noAutofit/>
            </a:bodyPr>
            <a:lstStyle/>
            <a:p>
              <a:pPr algn="ctr">
                <a:spcBef>
                  <a:spcPts val="1000"/>
                </a:spcBef>
              </a:pPr>
              <a:endParaRPr lang="en-US" sz="6600" b="1">
                <a:cs typeface="Segoe Sans Display Semibold" pitchFamily="2" charset="0"/>
              </a:endParaRPr>
            </a:p>
          </p:txBody>
        </p:sp>
      </p:grpSp>
      <p:grpSp>
        <p:nvGrpSpPr>
          <p:cNvPr id="19" name="Group 18">
            <a:extLst>
              <a:ext uri="{FF2B5EF4-FFF2-40B4-BE49-F238E27FC236}">
                <a16:creationId xmlns:a16="http://schemas.microsoft.com/office/drawing/2014/main" id="{239A16BF-EAC9-B85A-12EE-2968B85B2D51}"/>
              </a:ext>
              <a:ext uri="{C183D7F6-B498-43B3-948B-1728B52AA6E4}">
                <adec:decorative xmlns:adec="http://schemas.microsoft.com/office/drawing/2017/decorative" val="1"/>
              </a:ext>
            </a:extLst>
          </p:cNvPr>
          <p:cNvGrpSpPr/>
          <p:nvPr/>
        </p:nvGrpSpPr>
        <p:grpSpPr>
          <a:xfrm>
            <a:off x="2143413" y="1897813"/>
            <a:ext cx="2286000" cy="2286000"/>
            <a:chOff x="2161325" y="1465953"/>
            <a:chExt cx="2286000" cy="2286000"/>
          </a:xfrm>
        </p:grpSpPr>
        <p:sp>
          <p:nvSpPr>
            <p:cNvPr id="21" name="Oval 20">
              <a:extLst>
                <a:ext uri="{FF2B5EF4-FFF2-40B4-BE49-F238E27FC236}">
                  <a16:creationId xmlns:a16="http://schemas.microsoft.com/office/drawing/2014/main" id="{C3AC1C95-EE34-1E24-E3BC-53514E90552A}"/>
                </a:ext>
              </a:extLst>
            </p:cNvPr>
            <p:cNvSpPr>
              <a:spLocks noChangeAspect="1"/>
            </p:cNvSpPr>
            <p:nvPr/>
          </p:nvSpPr>
          <p:spPr bwMode="auto">
            <a:xfrm>
              <a:off x="2161325" y="1465953"/>
              <a:ext cx="2286000" cy="2286000"/>
            </a:xfrm>
            <a:prstGeom prst="ellipse">
              <a:avLst/>
            </a:prstGeom>
            <a:solidFill>
              <a:srgbClr val="FFFFFF">
                <a:alpha val="95000"/>
              </a:srgbClr>
            </a:solidFill>
            <a:effectLst>
              <a:innerShdw blurRad="127000">
                <a:prstClr val="black">
                  <a:alpha val="15000"/>
                </a:prstClr>
              </a:inn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22" name="Oval 21">
              <a:extLst>
                <a:ext uri="{FF2B5EF4-FFF2-40B4-BE49-F238E27FC236}">
                  <a16:creationId xmlns:a16="http://schemas.microsoft.com/office/drawing/2014/main" id="{62E33459-18D9-7D23-C354-B1C7DCFE17C0}"/>
                </a:ext>
              </a:extLst>
            </p:cNvPr>
            <p:cNvSpPr>
              <a:spLocks noChangeAspect="1"/>
            </p:cNvSpPr>
            <p:nvPr/>
          </p:nvSpPr>
          <p:spPr bwMode="auto">
            <a:xfrm>
              <a:off x="2481365" y="1785993"/>
              <a:ext cx="1645920" cy="1645920"/>
            </a:xfrm>
            <a:prstGeom prst="ellipse">
              <a:avLst/>
            </a:prstGeom>
            <a:solidFill>
              <a:srgbClr val="FFFFFF">
                <a:alpha val="95000"/>
              </a:srgbClr>
            </a:solidFill>
            <a:effectLst>
              <a:outerShdw blurRad="254000" dist="50800" algn="ctr" rotWithShape="0">
                <a:prstClr val="black">
                  <a:alpha val="10000"/>
                </a:prstClr>
              </a:out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24" name="Arc 23">
              <a:extLst>
                <a:ext uri="{FF2B5EF4-FFF2-40B4-BE49-F238E27FC236}">
                  <a16:creationId xmlns:a16="http://schemas.microsoft.com/office/drawing/2014/main" id="{FF1044AC-191B-074F-C362-08BF4CF4F3CC}"/>
                </a:ext>
              </a:extLst>
            </p:cNvPr>
            <p:cNvSpPr>
              <a:spLocks noChangeAspect="1"/>
            </p:cNvSpPr>
            <p:nvPr/>
          </p:nvSpPr>
          <p:spPr>
            <a:xfrm>
              <a:off x="2321345" y="1625973"/>
              <a:ext cx="1965960" cy="1965960"/>
            </a:xfrm>
            <a:prstGeom prst="arc">
              <a:avLst>
                <a:gd name="adj1" fmla="val 16200000"/>
                <a:gd name="adj2" fmla="val 7499014"/>
              </a:avLst>
            </a:prstGeom>
            <a:ln w="127000" cap="rnd">
              <a:gradFill flip="none" rotWithShape="1">
                <a:gsLst>
                  <a:gs pos="15000">
                    <a:srgbClr val="00B0F0"/>
                  </a:gs>
                  <a:gs pos="68000">
                    <a:srgbClr val="0078D4"/>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vert="horz" wrap="square" lIns="274320" tIns="182880" rIns="274320" bIns="182880" rtlCol="0">
              <a:noAutofit/>
            </a:bodyPr>
            <a:lstStyle/>
            <a:p>
              <a:pPr algn="ctr">
                <a:spcBef>
                  <a:spcPts val="1000"/>
                </a:spcBef>
              </a:pPr>
              <a:endParaRPr lang="en-US" sz="6600" b="1">
                <a:cs typeface="Segoe Sans Display Semibold" pitchFamily="2" charset="0"/>
              </a:endParaRPr>
            </a:p>
          </p:txBody>
        </p:sp>
      </p:grpSp>
      <p:sp>
        <p:nvSpPr>
          <p:cNvPr id="17" name="Title 16">
            <a:extLst>
              <a:ext uri="{FF2B5EF4-FFF2-40B4-BE49-F238E27FC236}">
                <a16:creationId xmlns:a16="http://schemas.microsoft.com/office/drawing/2014/main" id="{ADA68B24-3D17-6648-2EDD-236AEED90FB1}"/>
              </a:ext>
            </a:extLst>
          </p:cNvPr>
          <p:cNvSpPr>
            <a:spLocks noGrp="1"/>
          </p:cNvSpPr>
          <p:nvPr>
            <p:ph type="title"/>
          </p:nvPr>
        </p:nvSpPr>
        <p:spPr>
          <a:xfrm>
            <a:off x="572955" y="295702"/>
            <a:ext cx="11018520" cy="1107996"/>
          </a:xfrm>
        </p:spPr>
        <p:txBody>
          <a:bodyPr/>
          <a:lstStyle/>
          <a:p>
            <a:r>
              <a:rPr lang="en-US"/>
              <a:t>As hybrid work increases, a disconnected organization can cause productivity challenges</a:t>
            </a:r>
          </a:p>
        </p:txBody>
      </p:sp>
      <p:sp>
        <p:nvSpPr>
          <p:cNvPr id="25" name="TextBox 24">
            <a:extLst>
              <a:ext uri="{FF2B5EF4-FFF2-40B4-BE49-F238E27FC236}">
                <a16:creationId xmlns:a16="http://schemas.microsoft.com/office/drawing/2014/main" id="{7D97E648-0056-6846-C59E-C5D6B3D33DDB}"/>
              </a:ext>
            </a:extLst>
          </p:cNvPr>
          <p:cNvSpPr txBox="1"/>
          <p:nvPr/>
        </p:nvSpPr>
        <p:spPr>
          <a:xfrm>
            <a:off x="2650020" y="2625315"/>
            <a:ext cx="1272785" cy="830997"/>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5400" b="1">
                <a:gradFill flip="none" rotWithShape="1">
                  <a:gsLst>
                    <a:gs pos="0">
                      <a:schemeClr val="accent3"/>
                    </a:gs>
                    <a:gs pos="100000">
                      <a:schemeClr val="accent2"/>
                    </a:gs>
                  </a:gsLst>
                  <a:lin ang="13500000" scaled="1"/>
                  <a:tileRect/>
                </a:gradFill>
                <a:latin typeface="+mj-lt"/>
              </a:rPr>
              <a:t>67</a:t>
            </a:r>
            <a:r>
              <a:rPr lang="en-US" sz="4400" b="1">
                <a:gradFill flip="none" rotWithShape="1">
                  <a:gsLst>
                    <a:gs pos="0">
                      <a:schemeClr val="accent3"/>
                    </a:gs>
                    <a:gs pos="100000">
                      <a:schemeClr val="accent2"/>
                    </a:gs>
                  </a:gsLst>
                  <a:lin ang="13500000" scaled="1"/>
                  <a:tileRect/>
                </a:gradFill>
                <a:latin typeface="+mj-lt"/>
              </a:rPr>
              <a:t>%</a:t>
            </a:r>
            <a:endParaRPr lang="en-US" sz="5400" b="1">
              <a:gradFill flip="none" rotWithShape="1">
                <a:gsLst>
                  <a:gs pos="0">
                    <a:schemeClr val="accent3"/>
                  </a:gs>
                  <a:gs pos="100000">
                    <a:schemeClr val="accent2"/>
                  </a:gs>
                </a:gsLst>
                <a:lin ang="13500000" scaled="1"/>
                <a:tileRect/>
              </a:gradFill>
              <a:latin typeface="+mj-lt"/>
            </a:endParaRPr>
          </a:p>
        </p:txBody>
      </p:sp>
      <p:sp>
        <p:nvSpPr>
          <p:cNvPr id="26" name="Rectangle: Rounded Corners 25" descr="Of people struggle with the pace&#10;and volume of work1">
            <a:extLst>
              <a:ext uri="{FF2B5EF4-FFF2-40B4-BE49-F238E27FC236}">
                <a16:creationId xmlns:a16="http://schemas.microsoft.com/office/drawing/2014/main" id="{C9E83167-F09C-7AC9-C800-8D0CC3FB0A0E}"/>
              </a:ext>
              <a:ext uri="{C183D7F6-B498-43B3-948B-1728B52AA6E4}">
                <adec:decorative xmlns:adec="http://schemas.microsoft.com/office/drawing/2017/decorative" val="0"/>
              </a:ext>
            </a:extLst>
          </p:cNvPr>
          <p:cNvSpPr>
            <a:spLocks/>
          </p:cNvSpPr>
          <p:nvPr/>
        </p:nvSpPr>
        <p:spPr bwMode="auto">
          <a:xfrm>
            <a:off x="713130" y="4343833"/>
            <a:ext cx="5309717" cy="1630926"/>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t"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lang="en-US" sz="2400">
                <a:ln w="3175">
                  <a:noFill/>
                </a:ln>
                <a:cs typeface="Segoe UI" panose="020B0502040204020203" pitchFamily="34" charset="0"/>
              </a:rPr>
              <a:t>O</a:t>
            </a:r>
            <a:r>
              <a:rPr kumimoji="0" lang="en-US" sz="2400" b="0" i="0" u="none" strike="noStrike" kern="1200" cap="none" normalizeH="0" baseline="0" noProof="0">
                <a:ln w="3175">
                  <a:noFill/>
                </a:ln>
                <a:effectLst/>
                <a:uLnTx/>
                <a:uFillTx/>
                <a:cs typeface="Segoe UI" panose="020B0502040204020203" pitchFamily="34" charset="0"/>
              </a:rPr>
              <a:t>f employees report they work best in a</a:t>
            </a:r>
            <a:r>
              <a:rPr kumimoji="0" lang="en-US" sz="2400" b="0" i="0" u="none" strike="noStrike" kern="1200" cap="none" normalizeH="0" noProof="0">
                <a:ln w="3175">
                  <a:noFill/>
                </a:ln>
                <a:effectLst/>
                <a:uLnTx/>
                <a:uFillTx/>
                <a:cs typeface="Segoe UI" panose="020B0502040204020203" pitchFamily="34" charset="0"/>
              </a:rPr>
              <a:t> remote environment</a:t>
            </a:r>
            <a:r>
              <a:rPr kumimoji="0" lang="en-US" sz="2400" b="0" i="0" u="none" strike="noStrike" kern="1200" cap="none" normalizeH="0" baseline="0" noProof="0">
                <a:ln w="3175">
                  <a:noFill/>
                </a:ln>
                <a:effectLst/>
                <a:uLnTx/>
                <a:uFillTx/>
                <a:cs typeface="Segoe UI" panose="020B0502040204020203" pitchFamily="34" charset="0"/>
              </a:rPr>
              <a:t>.</a:t>
            </a:r>
            <a:r>
              <a:rPr kumimoji="0" lang="en-US" sz="2400" b="0" i="0" u="none" strike="noStrike" kern="1200" cap="none" normalizeH="0" baseline="30000" noProof="0">
                <a:ln w="3175">
                  <a:noFill/>
                </a:ln>
                <a:effectLst/>
                <a:uLnTx/>
                <a:uFillTx/>
                <a:cs typeface="Segoe UI" panose="020B0502040204020203" pitchFamily="34" charset="0"/>
              </a:rPr>
              <a:t>1</a:t>
            </a:r>
          </a:p>
        </p:txBody>
      </p:sp>
      <p:sp>
        <p:nvSpPr>
          <p:cNvPr id="27" name="TextBox 26">
            <a:extLst>
              <a:ext uri="{FF2B5EF4-FFF2-40B4-BE49-F238E27FC236}">
                <a16:creationId xmlns:a16="http://schemas.microsoft.com/office/drawing/2014/main" id="{59DF23D8-D0F8-9F0F-C6CA-6F2A1F6D8BC2}"/>
              </a:ext>
            </a:extLst>
          </p:cNvPr>
          <p:cNvSpPr txBox="1"/>
          <p:nvPr/>
        </p:nvSpPr>
        <p:spPr>
          <a:xfrm>
            <a:off x="8235496" y="2625315"/>
            <a:ext cx="1272784" cy="830997"/>
          </a:xfrm>
          <a:prstGeom prst="rect">
            <a:avLst/>
          </a:prstGeom>
          <a:noFill/>
        </p:spPr>
        <p:txBody>
          <a:bodyPr wrap="squar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5400" b="1">
                <a:gradFill flip="none" rotWithShape="1">
                  <a:gsLst>
                    <a:gs pos="0">
                      <a:schemeClr val="accent3"/>
                    </a:gs>
                    <a:gs pos="100000">
                      <a:schemeClr val="accent2"/>
                    </a:gs>
                  </a:gsLst>
                  <a:lin ang="13500000" scaled="1"/>
                  <a:tileRect/>
                </a:gradFill>
                <a:latin typeface="+mj-lt"/>
              </a:rPr>
              <a:t>31</a:t>
            </a:r>
            <a:r>
              <a:rPr lang="en-US" sz="4400" b="1">
                <a:gradFill flip="none" rotWithShape="1">
                  <a:gsLst>
                    <a:gs pos="0">
                      <a:schemeClr val="accent3"/>
                    </a:gs>
                    <a:gs pos="100000">
                      <a:schemeClr val="accent2"/>
                    </a:gs>
                  </a:gsLst>
                  <a:lin ang="13500000" scaled="1"/>
                  <a:tileRect/>
                </a:gradFill>
                <a:latin typeface="+mj-lt"/>
              </a:rPr>
              <a:t>%</a:t>
            </a:r>
            <a:endParaRPr lang="en-US" sz="5400" b="1">
              <a:gradFill flip="none" rotWithShape="1">
                <a:gsLst>
                  <a:gs pos="0">
                    <a:schemeClr val="accent3"/>
                  </a:gs>
                  <a:gs pos="100000">
                    <a:schemeClr val="accent2"/>
                  </a:gs>
                </a:gsLst>
                <a:lin ang="13500000" scaled="1"/>
                <a:tileRect/>
              </a:gradFill>
              <a:latin typeface="+mj-lt"/>
            </a:endParaRPr>
          </a:p>
        </p:txBody>
      </p:sp>
      <p:sp>
        <p:nvSpPr>
          <p:cNvPr id="30" name="Rectangle: Rounded Corners 29">
            <a:extLst>
              <a:ext uri="{FF2B5EF4-FFF2-40B4-BE49-F238E27FC236}">
                <a16:creationId xmlns:a16="http://schemas.microsoft.com/office/drawing/2014/main" id="{013A1BFD-B393-4EA3-65E0-25F7E013A5E1}"/>
              </a:ext>
            </a:extLst>
          </p:cNvPr>
          <p:cNvSpPr>
            <a:spLocks/>
          </p:cNvSpPr>
          <p:nvPr/>
        </p:nvSpPr>
        <p:spPr bwMode="auto">
          <a:xfrm>
            <a:off x="6169151" y="4343833"/>
            <a:ext cx="5276019" cy="1630926"/>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246888" rIns="91440" bIns="45720" numCol="1" spcCol="0" rtlCol="0" fromWordArt="0" anchor="t" anchorCtr="0" forceAA="0" compatLnSpc="1">
            <a:prstTxWarp prst="textNoShape">
              <a:avLst/>
            </a:prstTxWarp>
            <a:noAutofit/>
          </a:bodyPr>
          <a:lstStyle/>
          <a:p>
            <a:pPr marL="0" marR="0" lvl="0" indent="0" algn="ctr" defTabSz="932742" rtl="0" eaLnBrk="1" fontAlgn="auto" latinLnBrk="0" hangingPunct="1">
              <a:spcBef>
                <a:spcPct val="0"/>
              </a:spcBef>
              <a:spcAft>
                <a:spcPts val="0"/>
              </a:spcAft>
              <a:buClrTx/>
              <a:buSzTx/>
              <a:buFontTx/>
              <a:buNone/>
              <a:tabLst/>
              <a:defRPr/>
            </a:pPr>
            <a:r>
              <a:rPr lang="en-US" sz="2400">
                <a:ln w="3175">
                  <a:noFill/>
                </a:ln>
                <a:cs typeface="Segoe UI" panose="020B0502040204020203" pitchFamily="34" charset="0"/>
              </a:rPr>
              <a:t>O</a:t>
            </a:r>
            <a:r>
              <a:rPr kumimoji="0" lang="en-US" sz="2400" b="0" i="0" u="none" strike="noStrike" kern="1200" cap="none" normalizeH="0" baseline="0" noProof="0">
                <a:ln w="3175">
                  <a:noFill/>
                </a:ln>
                <a:effectLst/>
                <a:uLnTx/>
                <a:uFillTx/>
                <a:cs typeface="Segoe UI" panose="020B0502040204020203" pitchFamily="34" charset="0"/>
              </a:rPr>
              <a:t>f employees say less</a:t>
            </a:r>
            <a:r>
              <a:rPr kumimoji="0" lang="en-US" sz="2400" b="0" i="0" u="none" strike="noStrike" kern="1200" cap="none" normalizeH="0" noProof="0">
                <a:ln w="3175">
                  <a:noFill/>
                </a:ln>
                <a:effectLst/>
                <a:uLnTx/>
                <a:uFillTx/>
                <a:cs typeface="Segoe UI" panose="020B0502040204020203" pitchFamily="34" charset="0"/>
              </a:rPr>
              <a:t> access to work resources and equipment is one of the top challenges of hybrid work</a:t>
            </a:r>
            <a:r>
              <a:rPr kumimoji="0" lang="en-US" sz="2400" b="0" i="0" u="none" strike="noStrike" kern="1200" cap="none" normalizeH="0" baseline="0" noProof="0">
                <a:ln w="3175">
                  <a:noFill/>
                </a:ln>
                <a:effectLst/>
                <a:uLnTx/>
                <a:uFillTx/>
                <a:cs typeface="Segoe UI" panose="020B0502040204020203" pitchFamily="34" charset="0"/>
              </a:rPr>
              <a:t>.</a:t>
            </a:r>
            <a:r>
              <a:rPr kumimoji="0" lang="en-US" sz="2400" b="0" i="0" u="none" strike="noStrike" kern="1200" cap="none" normalizeH="0" baseline="30000" noProof="0">
                <a:ln w="3175">
                  <a:noFill/>
                </a:ln>
                <a:effectLst/>
                <a:uLnTx/>
                <a:uFillTx/>
                <a:cs typeface="Segoe UI" panose="020B0502040204020203" pitchFamily="34" charset="0"/>
              </a:rPr>
              <a:t>2</a:t>
            </a:r>
          </a:p>
        </p:txBody>
      </p:sp>
      <p:sp>
        <p:nvSpPr>
          <p:cNvPr id="5" name="TextBox 4">
            <a:hlinkClick r:id="rId3"/>
            <a:extLst>
              <a:ext uri="{FF2B5EF4-FFF2-40B4-BE49-F238E27FC236}">
                <a16:creationId xmlns:a16="http://schemas.microsoft.com/office/drawing/2014/main" id="{A7476460-DB7D-7BF8-F0A9-EC713EA57330}"/>
              </a:ext>
            </a:extLst>
          </p:cNvPr>
          <p:cNvSpPr txBox="1">
            <a:spLocks/>
          </p:cNvSpPr>
          <p:nvPr/>
        </p:nvSpPr>
        <p:spPr>
          <a:xfrm>
            <a:off x="588963" y="6418348"/>
            <a:ext cx="11018521" cy="143950"/>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pPr marL="0" marR="0" lvl="0" indent="0"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900" b="0" i="0" u="none" strike="noStrike" kern="1200" cap="none" spc="0" normalizeH="0" baseline="0" noProof="0">
                <a:ln>
                  <a:noFill/>
                </a:ln>
                <a:solidFill>
                  <a:srgbClr val="000000"/>
                </a:solidFill>
                <a:effectLst/>
                <a:uLnTx/>
                <a:uFillTx/>
              </a:rPr>
              <a:t>Source: 1. </a:t>
            </a:r>
            <a:r>
              <a:rPr kumimoji="0" lang="en-US" sz="900" b="0" i="0" u="none" strike="noStrike" kern="1200" cap="none" spc="0" normalizeH="0" baseline="0" noProof="0">
                <a:ln>
                  <a:noFill/>
                </a:ln>
                <a:solidFill>
                  <a:srgbClr val="C03BC4"/>
                </a:solidFill>
                <a:effectLst/>
                <a:uLnTx/>
                <a:uFillTx/>
                <a:hlinkClick r:id="rId4"/>
              </a:rPr>
              <a:t>Gartner</a:t>
            </a:r>
            <a:r>
              <a:rPr kumimoji="0" lang="en-US" sz="900" b="0" i="0" u="none" strike="noStrike" kern="1200" cap="none" spc="0" normalizeH="0" baseline="0" noProof="0">
                <a:ln>
                  <a:noFill/>
                </a:ln>
                <a:solidFill>
                  <a:srgbClr val="C03BC4"/>
                </a:solidFill>
                <a:effectLst/>
                <a:uLnTx/>
                <a:uFillTx/>
              </a:rPr>
              <a:t> </a:t>
            </a:r>
            <a:r>
              <a:rPr kumimoji="0" lang="en-US" sz="900" b="0" i="0" u="none" strike="noStrike" kern="1200" cap="none" spc="0" normalizeH="0" baseline="0" noProof="0">
                <a:ln>
                  <a:noFill/>
                </a:ln>
                <a:effectLst/>
                <a:uLnTx/>
                <a:uFillTx/>
              </a:rPr>
              <a:t>, 2. </a:t>
            </a:r>
            <a:r>
              <a:rPr kumimoji="0" lang="en-US" sz="900" b="0" i="0" u="none" strike="noStrike" kern="1200" cap="none" spc="0" normalizeH="0" baseline="0" noProof="0">
                <a:ln>
                  <a:noFill/>
                </a:ln>
                <a:solidFill>
                  <a:srgbClr val="C03BC4"/>
                </a:solidFill>
                <a:effectLst/>
                <a:uLnTx/>
                <a:uFillTx/>
                <a:hlinkClick r:id="rId5"/>
              </a:rPr>
              <a:t>Gallup</a:t>
            </a:r>
            <a:endParaRPr kumimoji="0" lang="en-US" sz="900" b="0" i="0" u="none" strike="noStrike" kern="1200" cap="none" spc="0" normalizeH="0" baseline="0" noProof="0">
              <a:ln>
                <a:noFill/>
              </a:ln>
              <a:solidFill>
                <a:srgbClr val="C03BC4"/>
              </a:solidFill>
              <a:effectLst/>
              <a:uLnTx/>
              <a:uFillTx/>
            </a:endParaRPr>
          </a:p>
        </p:txBody>
      </p:sp>
    </p:spTree>
    <p:extLst>
      <p:ext uri="{BB962C8B-B14F-4D97-AF65-F5344CB8AC3E}">
        <p14:creationId xmlns:p14="http://schemas.microsoft.com/office/powerpoint/2010/main" val="3199435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path" presetSubtype="0" decel="100000" fill="hold" nodeType="withEffect">
                                  <p:stCondLst>
                                    <p:cond delay="0"/>
                                  </p:stCondLst>
                                  <p:childTnLst>
                                    <p:animMotion origin="layout" path="M 1.25E-6 0.03889 L 1.25E-6 1.85185E-6 " pathEditMode="relative" rAng="0" ptsTypes="AA">
                                      <p:cBhvr>
                                        <p:cTn id="9" dur="750" fill="hold"/>
                                        <p:tgtEl>
                                          <p:spTgt spid="19"/>
                                        </p:tgtEl>
                                        <p:attrNameLst>
                                          <p:attrName>ppt_x</p:attrName>
                                          <p:attrName>ppt_y</p:attrName>
                                        </p:attrNameLst>
                                      </p:cBhvr>
                                      <p:rCtr x="0" y="-1944"/>
                                    </p:animMotion>
                                  </p:childTnLst>
                                </p:cTn>
                              </p:par>
                              <p:par>
                                <p:cTn id="10" presetID="10"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42" presetClass="path" presetSubtype="0" decel="100000" fill="hold" grpId="1" nodeType="withEffect">
                                  <p:stCondLst>
                                    <p:cond delay="0"/>
                                  </p:stCondLst>
                                  <p:childTnLst>
                                    <p:animMotion origin="layout" path="M 1.25E-6 0.03889 L 1.25E-6 1.85185E-6 " pathEditMode="relative" rAng="0" ptsTypes="AA">
                                      <p:cBhvr>
                                        <p:cTn id="14" dur="750" fill="hold"/>
                                        <p:tgtEl>
                                          <p:spTgt spid="25"/>
                                        </p:tgtEl>
                                        <p:attrNameLst>
                                          <p:attrName>ppt_x</p:attrName>
                                          <p:attrName>ppt_y</p:attrName>
                                        </p:attrNameLst>
                                      </p:cBhvr>
                                      <p:rCtr x="0" y="-1944"/>
                                    </p:animMotion>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42" presetClass="path" presetSubtype="0" decel="100000" fill="hold" grpId="1" nodeType="withEffect">
                                  <p:stCondLst>
                                    <p:cond delay="0"/>
                                  </p:stCondLst>
                                  <p:childTnLst>
                                    <p:animMotion origin="layout" path="M 1.25E-6 0.03889 L 1.25E-6 1.85185E-6 " pathEditMode="relative" rAng="0" ptsTypes="AA">
                                      <p:cBhvr>
                                        <p:cTn id="19" dur="750" fill="hold"/>
                                        <p:tgtEl>
                                          <p:spTgt spid="26"/>
                                        </p:tgtEl>
                                        <p:attrNameLst>
                                          <p:attrName>ppt_x</p:attrName>
                                          <p:attrName>ppt_y</p:attrName>
                                        </p:attrNameLst>
                                      </p:cBhvr>
                                      <p:rCtr x="0" y="-1944"/>
                                    </p:animMotion>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250"/>
                                        <p:tgtEl>
                                          <p:spTgt spid="7"/>
                                        </p:tgtEl>
                                      </p:cBhvr>
                                    </p:animEffect>
                                  </p:childTnLst>
                                </p:cTn>
                              </p:par>
                              <p:par>
                                <p:cTn id="23" presetID="10" presetClass="entr" presetSubtype="0" fill="hold" nodeType="withEffect">
                                  <p:stCondLst>
                                    <p:cond delay="1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42" presetClass="path" presetSubtype="0" decel="100000" fill="hold" nodeType="withEffect">
                                  <p:stCondLst>
                                    <p:cond delay="1250"/>
                                  </p:stCondLst>
                                  <p:childTnLst>
                                    <p:animMotion origin="layout" path="M -0.01719 -0.00023 L -1.25E-6 1.85185E-6 " pathEditMode="relative" rAng="0" ptsTypes="AA">
                                      <p:cBhvr>
                                        <p:cTn id="27" dur="750" fill="hold"/>
                                        <p:tgtEl>
                                          <p:spTgt spid="6"/>
                                        </p:tgtEl>
                                        <p:attrNameLst>
                                          <p:attrName>ppt_x</p:attrName>
                                          <p:attrName>ppt_y</p:attrName>
                                        </p:attrNameLst>
                                      </p:cBhvr>
                                      <p:rCtr x="859" y="0"/>
                                    </p:animMotion>
                                  </p:childTnLst>
                                </p:cTn>
                              </p:par>
                              <p:par>
                                <p:cTn id="28" presetID="10" presetClass="entr" presetSubtype="0" fill="hold" grpId="0" nodeType="withEffect">
                                  <p:stCondLst>
                                    <p:cond delay="125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42" presetClass="path" presetSubtype="0" decel="100000" fill="hold" grpId="1" nodeType="withEffect">
                                  <p:stCondLst>
                                    <p:cond delay="1250"/>
                                  </p:stCondLst>
                                  <p:childTnLst>
                                    <p:animMotion origin="layout" path="M -0.01719 -0.00023 L -1.25E-6 1.85185E-6 " pathEditMode="relative" rAng="0" ptsTypes="AA">
                                      <p:cBhvr>
                                        <p:cTn id="32" dur="750" fill="hold"/>
                                        <p:tgtEl>
                                          <p:spTgt spid="27"/>
                                        </p:tgtEl>
                                        <p:attrNameLst>
                                          <p:attrName>ppt_x</p:attrName>
                                          <p:attrName>ppt_y</p:attrName>
                                        </p:attrNameLst>
                                      </p:cBhvr>
                                      <p:rCtr x="859" y="0"/>
                                    </p:animMotion>
                                  </p:childTnLst>
                                </p:cTn>
                              </p:par>
                              <p:par>
                                <p:cTn id="33" presetID="10" presetClass="entr" presetSubtype="0" fill="hold" grpId="0" nodeType="withEffect">
                                  <p:stCondLst>
                                    <p:cond delay="125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42" presetClass="path" presetSubtype="0" decel="100000" fill="hold" grpId="1" nodeType="withEffect">
                                  <p:stCondLst>
                                    <p:cond delay="1250"/>
                                  </p:stCondLst>
                                  <p:childTnLst>
                                    <p:animMotion origin="layout" path="M -0.01719 -0.00023 L -1.25E-6 1.85185E-6 " pathEditMode="relative" rAng="0" ptsTypes="AA">
                                      <p:cBhvr>
                                        <p:cTn id="37" dur="750" fill="hold"/>
                                        <p:tgtEl>
                                          <p:spTgt spid="30"/>
                                        </p:tgtEl>
                                        <p:attrNameLst>
                                          <p:attrName>ppt_x</p:attrName>
                                          <p:attrName>ppt_y</p:attrName>
                                        </p:attrNameLst>
                                      </p:cBhvr>
                                      <p:rCtr x="85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p:bldP spid="25" grpId="1"/>
      <p:bldP spid="26" grpId="0" animBg="1"/>
      <p:bldP spid="26" grpId="1" animBg="1"/>
      <p:bldP spid="27" grpId="0"/>
      <p:bldP spid="27" grpId="1"/>
      <p:bldP spid="30" grpId="0" animBg="1"/>
      <p:bldP spid="3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67">
            <a:extLst>
              <a:ext uri="{FF2B5EF4-FFF2-40B4-BE49-F238E27FC236}">
                <a16:creationId xmlns:a16="http://schemas.microsoft.com/office/drawing/2014/main" id="{00C22563-7F6F-438C-C45D-FCD4DCAA5547}"/>
              </a:ext>
              <a:ext uri="{C183D7F6-B498-43B3-948B-1728B52AA6E4}">
                <adec:decorative xmlns:adec="http://schemas.microsoft.com/office/drawing/2017/decorative" val="1"/>
              </a:ext>
            </a:extLst>
          </p:cNvPr>
          <p:cNvPicPr>
            <a:picLocks noChangeAspect="1"/>
          </p:cNvPicPr>
          <p:nvPr/>
        </p:nvPicPr>
        <p:blipFill>
          <a:blip r:embed="rId3"/>
          <a:srcRect l="5155" t="-13681" r="1" b="3"/>
          <a:stretch/>
        </p:blipFill>
        <p:spPr>
          <a:xfrm>
            <a:off x="8686800" y="5375977"/>
            <a:ext cx="3505200" cy="1482023"/>
          </a:xfrm>
          <a:prstGeom prst="rect">
            <a:avLst/>
          </a:prstGeom>
        </p:spPr>
      </p:pic>
      <p:sp>
        <p:nvSpPr>
          <p:cNvPr id="65" name="Freeform: Shape 64">
            <a:extLst>
              <a:ext uri="{FF2B5EF4-FFF2-40B4-BE49-F238E27FC236}">
                <a16:creationId xmlns:a16="http://schemas.microsoft.com/office/drawing/2014/main" id="{B1B102F8-7E5D-86A4-03B5-B3F09A0D1FE6}"/>
              </a:ext>
              <a:ext uri="{C183D7F6-B498-43B3-948B-1728B52AA6E4}">
                <adec:decorative xmlns:adec="http://schemas.microsoft.com/office/drawing/2017/decorative" val="1"/>
              </a:ext>
            </a:extLst>
          </p:cNvPr>
          <p:cNvSpPr>
            <a:spLocks/>
          </p:cNvSpPr>
          <p:nvPr/>
        </p:nvSpPr>
        <p:spPr bwMode="auto">
          <a:xfrm>
            <a:off x="588965" y="1328794"/>
            <a:ext cx="11018520" cy="4937760"/>
          </a:xfrm>
          <a:custGeom>
            <a:avLst/>
            <a:gdLst>
              <a:gd name="connsiteX0" fmla="*/ 123444 w 11018520"/>
              <a:gd name="connsiteY0" fmla="*/ 0 h 4937760"/>
              <a:gd name="connsiteX1" fmla="*/ 5317237 w 11018520"/>
              <a:gd name="connsiteY1" fmla="*/ 0 h 4937760"/>
              <a:gd name="connsiteX2" fmla="*/ 5365285 w 11018520"/>
              <a:gd name="connsiteY2" fmla="*/ 9701 h 4937760"/>
              <a:gd name="connsiteX3" fmla="*/ 5440679 w 11018520"/>
              <a:gd name="connsiteY3" fmla="*/ 123444 h 4937760"/>
              <a:gd name="connsiteX4" fmla="*/ 5440679 w 11018520"/>
              <a:gd name="connsiteY4" fmla="*/ 2354579 h 4937760"/>
              <a:gd name="connsiteX5" fmla="*/ 5509259 w 11018520"/>
              <a:gd name="connsiteY5" fmla="*/ 2423159 h 4937760"/>
              <a:gd name="connsiteX6" fmla="*/ 5577839 w 11018520"/>
              <a:gd name="connsiteY6" fmla="*/ 2354579 h 4937760"/>
              <a:gd name="connsiteX7" fmla="*/ 5577839 w 11018520"/>
              <a:gd name="connsiteY7" fmla="*/ 123444 h 4937760"/>
              <a:gd name="connsiteX8" fmla="*/ 5653233 w 11018520"/>
              <a:gd name="connsiteY8" fmla="*/ 9701 h 4937760"/>
              <a:gd name="connsiteX9" fmla="*/ 5701282 w 11018520"/>
              <a:gd name="connsiteY9" fmla="*/ 0 h 4937760"/>
              <a:gd name="connsiteX10" fmla="*/ 10895076 w 11018520"/>
              <a:gd name="connsiteY10" fmla="*/ 0 h 4937760"/>
              <a:gd name="connsiteX11" fmla="*/ 11018520 w 11018520"/>
              <a:gd name="connsiteY11" fmla="*/ 123445 h 4937760"/>
              <a:gd name="connsiteX12" fmla="*/ 11018520 w 11018520"/>
              <a:gd name="connsiteY12" fmla="*/ 4814316 h 4937760"/>
              <a:gd name="connsiteX13" fmla="*/ 10895076 w 11018520"/>
              <a:gd name="connsiteY13" fmla="*/ 4937760 h 4937760"/>
              <a:gd name="connsiteX14" fmla="*/ 5701283 w 11018520"/>
              <a:gd name="connsiteY14" fmla="*/ 4937760 h 4937760"/>
              <a:gd name="connsiteX15" fmla="*/ 5577839 w 11018520"/>
              <a:gd name="connsiteY15" fmla="*/ 4814316 h 4937760"/>
              <a:gd name="connsiteX16" fmla="*/ 5577839 w 11018520"/>
              <a:gd name="connsiteY16" fmla="*/ 2628899 h 4937760"/>
              <a:gd name="connsiteX17" fmla="*/ 5509259 w 11018520"/>
              <a:gd name="connsiteY17" fmla="*/ 2560319 h 4937760"/>
              <a:gd name="connsiteX18" fmla="*/ 5440679 w 11018520"/>
              <a:gd name="connsiteY18" fmla="*/ 2628899 h 4937760"/>
              <a:gd name="connsiteX19" fmla="*/ 5440679 w 11018520"/>
              <a:gd name="connsiteY19" fmla="*/ 4814316 h 4937760"/>
              <a:gd name="connsiteX20" fmla="*/ 5317235 w 11018520"/>
              <a:gd name="connsiteY20" fmla="*/ 4937760 h 4937760"/>
              <a:gd name="connsiteX21" fmla="*/ 123444 w 11018520"/>
              <a:gd name="connsiteY21" fmla="*/ 4937760 h 4937760"/>
              <a:gd name="connsiteX22" fmla="*/ 0 w 11018520"/>
              <a:gd name="connsiteY22" fmla="*/ 4814316 h 4937760"/>
              <a:gd name="connsiteX23" fmla="*/ 0 w 11018520"/>
              <a:gd name="connsiteY23" fmla="*/ 123445 h 4937760"/>
              <a:gd name="connsiteX24" fmla="*/ 123444 w 11018520"/>
              <a:gd name="connsiteY24" fmla="*/ 0 h 493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018520" h="4937760">
                <a:moveTo>
                  <a:pt x="123444" y="0"/>
                </a:moveTo>
                <a:lnTo>
                  <a:pt x="5317237" y="0"/>
                </a:lnTo>
                <a:lnTo>
                  <a:pt x="5365285" y="9701"/>
                </a:lnTo>
                <a:cubicBezTo>
                  <a:pt x="5409591" y="28441"/>
                  <a:pt x="5440679" y="72312"/>
                  <a:pt x="5440679" y="123444"/>
                </a:cubicBezTo>
                <a:lnTo>
                  <a:pt x="5440679" y="2354579"/>
                </a:lnTo>
                <a:cubicBezTo>
                  <a:pt x="5440679" y="2392455"/>
                  <a:pt x="5471383" y="2423159"/>
                  <a:pt x="5509259" y="2423159"/>
                </a:cubicBezTo>
                <a:cubicBezTo>
                  <a:pt x="5547135" y="2423159"/>
                  <a:pt x="5577839" y="2392455"/>
                  <a:pt x="5577839" y="2354579"/>
                </a:cubicBezTo>
                <a:lnTo>
                  <a:pt x="5577839" y="123444"/>
                </a:lnTo>
                <a:cubicBezTo>
                  <a:pt x="5577839" y="72312"/>
                  <a:pt x="5608928" y="28441"/>
                  <a:pt x="5653233" y="9701"/>
                </a:cubicBezTo>
                <a:lnTo>
                  <a:pt x="5701282" y="0"/>
                </a:lnTo>
                <a:lnTo>
                  <a:pt x="10895076" y="0"/>
                </a:lnTo>
                <a:cubicBezTo>
                  <a:pt x="10963252" y="0"/>
                  <a:pt x="11018520" y="55269"/>
                  <a:pt x="11018520" y="123445"/>
                </a:cubicBezTo>
                <a:lnTo>
                  <a:pt x="11018520" y="4814316"/>
                </a:lnTo>
                <a:cubicBezTo>
                  <a:pt x="11018520" y="4882492"/>
                  <a:pt x="10963252" y="4937760"/>
                  <a:pt x="10895076" y="4937760"/>
                </a:cubicBezTo>
                <a:lnTo>
                  <a:pt x="5701283" y="4937760"/>
                </a:lnTo>
                <a:cubicBezTo>
                  <a:pt x="5633107" y="4937760"/>
                  <a:pt x="5577839" y="4882492"/>
                  <a:pt x="5577839" y="4814316"/>
                </a:cubicBezTo>
                <a:lnTo>
                  <a:pt x="5577839" y="2628899"/>
                </a:lnTo>
                <a:cubicBezTo>
                  <a:pt x="5577839" y="2591023"/>
                  <a:pt x="5547135" y="2560319"/>
                  <a:pt x="5509259" y="2560319"/>
                </a:cubicBezTo>
                <a:cubicBezTo>
                  <a:pt x="5471383" y="2560319"/>
                  <a:pt x="5440679" y="2591023"/>
                  <a:pt x="5440679" y="2628899"/>
                </a:cubicBezTo>
                <a:lnTo>
                  <a:pt x="5440679" y="4814316"/>
                </a:lnTo>
                <a:cubicBezTo>
                  <a:pt x="5440679" y="4882492"/>
                  <a:pt x="5385411" y="4937760"/>
                  <a:pt x="5317235" y="4937760"/>
                </a:cubicBezTo>
                <a:lnTo>
                  <a:pt x="123444" y="4937760"/>
                </a:lnTo>
                <a:cubicBezTo>
                  <a:pt x="55268" y="4937760"/>
                  <a:pt x="0" y="4882492"/>
                  <a:pt x="0" y="4814316"/>
                </a:cubicBezTo>
                <a:lnTo>
                  <a:pt x="0" y="123445"/>
                </a:lnTo>
                <a:cubicBezTo>
                  <a:pt x="0" y="55269"/>
                  <a:pt x="55268" y="0"/>
                  <a:pt x="123444" y="0"/>
                </a:cubicBezTo>
                <a:close/>
              </a:path>
            </a:pathLst>
          </a:cu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sp>
        <p:nvSpPr>
          <p:cNvPr id="41" name="Rectangle 40">
            <a:extLst>
              <a:ext uri="{FF2B5EF4-FFF2-40B4-BE49-F238E27FC236}">
                <a16:creationId xmlns:a16="http://schemas.microsoft.com/office/drawing/2014/main" id="{D29D4CF1-C9A2-7248-4D27-3F247A6A38B1}"/>
              </a:ext>
              <a:ext uri="{C183D7F6-B498-43B3-948B-1728B52AA6E4}">
                <adec:decorative xmlns:adec="http://schemas.microsoft.com/office/drawing/2017/decorative" val="1"/>
              </a:ext>
            </a:extLst>
          </p:cNvPr>
          <p:cNvSpPr>
            <a:spLocks/>
          </p:cNvSpPr>
          <p:nvPr/>
        </p:nvSpPr>
        <p:spPr bwMode="auto">
          <a:xfrm>
            <a:off x="593536" y="1923153"/>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42" name="Oval 41">
            <a:extLst>
              <a:ext uri="{FF2B5EF4-FFF2-40B4-BE49-F238E27FC236}">
                <a16:creationId xmlns:a16="http://schemas.microsoft.com/office/drawing/2014/main" id="{6B8415AF-3B3E-7F7F-6114-E8E90D91F565}"/>
              </a:ext>
              <a:ext uri="{C183D7F6-B498-43B3-948B-1728B52AA6E4}">
                <adec:decorative xmlns:adec="http://schemas.microsoft.com/office/drawing/2017/decorative" val="1"/>
              </a:ext>
            </a:extLst>
          </p:cNvPr>
          <p:cNvSpPr>
            <a:spLocks noChangeAspect="1"/>
          </p:cNvSpPr>
          <p:nvPr/>
        </p:nvSpPr>
        <p:spPr bwMode="auto">
          <a:xfrm>
            <a:off x="2166304" y="1465953"/>
            <a:ext cx="2286000" cy="2286000"/>
          </a:xfrm>
          <a:prstGeom prst="ellipse">
            <a:avLst/>
          </a:prstGeom>
          <a:solidFill>
            <a:srgbClr val="FFFFFF">
              <a:alpha val="95000"/>
            </a:srgbClr>
          </a:solidFill>
          <a:effectLst>
            <a:innerShdw blurRad="127000">
              <a:prstClr val="black">
                <a:alpha val="15000"/>
              </a:prstClr>
            </a:inn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43" name="Oval 42">
            <a:extLst>
              <a:ext uri="{FF2B5EF4-FFF2-40B4-BE49-F238E27FC236}">
                <a16:creationId xmlns:a16="http://schemas.microsoft.com/office/drawing/2014/main" id="{CDDA6974-9777-B345-EB98-2C451CBC818F}"/>
              </a:ext>
              <a:ext uri="{C183D7F6-B498-43B3-948B-1728B52AA6E4}">
                <adec:decorative xmlns:adec="http://schemas.microsoft.com/office/drawing/2017/decorative" val="1"/>
              </a:ext>
            </a:extLst>
          </p:cNvPr>
          <p:cNvSpPr>
            <a:spLocks noChangeAspect="1"/>
          </p:cNvSpPr>
          <p:nvPr/>
        </p:nvSpPr>
        <p:spPr bwMode="auto">
          <a:xfrm>
            <a:off x="2486344" y="1785993"/>
            <a:ext cx="1645920" cy="1645920"/>
          </a:xfrm>
          <a:prstGeom prst="ellipse">
            <a:avLst/>
          </a:prstGeom>
          <a:solidFill>
            <a:srgbClr val="FFFFFF">
              <a:alpha val="95000"/>
            </a:srgbClr>
          </a:solidFill>
          <a:effectLst>
            <a:outerShdw blurRad="254000" dist="50800" algn="ctr" rotWithShape="0">
              <a:prstClr val="black">
                <a:alpha val="10000"/>
              </a:prstClr>
            </a:out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48" name="Rectangle 47">
            <a:extLst>
              <a:ext uri="{FF2B5EF4-FFF2-40B4-BE49-F238E27FC236}">
                <a16:creationId xmlns:a16="http://schemas.microsoft.com/office/drawing/2014/main" id="{98AAA23E-8F9D-0733-4B85-FC7D15B465A8}"/>
              </a:ext>
              <a:ext uri="{C183D7F6-B498-43B3-948B-1728B52AA6E4}">
                <adec:decorative xmlns:adec="http://schemas.microsoft.com/office/drawing/2017/decorative" val="1"/>
              </a:ext>
            </a:extLst>
          </p:cNvPr>
          <p:cNvSpPr>
            <a:spLocks/>
          </p:cNvSpPr>
          <p:nvPr/>
        </p:nvSpPr>
        <p:spPr bwMode="auto">
          <a:xfrm>
            <a:off x="6166928" y="1573744"/>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4" name="Arc 53">
            <a:extLst>
              <a:ext uri="{FF2B5EF4-FFF2-40B4-BE49-F238E27FC236}">
                <a16:creationId xmlns:a16="http://schemas.microsoft.com/office/drawing/2014/main" id="{B380BAF4-28FE-04E0-09EB-088A6A5D15A5}"/>
              </a:ext>
              <a:ext uri="{C183D7F6-B498-43B3-948B-1728B52AA6E4}">
                <adec:decorative xmlns:adec="http://schemas.microsoft.com/office/drawing/2017/decorative" val="1"/>
              </a:ext>
            </a:extLst>
          </p:cNvPr>
          <p:cNvSpPr>
            <a:spLocks noChangeAspect="1"/>
          </p:cNvSpPr>
          <p:nvPr/>
        </p:nvSpPr>
        <p:spPr>
          <a:xfrm>
            <a:off x="2326324" y="1625973"/>
            <a:ext cx="1965960" cy="1965960"/>
          </a:xfrm>
          <a:prstGeom prst="arc">
            <a:avLst>
              <a:gd name="adj1" fmla="val 16200000"/>
              <a:gd name="adj2" fmla="val 10719100"/>
            </a:avLst>
          </a:prstGeom>
          <a:ln w="127000" cap="rnd">
            <a:gradFill flip="none" rotWithShape="1">
              <a:gsLst>
                <a:gs pos="52000">
                  <a:srgbClr val="6B6FD7"/>
                </a:gs>
                <a:gs pos="73000">
                  <a:srgbClr val="00B0F0"/>
                </a:gs>
                <a:gs pos="31000">
                  <a:srgbClr val="C03BC4"/>
                </a:gs>
                <a:gs pos="0">
                  <a:srgbClr val="FFA38B"/>
                </a:gs>
                <a:gs pos="100000">
                  <a:srgbClr val="0078D4"/>
                </a:gs>
              </a:gsLst>
              <a:lin ang="189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5" name="Title 4">
            <a:extLst>
              <a:ext uri="{FF2B5EF4-FFF2-40B4-BE49-F238E27FC236}">
                <a16:creationId xmlns:a16="http://schemas.microsoft.com/office/drawing/2014/main" id="{D1E5696F-7DCB-2DF0-052A-D993C204EF34}"/>
              </a:ext>
            </a:extLst>
          </p:cNvPr>
          <p:cNvSpPr>
            <a:spLocks noGrp="1"/>
          </p:cNvSpPr>
          <p:nvPr>
            <p:ph type="title"/>
          </p:nvPr>
        </p:nvSpPr>
        <p:spPr>
          <a:xfrm>
            <a:off x="588263" y="457200"/>
            <a:ext cx="11018520" cy="553998"/>
          </a:xfrm>
        </p:spPr>
        <p:txBody>
          <a:bodyPr/>
          <a:lstStyle/>
          <a:p>
            <a:r>
              <a:rPr lang="en-US"/>
              <a:t>AI adoption is rising, boosting productivity and ROI </a:t>
            </a:r>
          </a:p>
        </p:txBody>
      </p:sp>
      <p:sp>
        <p:nvSpPr>
          <p:cNvPr id="46" name="TextBox 45">
            <a:extLst>
              <a:ext uri="{FF2B5EF4-FFF2-40B4-BE49-F238E27FC236}">
                <a16:creationId xmlns:a16="http://schemas.microsoft.com/office/drawing/2014/main" id="{F4D0B099-C5EC-6BD1-6C4A-A3D91C4FA5DF}"/>
              </a:ext>
            </a:extLst>
          </p:cNvPr>
          <p:cNvSpPr txBox="1"/>
          <p:nvPr/>
        </p:nvSpPr>
        <p:spPr>
          <a:xfrm>
            <a:off x="2693751" y="2239616"/>
            <a:ext cx="1231106" cy="738664"/>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4800" b="1">
                <a:gradFill flip="none" rotWithShape="1">
                  <a:gsLst>
                    <a:gs pos="0">
                      <a:schemeClr val="accent3"/>
                    </a:gs>
                    <a:gs pos="100000">
                      <a:schemeClr val="accent2"/>
                    </a:gs>
                  </a:gsLst>
                  <a:lin ang="13500000" scaled="1"/>
                  <a:tileRect/>
                </a:gradFill>
                <a:latin typeface="+mj-lt"/>
              </a:rPr>
              <a:t>75%</a:t>
            </a:r>
          </a:p>
        </p:txBody>
      </p:sp>
      <p:sp>
        <p:nvSpPr>
          <p:cNvPr id="40" name="Rectangle: Rounded Corners 39">
            <a:extLst>
              <a:ext uri="{FF2B5EF4-FFF2-40B4-BE49-F238E27FC236}">
                <a16:creationId xmlns:a16="http://schemas.microsoft.com/office/drawing/2014/main" id="{BF6B4924-361A-1873-E6CF-E1D066C0D6B2}"/>
              </a:ext>
            </a:extLst>
          </p:cNvPr>
          <p:cNvSpPr>
            <a:spLocks/>
          </p:cNvSpPr>
          <p:nvPr/>
        </p:nvSpPr>
        <p:spPr bwMode="auto">
          <a:xfrm>
            <a:off x="726124" y="3889113"/>
            <a:ext cx="5166360" cy="2240281"/>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r>
              <a:rPr lang="en-US" sz="2800"/>
              <a:t>Of knowledge workers around the world use generative AI at work.</a:t>
            </a:r>
            <a:r>
              <a:rPr lang="en-US" sz="2800" baseline="30000"/>
              <a:t>1</a:t>
            </a:r>
          </a:p>
        </p:txBody>
      </p:sp>
      <p:sp>
        <p:nvSpPr>
          <p:cNvPr id="67" name="TextBox 66">
            <a:hlinkClick r:id="rId4"/>
            <a:extLst>
              <a:ext uri="{FF2B5EF4-FFF2-40B4-BE49-F238E27FC236}">
                <a16:creationId xmlns:a16="http://schemas.microsoft.com/office/drawing/2014/main" id="{527BBBB3-7942-6523-76BE-A03A8C7C9A4F}"/>
              </a:ext>
            </a:extLst>
          </p:cNvPr>
          <p:cNvSpPr txBox="1">
            <a:spLocks/>
          </p:cNvSpPr>
          <p:nvPr/>
        </p:nvSpPr>
        <p:spPr>
          <a:xfrm>
            <a:off x="588963" y="6418348"/>
            <a:ext cx="11018521" cy="143950"/>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1. </a:t>
            </a:r>
            <a:r>
              <a:rPr lang="en-US">
                <a:hlinkClick r:id="rId5"/>
              </a:rPr>
              <a:t>AI at Work Is Here. Now Comes the Hard Part</a:t>
            </a:r>
            <a:r>
              <a:rPr lang="en-US"/>
              <a:t> </a:t>
            </a:r>
            <a:r>
              <a:rPr lang="en-US">
                <a:solidFill>
                  <a:schemeClr val="tx2"/>
                </a:solidFill>
              </a:rPr>
              <a:t>2</a:t>
            </a:r>
            <a:r>
              <a:rPr kumimoji="0" lang="en-US" sz="900" b="0" i="0" u="none" strike="noStrike" kern="100" cap="none" normalizeH="0" baseline="0" noProof="0">
                <a:ln>
                  <a:noFill/>
                </a:ln>
                <a:solidFill>
                  <a:schemeClr val="tx2"/>
                </a:solidFill>
                <a:effectLst/>
                <a:uLnTx/>
                <a:uFillTx/>
                <a:ea typeface="Aptos" panose="020B0004020202020204" pitchFamily="34" charset="0"/>
                <a:cs typeface="Times New Roman" panose="02020603050405020304" pitchFamily="18" charset="0"/>
              </a:rPr>
              <a:t> </a:t>
            </a:r>
            <a:r>
              <a:rPr lang="en-US" sz="900">
                <a:solidFill>
                  <a:srgbClr val="0078D4"/>
                </a:solidFill>
                <a:hlinkClick r:id="rId6"/>
              </a:rPr>
              <a:t>IDC’s 2024 AI opportunity study: Top five AI trends to watch - The Official Microsoft </a:t>
            </a:r>
            <a:r>
              <a:rPr lang="en-US" sz="900">
                <a:hlinkClick r:id="rId6"/>
              </a:rPr>
              <a:t>Blog</a:t>
            </a:r>
            <a:endParaRPr lang="en-US">
              <a:solidFill>
                <a:srgbClr val="0078D4"/>
              </a:solidFill>
            </a:endParaRPr>
          </a:p>
        </p:txBody>
      </p:sp>
      <p:sp>
        <p:nvSpPr>
          <p:cNvPr id="4" name="TextBox 3">
            <a:extLst>
              <a:ext uri="{FF2B5EF4-FFF2-40B4-BE49-F238E27FC236}">
                <a16:creationId xmlns:a16="http://schemas.microsoft.com/office/drawing/2014/main" id="{C8130B73-DDA9-CB70-7E92-B4B7AF13A646}"/>
              </a:ext>
            </a:extLst>
          </p:cNvPr>
          <p:cNvSpPr txBox="1"/>
          <p:nvPr/>
        </p:nvSpPr>
        <p:spPr>
          <a:xfrm>
            <a:off x="6159697" y="1951768"/>
            <a:ext cx="2040623" cy="615553"/>
          </a:xfrm>
          <a:prstGeom prst="rect">
            <a:avLst/>
          </a:prstGeom>
          <a:noFill/>
        </p:spPr>
        <p:txBody>
          <a:bodyPr wrap="none" lIns="0" tIns="0" rIns="0" bIns="0" anchor="ctr">
            <a:spAutoFit/>
          </a:bodyPr>
          <a:lstStyle/>
          <a:p>
            <a:pPr algn="ctr">
              <a:spcBef>
                <a:spcPct val="0"/>
              </a:spcBef>
              <a:defRPr/>
            </a:pPr>
            <a:r>
              <a:rPr lang="en-US" sz="4000" b="1">
                <a:gradFill flip="none" rotWithShape="1">
                  <a:gsLst>
                    <a:gs pos="0">
                      <a:schemeClr val="accent3"/>
                    </a:gs>
                    <a:gs pos="100000">
                      <a:schemeClr val="accent2"/>
                    </a:gs>
                  </a:gsLst>
                  <a:lin ang="13500000" scaled="1"/>
                  <a:tileRect/>
                </a:gradFill>
                <a:latin typeface="+mj-lt"/>
              </a:rPr>
              <a:t>USD3.7x</a:t>
            </a:r>
          </a:p>
        </p:txBody>
      </p:sp>
      <p:sp>
        <p:nvSpPr>
          <p:cNvPr id="6" name="TextBox 5">
            <a:extLst>
              <a:ext uri="{FF2B5EF4-FFF2-40B4-BE49-F238E27FC236}">
                <a16:creationId xmlns:a16="http://schemas.microsoft.com/office/drawing/2014/main" id="{0D9C5C4F-C8EB-7A97-0715-A1DF74331A1D}"/>
              </a:ext>
            </a:extLst>
          </p:cNvPr>
          <p:cNvSpPr txBox="1"/>
          <p:nvPr/>
        </p:nvSpPr>
        <p:spPr>
          <a:xfrm>
            <a:off x="8360171" y="1844046"/>
            <a:ext cx="3009919" cy="830997"/>
          </a:xfrm>
          <a:prstGeom prst="rect">
            <a:avLst/>
          </a:prstGeom>
          <a:noFill/>
        </p:spPr>
        <p:txBody>
          <a:bodyPr wrap="square" lIns="0" tIns="0" rIns="0" bIns="0">
            <a:spAutoFit/>
          </a:bodyPr>
          <a:lstStyle/>
          <a:p>
            <a:pPr>
              <a:spcBef>
                <a:spcPts val="1000"/>
              </a:spcBef>
            </a:pPr>
            <a:r>
              <a:rPr lang="en-US"/>
              <a:t>For every USD1 a company invests in generative AI, the ROI is USD3.7x.</a:t>
            </a:r>
            <a:r>
              <a:rPr lang="en-US" baseline="30000"/>
              <a:t>2</a:t>
            </a:r>
          </a:p>
        </p:txBody>
      </p:sp>
      <p:cxnSp>
        <p:nvCxnSpPr>
          <p:cNvPr id="7" name="Straight Connector 6">
            <a:extLst>
              <a:ext uri="{FF2B5EF4-FFF2-40B4-BE49-F238E27FC236}">
                <a16:creationId xmlns:a16="http://schemas.microsoft.com/office/drawing/2014/main" id="{D62DD2BF-FE6E-EC16-0A74-3CE5D9A2C191}"/>
              </a:ext>
              <a:ext uri="{C183D7F6-B498-43B3-948B-1728B52AA6E4}">
                <adec:decorative xmlns:adec="http://schemas.microsoft.com/office/drawing/2017/decorative" val="1"/>
              </a:ext>
            </a:extLst>
          </p:cNvPr>
          <p:cNvCxnSpPr>
            <a:cxnSpLocks/>
          </p:cNvCxnSpPr>
          <p:nvPr/>
        </p:nvCxnSpPr>
        <p:spPr>
          <a:xfrm>
            <a:off x="8037321" y="1721456"/>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2784758-2A82-4FD5-9E3D-97C01D5EFA1A}"/>
              </a:ext>
              <a:ext uri="{C183D7F6-B498-43B3-948B-1728B52AA6E4}">
                <adec:decorative xmlns:adec="http://schemas.microsoft.com/office/drawing/2017/decorative" val="1"/>
              </a:ext>
            </a:extLst>
          </p:cNvPr>
          <p:cNvSpPr>
            <a:spLocks/>
          </p:cNvSpPr>
          <p:nvPr/>
        </p:nvSpPr>
        <p:spPr bwMode="auto">
          <a:xfrm>
            <a:off x="6162231" y="3190156"/>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9" name="TextBox 8">
            <a:extLst>
              <a:ext uri="{FF2B5EF4-FFF2-40B4-BE49-F238E27FC236}">
                <a16:creationId xmlns:a16="http://schemas.microsoft.com/office/drawing/2014/main" id="{7741386F-2D75-FBA7-35F1-3D9D34548AB9}"/>
              </a:ext>
            </a:extLst>
          </p:cNvPr>
          <p:cNvSpPr txBox="1"/>
          <p:nvPr/>
        </p:nvSpPr>
        <p:spPr>
          <a:xfrm>
            <a:off x="6738493" y="3568180"/>
            <a:ext cx="873637" cy="615553"/>
          </a:xfrm>
          <a:prstGeom prst="rect">
            <a:avLst/>
          </a:prstGeom>
          <a:noFill/>
        </p:spPr>
        <p:txBody>
          <a:bodyPr wrap="none" lIns="0" tIns="0" rIns="0" bIns="0" anchor="ctr">
            <a:spAutoFit/>
          </a:bodyPr>
          <a:lstStyle>
            <a:defPPr>
              <a:defRPr lang="en-US"/>
            </a:defPPr>
            <a:lvl1pPr algn="ctr">
              <a:spcBef>
                <a:spcPct val="0"/>
              </a:spcBef>
              <a:defRPr sz="4000" b="1">
                <a:gradFill flip="none" rotWithShape="1">
                  <a:gsLst>
                    <a:gs pos="0">
                      <a:schemeClr val="accent3"/>
                    </a:gs>
                    <a:gs pos="100000">
                      <a:schemeClr val="accent2"/>
                    </a:gs>
                  </a:gsLst>
                  <a:lin ang="13500000" scaled="1"/>
                  <a:tileRect/>
                </a:gradFill>
                <a:latin typeface="+mj-lt"/>
              </a:defRPr>
            </a:lvl1pPr>
          </a:lstStyle>
          <a:p>
            <a:r>
              <a:rPr lang="en-US"/>
              <a:t>&lt;13</a:t>
            </a:r>
          </a:p>
        </p:txBody>
      </p:sp>
      <p:sp>
        <p:nvSpPr>
          <p:cNvPr id="10" name="TextBox 9">
            <a:extLst>
              <a:ext uri="{FF2B5EF4-FFF2-40B4-BE49-F238E27FC236}">
                <a16:creationId xmlns:a16="http://schemas.microsoft.com/office/drawing/2014/main" id="{D65B0EB2-D2F2-50BF-C3A5-9571CAEFAF57}"/>
              </a:ext>
            </a:extLst>
          </p:cNvPr>
          <p:cNvSpPr txBox="1"/>
          <p:nvPr/>
        </p:nvSpPr>
        <p:spPr>
          <a:xfrm>
            <a:off x="8355474" y="3460458"/>
            <a:ext cx="3009919" cy="830997"/>
          </a:xfrm>
          <a:prstGeom prst="rect">
            <a:avLst/>
          </a:prstGeom>
          <a:noFill/>
        </p:spPr>
        <p:txBody>
          <a:bodyPr wrap="square" lIns="0" tIns="0" rIns="0" bIns="0">
            <a:spAutoFit/>
          </a:bodyPr>
          <a:lstStyle/>
          <a:p>
            <a:pPr>
              <a:spcBef>
                <a:spcPts val="1000"/>
              </a:spcBef>
            </a:pPr>
            <a:r>
              <a:rPr lang="en-US"/>
              <a:t>Within 13 months, organizations are realizing the value of generative AI.</a:t>
            </a:r>
            <a:r>
              <a:rPr lang="en-US" baseline="30000"/>
              <a:t> 2</a:t>
            </a:r>
            <a:endParaRPr lang="en-US"/>
          </a:p>
        </p:txBody>
      </p:sp>
      <p:cxnSp>
        <p:nvCxnSpPr>
          <p:cNvPr id="11" name="Straight Connector 10">
            <a:extLst>
              <a:ext uri="{FF2B5EF4-FFF2-40B4-BE49-F238E27FC236}">
                <a16:creationId xmlns:a16="http://schemas.microsoft.com/office/drawing/2014/main" id="{DDBA661A-E351-B9BF-5366-63D8FADBE8AC}"/>
              </a:ext>
              <a:ext uri="{C183D7F6-B498-43B3-948B-1728B52AA6E4}">
                <adec:decorative xmlns:adec="http://schemas.microsoft.com/office/drawing/2017/decorative" val="1"/>
              </a:ext>
            </a:extLst>
          </p:cNvPr>
          <p:cNvCxnSpPr>
            <a:cxnSpLocks/>
          </p:cNvCxnSpPr>
          <p:nvPr/>
        </p:nvCxnSpPr>
        <p:spPr>
          <a:xfrm>
            <a:off x="8032624" y="3337868"/>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5E23ABF-D0B8-3A2F-BAF6-7C458EFCC870}"/>
              </a:ext>
              <a:ext uri="{C183D7F6-B498-43B3-948B-1728B52AA6E4}">
                <adec:decorative xmlns:adec="http://schemas.microsoft.com/office/drawing/2017/decorative" val="1"/>
              </a:ext>
            </a:extLst>
          </p:cNvPr>
          <p:cNvSpPr>
            <a:spLocks/>
          </p:cNvSpPr>
          <p:nvPr/>
        </p:nvSpPr>
        <p:spPr bwMode="auto">
          <a:xfrm>
            <a:off x="6162231" y="4806568"/>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13" name="TextBox 12">
            <a:extLst>
              <a:ext uri="{FF2B5EF4-FFF2-40B4-BE49-F238E27FC236}">
                <a16:creationId xmlns:a16="http://schemas.microsoft.com/office/drawing/2014/main" id="{9E606A0D-5282-1101-4384-E14FFEEFDA51}"/>
              </a:ext>
            </a:extLst>
          </p:cNvPr>
          <p:cNvSpPr txBox="1"/>
          <p:nvPr/>
        </p:nvSpPr>
        <p:spPr>
          <a:xfrm>
            <a:off x="6663153" y="5184592"/>
            <a:ext cx="1024319" cy="615553"/>
          </a:xfrm>
          <a:prstGeom prst="rect">
            <a:avLst/>
          </a:prstGeom>
          <a:noFill/>
        </p:spPr>
        <p:txBody>
          <a:bodyPr wrap="none" lIns="0" tIns="0" rIns="0" bIns="0" anchor="ctr">
            <a:spAutoFit/>
          </a:bodyPr>
          <a:lstStyle>
            <a:defPPr>
              <a:defRPr lang="en-US"/>
            </a:defPPr>
            <a:lvl1pPr algn="ctr">
              <a:spcBef>
                <a:spcPct val="0"/>
              </a:spcBef>
              <a:defRPr sz="4000" b="1">
                <a:gradFill flip="none" rotWithShape="1">
                  <a:gsLst>
                    <a:gs pos="0">
                      <a:schemeClr val="accent3"/>
                    </a:gs>
                    <a:gs pos="100000">
                      <a:schemeClr val="accent2"/>
                    </a:gs>
                  </a:gsLst>
                  <a:lin ang="13500000" scaled="1"/>
                  <a:tileRect/>
                </a:gradFill>
                <a:latin typeface="+mj-lt"/>
              </a:defRPr>
            </a:lvl1pPr>
          </a:lstStyle>
          <a:p>
            <a:r>
              <a:rPr lang="en-US"/>
              <a:t>45%</a:t>
            </a:r>
          </a:p>
        </p:txBody>
      </p:sp>
      <p:sp>
        <p:nvSpPr>
          <p:cNvPr id="14" name="TextBox 13">
            <a:extLst>
              <a:ext uri="{FF2B5EF4-FFF2-40B4-BE49-F238E27FC236}">
                <a16:creationId xmlns:a16="http://schemas.microsoft.com/office/drawing/2014/main" id="{56ACC06D-4B5E-8F4C-872D-42C7313B2C1D}"/>
              </a:ext>
            </a:extLst>
          </p:cNvPr>
          <p:cNvSpPr txBox="1"/>
          <p:nvPr/>
        </p:nvSpPr>
        <p:spPr>
          <a:xfrm>
            <a:off x="8355474" y="5076870"/>
            <a:ext cx="3009919" cy="830997"/>
          </a:xfrm>
          <a:prstGeom prst="rect">
            <a:avLst/>
          </a:prstGeom>
          <a:noFill/>
        </p:spPr>
        <p:txBody>
          <a:bodyPr wrap="square" lIns="0" tIns="0" rIns="0" bIns="0">
            <a:spAutoFit/>
          </a:bodyPr>
          <a:lstStyle/>
          <a:p>
            <a:pPr>
              <a:spcBef>
                <a:spcPts val="1000"/>
              </a:spcBef>
            </a:pPr>
            <a:r>
              <a:rPr lang="en-US"/>
              <a:t>Of AI users say productivity use cases have provided the greatest ROI.</a:t>
            </a:r>
            <a:r>
              <a:rPr lang="en-US" baseline="30000"/>
              <a:t> 2</a:t>
            </a:r>
            <a:endParaRPr lang="en-US"/>
          </a:p>
        </p:txBody>
      </p:sp>
      <p:cxnSp>
        <p:nvCxnSpPr>
          <p:cNvPr id="15" name="Straight Connector 14">
            <a:extLst>
              <a:ext uri="{FF2B5EF4-FFF2-40B4-BE49-F238E27FC236}">
                <a16:creationId xmlns:a16="http://schemas.microsoft.com/office/drawing/2014/main" id="{45743562-1147-5A05-32C5-2AD2E535EA63}"/>
              </a:ext>
              <a:ext uri="{C183D7F6-B498-43B3-948B-1728B52AA6E4}">
                <adec:decorative xmlns:adec="http://schemas.microsoft.com/office/drawing/2017/decorative" val="1"/>
              </a:ext>
            </a:extLst>
          </p:cNvPr>
          <p:cNvCxnSpPr>
            <a:cxnSpLocks/>
          </p:cNvCxnSpPr>
          <p:nvPr/>
        </p:nvCxnSpPr>
        <p:spPr>
          <a:xfrm>
            <a:off x="8032624" y="4954280"/>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1481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accel="50000" decel="50000" fill="hold" grpId="1" nodeType="withEffect">
                                  <p:stCondLst>
                                    <p:cond delay="0"/>
                                  </p:stCondLst>
                                  <p:childTnLst>
                                    <p:animMotion origin="layout" path="M 0.02682 4.44444E-6 L 1.25E-6 4.44444E-6 " pathEditMode="relative" rAng="0" ptsTypes="AA">
                                      <p:cBhvr>
                                        <p:cTn id="9" dur="1000" fill="hold"/>
                                        <p:tgtEl>
                                          <p:spTgt spid="4"/>
                                        </p:tgtEl>
                                        <p:attrNameLst>
                                          <p:attrName>ppt_x</p:attrName>
                                          <p:attrName>ppt_y</p:attrName>
                                        </p:attrNameLst>
                                      </p:cBhvr>
                                      <p:rCtr x="-1341" y="0"/>
                                    </p:animMotion>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accel="50000" decel="50000" fill="hold" grpId="1" nodeType="withEffect">
                                  <p:stCondLst>
                                    <p:cond delay="0"/>
                                  </p:stCondLst>
                                  <p:childTnLst>
                                    <p:animMotion origin="layout" path="M 0.02682 4.44444E-6 L 2.91667E-6 4.44444E-6 " pathEditMode="relative" rAng="0" ptsTypes="AA">
                                      <p:cBhvr>
                                        <p:cTn id="14" dur="1000" fill="hold"/>
                                        <p:tgtEl>
                                          <p:spTgt spid="6"/>
                                        </p:tgtEl>
                                        <p:attrNameLst>
                                          <p:attrName>ppt_x</p:attrName>
                                          <p:attrName>ppt_y</p:attrName>
                                        </p:attrNameLst>
                                      </p:cBhvr>
                                      <p:rCtr x="-1341" y="0"/>
                                    </p:animMotion>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accel="50000" decel="50000" fill="hold" nodeType="withEffect">
                                  <p:stCondLst>
                                    <p:cond delay="0"/>
                                  </p:stCondLst>
                                  <p:childTnLst>
                                    <p:animMotion origin="layout" path="M 0.02682 2.96296E-6 L 1.25E-6 2.96296E-6 " pathEditMode="relative" rAng="0" ptsTypes="AA">
                                      <p:cBhvr>
                                        <p:cTn id="19" dur="1000" fill="hold"/>
                                        <p:tgtEl>
                                          <p:spTgt spid="7"/>
                                        </p:tgtEl>
                                        <p:attrNameLst>
                                          <p:attrName>ppt_x</p:attrName>
                                          <p:attrName>ppt_y</p:attrName>
                                        </p:attrNameLst>
                                      </p:cBhvr>
                                      <p:rCtr x="-1341" y="0"/>
                                    </p:animMotion>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42" presetClass="path" presetSubtype="0" accel="50000" decel="50000" fill="hold" grpId="1" nodeType="withEffect">
                                  <p:stCondLst>
                                    <p:cond delay="0"/>
                                  </p:stCondLst>
                                  <p:childTnLst>
                                    <p:animMotion origin="layout" path="M 0.02682 4.44444E-6 L 1.25E-6 4.44444E-6 " pathEditMode="relative" rAng="0" ptsTypes="AA">
                                      <p:cBhvr>
                                        <p:cTn id="24" dur="1000" fill="hold"/>
                                        <p:tgtEl>
                                          <p:spTgt spid="9"/>
                                        </p:tgtEl>
                                        <p:attrNameLst>
                                          <p:attrName>ppt_x</p:attrName>
                                          <p:attrName>ppt_y</p:attrName>
                                        </p:attrNameLst>
                                      </p:cBhvr>
                                      <p:rCtr x="-1341" y="0"/>
                                    </p:animMotion>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42" presetClass="path" presetSubtype="0" accel="50000" decel="50000" fill="hold" grpId="1" nodeType="withEffect">
                                  <p:stCondLst>
                                    <p:cond delay="0"/>
                                  </p:stCondLst>
                                  <p:childTnLst>
                                    <p:animMotion origin="layout" path="M 0.02682 4.44444E-6 L 2.91667E-6 4.44444E-6 " pathEditMode="relative" rAng="0" ptsTypes="AA">
                                      <p:cBhvr>
                                        <p:cTn id="29" dur="1000" fill="hold"/>
                                        <p:tgtEl>
                                          <p:spTgt spid="10"/>
                                        </p:tgtEl>
                                        <p:attrNameLst>
                                          <p:attrName>ppt_x</p:attrName>
                                          <p:attrName>ppt_y</p:attrName>
                                        </p:attrNameLst>
                                      </p:cBhvr>
                                      <p:rCtr x="-1341" y="0"/>
                                    </p:animMotion>
                                  </p:childTnLst>
                                </p:cTn>
                              </p:par>
                              <p:par>
                                <p:cTn id="30" presetID="10"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42" presetClass="path" presetSubtype="0" accel="50000" decel="50000" fill="hold" nodeType="withEffect">
                                  <p:stCondLst>
                                    <p:cond delay="0"/>
                                  </p:stCondLst>
                                  <p:childTnLst>
                                    <p:animMotion origin="layout" path="M 0.02682 2.96296E-6 L 1.25E-6 2.96296E-6 " pathEditMode="relative" rAng="0" ptsTypes="AA">
                                      <p:cBhvr>
                                        <p:cTn id="34" dur="1000" fill="hold"/>
                                        <p:tgtEl>
                                          <p:spTgt spid="11"/>
                                        </p:tgtEl>
                                        <p:attrNameLst>
                                          <p:attrName>ppt_x</p:attrName>
                                          <p:attrName>ppt_y</p:attrName>
                                        </p:attrNameLst>
                                      </p:cBhvr>
                                      <p:rCtr x="-1341" y="0"/>
                                    </p:animMotion>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42" presetClass="path" presetSubtype="0" accel="50000" decel="50000" fill="hold" grpId="1" nodeType="withEffect">
                                  <p:stCondLst>
                                    <p:cond delay="0"/>
                                  </p:stCondLst>
                                  <p:childTnLst>
                                    <p:animMotion origin="layout" path="M 0.02682 4.44444E-6 L 1.25E-6 4.44444E-6 " pathEditMode="relative" rAng="0" ptsTypes="AA">
                                      <p:cBhvr>
                                        <p:cTn id="39" dur="1000" fill="hold"/>
                                        <p:tgtEl>
                                          <p:spTgt spid="13"/>
                                        </p:tgtEl>
                                        <p:attrNameLst>
                                          <p:attrName>ppt_x</p:attrName>
                                          <p:attrName>ppt_y</p:attrName>
                                        </p:attrNameLst>
                                      </p:cBhvr>
                                      <p:rCtr x="-1341" y="0"/>
                                    </p:animMotion>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42" presetClass="path" presetSubtype="0" accel="50000" decel="50000" fill="hold" grpId="1" nodeType="withEffect">
                                  <p:stCondLst>
                                    <p:cond delay="0"/>
                                  </p:stCondLst>
                                  <p:childTnLst>
                                    <p:animMotion origin="layout" path="M 0.02682 4.44444E-6 L 2.91667E-6 4.44444E-6 " pathEditMode="relative" rAng="0" ptsTypes="AA">
                                      <p:cBhvr>
                                        <p:cTn id="44" dur="1000" fill="hold"/>
                                        <p:tgtEl>
                                          <p:spTgt spid="14"/>
                                        </p:tgtEl>
                                        <p:attrNameLst>
                                          <p:attrName>ppt_x</p:attrName>
                                          <p:attrName>ppt_y</p:attrName>
                                        </p:attrNameLst>
                                      </p:cBhvr>
                                      <p:rCtr x="-1341" y="0"/>
                                    </p:animMotion>
                                  </p:childTnLst>
                                </p:cTn>
                              </p:par>
                              <p:par>
                                <p:cTn id="45" presetID="10"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42" presetClass="path" presetSubtype="0" accel="50000" decel="50000" fill="hold" nodeType="withEffect">
                                  <p:stCondLst>
                                    <p:cond delay="0"/>
                                  </p:stCondLst>
                                  <p:childTnLst>
                                    <p:animMotion origin="layout" path="M 0.02682 2.96296E-6 L 1.25E-6 2.96296E-6 " pathEditMode="relative" rAng="0" ptsTypes="AA">
                                      <p:cBhvr>
                                        <p:cTn id="49" dur="1000" fill="hold"/>
                                        <p:tgtEl>
                                          <p:spTgt spid="15"/>
                                        </p:tgtEl>
                                        <p:attrNameLst>
                                          <p:attrName>ppt_x</p:attrName>
                                          <p:attrName>ppt_y</p:attrName>
                                        </p:attrNameLst>
                                      </p:cBhvr>
                                      <p:rCtr x="-134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9" grpId="0"/>
      <p:bldP spid="9" grpId="1"/>
      <p:bldP spid="10" grpId="0"/>
      <p:bldP spid="10" grpId="1"/>
      <p:bldP spid="13" grpId="0"/>
      <p:bldP spid="13" grpId="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D9FDE-3316-EAB6-7181-D4C550760E2F}"/>
            </a:ext>
          </a:extLst>
        </p:cNvPr>
        <p:cNvGrpSpPr/>
        <p:nvPr/>
      </p:nvGrpSpPr>
      <p:grpSpPr>
        <a:xfrm>
          <a:off x="0" y="0"/>
          <a:ext cx="0" cy="0"/>
          <a:chOff x="0" y="0"/>
          <a:chExt cx="0" cy="0"/>
        </a:xfrm>
      </p:grpSpPr>
      <p:pic>
        <p:nvPicPr>
          <p:cNvPr id="38" name="Picture 37">
            <a:extLst>
              <a:ext uri="{FF2B5EF4-FFF2-40B4-BE49-F238E27FC236}">
                <a16:creationId xmlns:a16="http://schemas.microsoft.com/office/drawing/2014/main" id="{DCDC5526-D896-47E0-27AD-4AC5A04C28F8}"/>
              </a:ext>
              <a:ext uri="{C183D7F6-B498-43B3-948B-1728B52AA6E4}">
                <adec:decorative xmlns:adec="http://schemas.microsoft.com/office/drawing/2017/decorative" val="1"/>
              </a:ext>
            </a:extLst>
          </p:cNvPr>
          <p:cNvPicPr>
            <a:picLocks noChangeAspect="1"/>
          </p:cNvPicPr>
          <p:nvPr/>
        </p:nvPicPr>
        <p:blipFill>
          <a:blip r:embed="rId3"/>
          <a:srcRect l="12922" t="-23923" b="1"/>
          <a:stretch/>
        </p:blipFill>
        <p:spPr>
          <a:xfrm>
            <a:off x="6705600" y="4103803"/>
            <a:ext cx="5486400" cy="2754197"/>
          </a:xfrm>
          <a:prstGeom prst="rect">
            <a:avLst/>
          </a:prstGeom>
        </p:spPr>
      </p:pic>
      <p:sp>
        <p:nvSpPr>
          <p:cNvPr id="5" name="Title 4">
            <a:extLst>
              <a:ext uri="{FF2B5EF4-FFF2-40B4-BE49-F238E27FC236}">
                <a16:creationId xmlns:a16="http://schemas.microsoft.com/office/drawing/2014/main" id="{D72CB9ED-4191-BDF0-2FED-3673DA7B669B}"/>
              </a:ext>
            </a:extLst>
          </p:cNvPr>
          <p:cNvSpPr>
            <a:spLocks noGrp="1"/>
          </p:cNvSpPr>
          <p:nvPr>
            <p:ph type="title"/>
          </p:nvPr>
        </p:nvSpPr>
        <p:spPr>
          <a:xfrm>
            <a:off x="588262" y="1890117"/>
            <a:ext cx="3446172" cy="3077766"/>
          </a:xfrm>
        </p:spPr>
        <p:txBody>
          <a:bodyPr/>
          <a:lstStyle/>
          <a:p>
            <a:pPr lvl="0" defTabSz="1828891">
              <a:spcBef>
                <a:spcPts val="0"/>
              </a:spcBef>
              <a:defRPr/>
            </a:pPr>
            <a:r>
              <a:rPr lang="en-US" sz="4000" b="1" spc="0">
                <a:ln>
                  <a:noFill/>
                </a:ln>
                <a:gradFill flip="none" rotWithShape="1">
                  <a:gsLst>
                    <a:gs pos="0">
                      <a:schemeClr val="accent3"/>
                    </a:gs>
                    <a:gs pos="100000">
                      <a:schemeClr val="accent2"/>
                    </a:gs>
                  </a:gsLst>
                  <a:lin ang="13500000" scaled="1"/>
                  <a:tileRect/>
                </a:gradFill>
                <a:cs typeface="+mn-cs"/>
              </a:rPr>
              <a:t>Organizations continue to face ongoing security and data risks</a:t>
            </a:r>
          </a:p>
        </p:txBody>
      </p:sp>
      <p:sp>
        <p:nvSpPr>
          <p:cNvPr id="7" name="Rectangle: Rounded Corners 6">
            <a:extLst>
              <a:ext uri="{FF2B5EF4-FFF2-40B4-BE49-F238E27FC236}">
                <a16:creationId xmlns:a16="http://schemas.microsoft.com/office/drawing/2014/main" id="{00433991-FEA9-55C8-30B5-91F5CD01F360}"/>
              </a:ext>
              <a:ext uri="{C183D7F6-B498-43B3-948B-1728B52AA6E4}">
                <adec:decorative xmlns:adec="http://schemas.microsoft.com/office/drawing/2017/decorative" val="1"/>
              </a:ext>
            </a:extLst>
          </p:cNvPr>
          <p:cNvSpPr/>
          <p:nvPr/>
        </p:nvSpPr>
        <p:spPr bwMode="auto">
          <a:xfrm>
            <a:off x="4584700" y="701438"/>
            <a:ext cx="7019038" cy="1589841"/>
          </a:xfrm>
          <a:prstGeom prst="roundRect">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317500" dist="571500" dir="2700000" algn="tl"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cxnSp>
        <p:nvCxnSpPr>
          <p:cNvPr id="8" name="Straight Connector 7">
            <a:extLst>
              <a:ext uri="{FF2B5EF4-FFF2-40B4-BE49-F238E27FC236}">
                <a16:creationId xmlns:a16="http://schemas.microsoft.com/office/drawing/2014/main" id="{CD3BEB82-3C9C-45A9-66D1-0F32B294D293}"/>
              </a:ext>
              <a:ext uri="{C183D7F6-B498-43B3-948B-1728B52AA6E4}">
                <adec:decorative xmlns:adec="http://schemas.microsoft.com/office/drawing/2017/decorative" val="1"/>
              </a:ext>
            </a:extLst>
          </p:cNvPr>
          <p:cNvCxnSpPr>
            <a:cxnSpLocks/>
          </p:cNvCxnSpPr>
          <p:nvPr/>
        </p:nvCxnSpPr>
        <p:spPr>
          <a:xfrm>
            <a:off x="6532603" y="978198"/>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AEF33154-D313-EEF2-0740-DD7EC6E59E0E}"/>
              </a:ext>
              <a:ext uri="{C183D7F6-B498-43B3-948B-1728B52AA6E4}">
                <adec:decorative xmlns:adec="http://schemas.microsoft.com/office/drawing/2017/decorative" val="1"/>
              </a:ext>
            </a:extLst>
          </p:cNvPr>
          <p:cNvSpPr/>
          <p:nvPr/>
        </p:nvSpPr>
        <p:spPr bwMode="auto">
          <a:xfrm>
            <a:off x="4584700" y="2606438"/>
            <a:ext cx="7019038" cy="1589841"/>
          </a:xfrm>
          <a:prstGeom prst="roundRect">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317500" dist="571500" dir="2700000" algn="tl"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cxnSp>
        <p:nvCxnSpPr>
          <p:cNvPr id="10" name="Straight Connector 9">
            <a:extLst>
              <a:ext uri="{FF2B5EF4-FFF2-40B4-BE49-F238E27FC236}">
                <a16:creationId xmlns:a16="http://schemas.microsoft.com/office/drawing/2014/main" id="{028C840E-0457-8285-0003-0761FB5C0B63}"/>
              </a:ext>
              <a:ext uri="{C183D7F6-B498-43B3-948B-1728B52AA6E4}">
                <adec:decorative xmlns:adec="http://schemas.microsoft.com/office/drawing/2017/decorative" val="1"/>
              </a:ext>
            </a:extLst>
          </p:cNvPr>
          <p:cNvCxnSpPr>
            <a:cxnSpLocks/>
          </p:cNvCxnSpPr>
          <p:nvPr/>
        </p:nvCxnSpPr>
        <p:spPr>
          <a:xfrm>
            <a:off x="6532603" y="2883198"/>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63BC27B9-9235-EEF7-40F1-D242882E20DE}"/>
              </a:ext>
              <a:ext uri="{C183D7F6-B498-43B3-948B-1728B52AA6E4}">
                <adec:decorative xmlns:adec="http://schemas.microsoft.com/office/drawing/2017/decorative" val="1"/>
              </a:ext>
            </a:extLst>
          </p:cNvPr>
          <p:cNvSpPr/>
          <p:nvPr/>
        </p:nvSpPr>
        <p:spPr bwMode="auto">
          <a:xfrm>
            <a:off x="4584700" y="4511438"/>
            <a:ext cx="7019038" cy="1589841"/>
          </a:xfrm>
          <a:prstGeom prst="roundRect">
            <a:avLst/>
          </a:pr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317500" dist="571500" dir="2700000" algn="tl"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cxnSp>
        <p:nvCxnSpPr>
          <p:cNvPr id="14" name="Straight Connector 13">
            <a:extLst>
              <a:ext uri="{FF2B5EF4-FFF2-40B4-BE49-F238E27FC236}">
                <a16:creationId xmlns:a16="http://schemas.microsoft.com/office/drawing/2014/main" id="{08A425FB-8928-7F7F-167A-88E129161403}"/>
              </a:ext>
              <a:ext uri="{C183D7F6-B498-43B3-948B-1728B52AA6E4}">
                <adec:decorative xmlns:adec="http://schemas.microsoft.com/office/drawing/2017/decorative" val="1"/>
              </a:ext>
            </a:extLst>
          </p:cNvPr>
          <p:cNvCxnSpPr>
            <a:cxnSpLocks/>
          </p:cNvCxnSpPr>
          <p:nvPr/>
        </p:nvCxnSpPr>
        <p:spPr>
          <a:xfrm>
            <a:off x="6532603" y="4788198"/>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05154B6-6B02-C042-129E-C17F198315C0}"/>
              </a:ext>
            </a:extLst>
          </p:cNvPr>
          <p:cNvSpPr txBox="1"/>
          <p:nvPr/>
        </p:nvSpPr>
        <p:spPr>
          <a:xfrm>
            <a:off x="5001801" y="1127026"/>
            <a:ext cx="1231106" cy="738664"/>
          </a:xfrm>
          <a:prstGeom prst="rect">
            <a:avLst/>
          </a:prstGeom>
          <a:noFill/>
        </p:spPr>
        <p:txBody>
          <a:bodyPr wrap="none" lIns="0" tIns="0" rIns="0" bIns="0" anchor="ctr">
            <a:spAutoFit/>
          </a:bodyPr>
          <a:lstStyle/>
          <a:p>
            <a:pPr lvl="0" algn="ctr">
              <a:spcBef>
                <a:spcPct val="0"/>
              </a:spcBef>
              <a:defRPr/>
            </a:pPr>
            <a:r>
              <a:rPr lang="en-US" sz="4800" b="1">
                <a:latin typeface="+mj-lt"/>
              </a:rPr>
              <a:t>74%</a:t>
            </a:r>
          </a:p>
        </p:txBody>
      </p:sp>
      <p:sp>
        <p:nvSpPr>
          <p:cNvPr id="16" name="TextBox 15">
            <a:extLst>
              <a:ext uri="{FF2B5EF4-FFF2-40B4-BE49-F238E27FC236}">
                <a16:creationId xmlns:a16="http://schemas.microsoft.com/office/drawing/2014/main" id="{A2E2F282-A331-45AE-5C17-11DB4641C688}"/>
              </a:ext>
            </a:extLst>
          </p:cNvPr>
          <p:cNvSpPr txBox="1"/>
          <p:nvPr/>
        </p:nvSpPr>
        <p:spPr>
          <a:xfrm>
            <a:off x="6772275" y="988527"/>
            <a:ext cx="4534355" cy="1015663"/>
          </a:xfrm>
          <a:prstGeom prst="rect">
            <a:avLst/>
          </a:prstGeom>
          <a:noFill/>
        </p:spPr>
        <p:txBody>
          <a:bodyPr wrap="square" lIns="0" tIns="0" rIns="0" bIns="0" anchor="ctr">
            <a:spAutoFit/>
          </a:bodyPr>
          <a:lstStyle/>
          <a:p>
            <a:pPr>
              <a:spcBef>
                <a:spcPts val="1000"/>
              </a:spcBef>
            </a:pPr>
            <a:r>
              <a:rPr lang="en-US" sz="2200"/>
              <a:t>Of organizations experienced at least one data security incident which exposed business data.</a:t>
            </a:r>
            <a:r>
              <a:rPr lang="en-US" sz="2200" baseline="30000"/>
              <a:t>1</a:t>
            </a:r>
          </a:p>
        </p:txBody>
      </p:sp>
      <p:sp>
        <p:nvSpPr>
          <p:cNvPr id="17" name="TextBox 16">
            <a:extLst>
              <a:ext uri="{FF2B5EF4-FFF2-40B4-BE49-F238E27FC236}">
                <a16:creationId xmlns:a16="http://schemas.microsoft.com/office/drawing/2014/main" id="{BE1ADB16-D238-C47B-44D2-9203DCE3A95A}"/>
              </a:ext>
            </a:extLst>
          </p:cNvPr>
          <p:cNvSpPr txBox="1"/>
          <p:nvPr/>
        </p:nvSpPr>
        <p:spPr>
          <a:xfrm>
            <a:off x="5263091" y="3032026"/>
            <a:ext cx="708528" cy="738664"/>
          </a:xfrm>
          <a:prstGeom prst="rect">
            <a:avLst/>
          </a:prstGeom>
          <a:noFill/>
        </p:spPr>
        <p:txBody>
          <a:bodyPr wrap="none" lIns="0" tIns="0" rIns="0" bIns="0" anchor="ctr">
            <a:spAutoFit/>
          </a:bodyPr>
          <a:lstStyle/>
          <a:p>
            <a:pPr lvl="0" algn="ctr">
              <a:spcBef>
                <a:spcPct val="0"/>
              </a:spcBef>
              <a:defRPr/>
            </a:pPr>
            <a:r>
              <a:rPr lang="en-US" sz="4800" b="1">
                <a:latin typeface="+mj-lt"/>
              </a:rPr>
              <a:t>59</a:t>
            </a:r>
          </a:p>
        </p:txBody>
      </p:sp>
      <p:sp>
        <p:nvSpPr>
          <p:cNvPr id="18" name="TextBox 17">
            <a:extLst>
              <a:ext uri="{FF2B5EF4-FFF2-40B4-BE49-F238E27FC236}">
                <a16:creationId xmlns:a16="http://schemas.microsoft.com/office/drawing/2014/main" id="{D50D6EA4-8411-EBD0-9B44-90E534DADC23}"/>
              </a:ext>
            </a:extLst>
          </p:cNvPr>
          <p:cNvSpPr txBox="1"/>
          <p:nvPr/>
        </p:nvSpPr>
        <p:spPr>
          <a:xfrm>
            <a:off x="6772275" y="3062804"/>
            <a:ext cx="4534355" cy="677108"/>
          </a:xfrm>
          <a:prstGeom prst="rect">
            <a:avLst/>
          </a:prstGeom>
          <a:noFill/>
        </p:spPr>
        <p:txBody>
          <a:bodyPr wrap="square" lIns="0" tIns="0" rIns="0" bIns="0" anchor="ctr">
            <a:spAutoFit/>
          </a:bodyPr>
          <a:lstStyle/>
          <a:p>
            <a:pPr>
              <a:spcBef>
                <a:spcPts val="1000"/>
              </a:spcBef>
            </a:pPr>
            <a:r>
              <a:rPr lang="en-US" sz="2200"/>
              <a:t>The average data security incidents an organization faces every year.</a:t>
            </a:r>
            <a:r>
              <a:rPr lang="en-US" sz="2200" baseline="30000"/>
              <a:t>1</a:t>
            </a:r>
          </a:p>
        </p:txBody>
      </p:sp>
      <p:sp>
        <p:nvSpPr>
          <p:cNvPr id="54" name="TextBox 53">
            <a:hlinkClick r:id="rId4"/>
            <a:extLst>
              <a:ext uri="{FF2B5EF4-FFF2-40B4-BE49-F238E27FC236}">
                <a16:creationId xmlns:a16="http://schemas.microsoft.com/office/drawing/2014/main" id="{E4AC456A-4F02-4E30-4CD3-9BB05E0A30D7}"/>
              </a:ext>
            </a:extLst>
          </p:cNvPr>
          <p:cNvSpPr txBox="1">
            <a:spLocks/>
          </p:cNvSpPr>
          <p:nvPr/>
        </p:nvSpPr>
        <p:spPr>
          <a:xfrm>
            <a:off x="588963" y="6436759"/>
            <a:ext cx="11018521" cy="143950"/>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1. </a:t>
            </a:r>
            <a:r>
              <a:rPr lang="en-US">
                <a:hlinkClick r:id="rId5"/>
              </a:rPr>
              <a:t>Microsoft 2024 State of </a:t>
            </a:r>
            <a:r>
              <a:rPr lang="en-US" err="1">
                <a:hlinkClick r:id="rId5"/>
              </a:rPr>
              <a:t>Multicloud</a:t>
            </a:r>
            <a:r>
              <a:rPr lang="en-US">
                <a:hlinkClick r:id="rId5"/>
              </a:rPr>
              <a:t> Risk Report</a:t>
            </a:r>
            <a:endParaRPr lang="en-US"/>
          </a:p>
        </p:txBody>
      </p:sp>
      <p:sp>
        <p:nvSpPr>
          <p:cNvPr id="2" name="TextBox 1">
            <a:extLst>
              <a:ext uri="{FF2B5EF4-FFF2-40B4-BE49-F238E27FC236}">
                <a16:creationId xmlns:a16="http://schemas.microsoft.com/office/drawing/2014/main" id="{76D8CB63-0155-F682-AC98-8F022A4B1226}"/>
              </a:ext>
            </a:extLst>
          </p:cNvPr>
          <p:cNvSpPr txBox="1"/>
          <p:nvPr/>
        </p:nvSpPr>
        <p:spPr>
          <a:xfrm>
            <a:off x="5043481" y="4869447"/>
            <a:ext cx="1147750" cy="861774"/>
          </a:xfrm>
          <a:prstGeom prst="rect">
            <a:avLst/>
          </a:prstGeom>
          <a:noFill/>
        </p:spPr>
        <p:txBody>
          <a:bodyPr wrap="none" lIns="0" tIns="0" rIns="0" bIns="0" anchor="ctr">
            <a:spAutoFit/>
          </a:bodyPr>
          <a:lstStyle/>
          <a:p>
            <a:pPr lvl="0" algn="ctr">
              <a:spcBef>
                <a:spcPct val="0"/>
              </a:spcBef>
              <a:defRPr/>
            </a:pPr>
            <a:r>
              <a:rPr lang="en-US" sz="2800" b="1">
                <a:latin typeface="+mj-lt"/>
              </a:rPr>
              <a:t>USD15</a:t>
            </a:r>
            <a:br>
              <a:rPr lang="en-US" sz="2800" b="1">
                <a:latin typeface="+mj-lt"/>
              </a:rPr>
            </a:br>
            <a:r>
              <a:rPr lang="en-US" sz="2800" b="1">
                <a:latin typeface="+mj-lt"/>
              </a:rPr>
              <a:t>million</a:t>
            </a:r>
          </a:p>
        </p:txBody>
      </p:sp>
      <p:sp>
        <p:nvSpPr>
          <p:cNvPr id="3" name="TextBox 2">
            <a:extLst>
              <a:ext uri="{FF2B5EF4-FFF2-40B4-BE49-F238E27FC236}">
                <a16:creationId xmlns:a16="http://schemas.microsoft.com/office/drawing/2014/main" id="{391008AE-391B-AEFC-E469-6BB35C7CB5A8}"/>
              </a:ext>
            </a:extLst>
          </p:cNvPr>
          <p:cNvSpPr txBox="1"/>
          <p:nvPr/>
        </p:nvSpPr>
        <p:spPr>
          <a:xfrm>
            <a:off x="6772275" y="4961780"/>
            <a:ext cx="4534355" cy="677108"/>
          </a:xfrm>
          <a:prstGeom prst="rect">
            <a:avLst/>
          </a:prstGeom>
          <a:noFill/>
        </p:spPr>
        <p:txBody>
          <a:bodyPr wrap="square" lIns="0" tIns="0" rIns="0" bIns="0" anchor="ctr">
            <a:spAutoFit/>
          </a:bodyPr>
          <a:lstStyle/>
          <a:p>
            <a:pPr>
              <a:spcBef>
                <a:spcPts val="1000"/>
              </a:spcBef>
            </a:pPr>
            <a:r>
              <a:rPr lang="en-US" sz="2200"/>
              <a:t>The average cost of data security incidents.</a:t>
            </a:r>
            <a:r>
              <a:rPr lang="en-US" sz="2200" baseline="30000"/>
              <a:t>1</a:t>
            </a:r>
          </a:p>
        </p:txBody>
      </p:sp>
    </p:spTree>
    <p:extLst>
      <p:ext uri="{BB962C8B-B14F-4D97-AF65-F5344CB8AC3E}">
        <p14:creationId xmlns:p14="http://schemas.microsoft.com/office/powerpoint/2010/main" val="8904621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accel="50000" decel="50000" fill="hold" grpId="1" nodeType="withEffect">
                                  <p:stCondLst>
                                    <p:cond delay="0"/>
                                  </p:stCondLst>
                                  <p:childTnLst>
                                    <p:animMotion origin="layout" path="M 0.02683 2.96296E-6 L -2.08333E-6 2.96296E-6 " pathEditMode="relative" rAng="0" ptsTypes="AA">
                                      <p:cBhvr>
                                        <p:cTn id="9" dur="1000" fill="hold"/>
                                        <p:tgtEl>
                                          <p:spTgt spid="7"/>
                                        </p:tgtEl>
                                        <p:attrNameLst>
                                          <p:attrName>ppt_x</p:attrName>
                                          <p:attrName>ppt_y</p:attrName>
                                        </p:attrNameLst>
                                      </p:cBhvr>
                                      <p:rCtr x="-1341" y="0"/>
                                    </p:animMotion>
                                  </p:childTnLst>
                                </p:cTn>
                              </p:par>
                              <p:par>
                                <p:cTn id="10" presetID="10"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42" presetClass="path" presetSubtype="0" accel="50000" decel="50000" fill="hold" grpId="1" nodeType="withEffect">
                                  <p:stCondLst>
                                    <p:cond delay="0"/>
                                  </p:stCondLst>
                                  <p:childTnLst>
                                    <p:animMotion origin="layout" path="M 0.02683 2.96296E-6 L -2.08333E-6 2.96296E-6 " pathEditMode="relative" rAng="0" ptsTypes="AA">
                                      <p:cBhvr>
                                        <p:cTn id="14" dur="1000" fill="hold"/>
                                        <p:tgtEl>
                                          <p:spTgt spid="15"/>
                                        </p:tgtEl>
                                        <p:attrNameLst>
                                          <p:attrName>ppt_x</p:attrName>
                                          <p:attrName>ppt_y</p:attrName>
                                        </p:attrNameLst>
                                      </p:cBhvr>
                                      <p:rCtr x="-1341" y="0"/>
                                    </p:animMotion>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42" presetClass="path" presetSubtype="0" accel="50000" decel="50000" fill="hold" nodeType="withEffect">
                                  <p:stCondLst>
                                    <p:cond delay="0"/>
                                  </p:stCondLst>
                                  <p:childTnLst>
                                    <p:animMotion origin="layout" path="M 0.02683 2.96296E-6 L -2.08333E-6 2.96296E-6 " pathEditMode="relative" rAng="0" ptsTypes="AA">
                                      <p:cBhvr>
                                        <p:cTn id="19" dur="1000" fill="hold"/>
                                        <p:tgtEl>
                                          <p:spTgt spid="8"/>
                                        </p:tgtEl>
                                        <p:attrNameLst>
                                          <p:attrName>ppt_x</p:attrName>
                                          <p:attrName>ppt_y</p:attrName>
                                        </p:attrNameLst>
                                      </p:cBhvr>
                                      <p:rCtr x="-1341" y="0"/>
                                    </p:animMotion>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42" presetClass="path" presetSubtype="0" accel="50000" decel="50000" fill="hold" grpId="1" nodeType="withEffect">
                                  <p:stCondLst>
                                    <p:cond delay="0"/>
                                  </p:stCondLst>
                                  <p:childTnLst>
                                    <p:animMotion origin="layout" path="M 0.02683 2.96296E-6 L -2.08333E-6 2.96296E-6 " pathEditMode="relative" rAng="0" ptsTypes="AA">
                                      <p:cBhvr>
                                        <p:cTn id="24" dur="1000" fill="hold"/>
                                        <p:tgtEl>
                                          <p:spTgt spid="16"/>
                                        </p:tgtEl>
                                        <p:attrNameLst>
                                          <p:attrName>ppt_x</p:attrName>
                                          <p:attrName>ppt_y</p:attrName>
                                        </p:attrNameLst>
                                      </p:cBhvr>
                                      <p:rCtr x="-1341" y="0"/>
                                    </p:animMotion>
                                  </p:childTnLst>
                                </p:cTn>
                              </p:par>
                              <p:par>
                                <p:cTn id="25" presetID="10" presetClass="entr" presetSubtype="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42" presetClass="path" presetSubtype="0" accel="50000" decel="50000" fill="hold" grpId="1" nodeType="withEffect">
                                  <p:stCondLst>
                                    <p:cond delay="250"/>
                                  </p:stCondLst>
                                  <p:childTnLst>
                                    <p:animMotion origin="layout" path="M 0.02682 -4.81481E-6 L 1.25E-6 -4.81481E-6 " pathEditMode="relative" rAng="0" ptsTypes="AA">
                                      <p:cBhvr>
                                        <p:cTn id="29" dur="1000" fill="hold"/>
                                        <p:tgtEl>
                                          <p:spTgt spid="9"/>
                                        </p:tgtEl>
                                        <p:attrNameLst>
                                          <p:attrName>ppt_x</p:attrName>
                                          <p:attrName>ppt_y</p:attrName>
                                        </p:attrNameLst>
                                      </p:cBhvr>
                                      <p:rCtr x="-1341" y="0"/>
                                    </p:animMotion>
                                  </p:childTnLst>
                                </p:cTn>
                              </p:par>
                              <p:par>
                                <p:cTn id="30" presetID="10" presetClass="entr" presetSubtype="0" fill="hold" grpId="0" nodeType="withEffect">
                                  <p:stCondLst>
                                    <p:cond delay="2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42" presetClass="path" presetSubtype="0" accel="50000" decel="50000" fill="hold" grpId="1" nodeType="withEffect">
                                  <p:stCondLst>
                                    <p:cond delay="250"/>
                                  </p:stCondLst>
                                  <p:childTnLst>
                                    <p:animMotion origin="layout" path="M 0.02682 -4.81481E-6 L 1.25E-6 -4.81481E-6 " pathEditMode="relative" rAng="0" ptsTypes="AA">
                                      <p:cBhvr>
                                        <p:cTn id="34" dur="1000" fill="hold"/>
                                        <p:tgtEl>
                                          <p:spTgt spid="17"/>
                                        </p:tgtEl>
                                        <p:attrNameLst>
                                          <p:attrName>ppt_x</p:attrName>
                                          <p:attrName>ppt_y</p:attrName>
                                        </p:attrNameLst>
                                      </p:cBhvr>
                                      <p:rCtr x="-1341" y="0"/>
                                    </p:animMotion>
                                  </p:childTnLst>
                                </p:cTn>
                              </p:par>
                              <p:par>
                                <p:cTn id="35" presetID="10"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42" presetClass="path" presetSubtype="0" accel="50000" decel="50000" fill="hold" nodeType="withEffect">
                                  <p:stCondLst>
                                    <p:cond delay="250"/>
                                  </p:stCondLst>
                                  <p:childTnLst>
                                    <p:animMotion origin="layout" path="M 0.02682 -4.81481E-6 L 1.25E-6 -4.81481E-6 " pathEditMode="relative" rAng="0" ptsTypes="AA">
                                      <p:cBhvr>
                                        <p:cTn id="39" dur="1000" fill="hold"/>
                                        <p:tgtEl>
                                          <p:spTgt spid="10"/>
                                        </p:tgtEl>
                                        <p:attrNameLst>
                                          <p:attrName>ppt_x</p:attrName>
                                          <p:attrName>ppt_y</p:attrName>
                                        </p:attrNameLst>
                                      </p:cBhvr>
                                      <p:rCtr x="-1341" y="0"/>
                                    </p:animMotion>
                                  </p:childTnLst>
                                </p:cTn>
                              </p:par>
                              <p:par>
                                <p:cTn id="40" presetID="10" presetClass="entr" presetSubtype="0" fill="hold" grpId="0" nodeType="withEffect">
                                  <p:stCondLst>
                                    <p:cond delay="25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42" presetClass="path" presetSubtype="0" accel="50000" decel="50000" fill="hold" grpId="1" nodeType="withEffect">
                                  <p:stCondLst>
                                    <p:cond delay="250"/>
                                  </p:stCondLst>
                                  <p:childTnLst>
                                    <p:animMotion origin="layout" path="M 0.02682 -4.81481E-6 L 1.25E-6 -4.81481E-6 " pathEditMode="relative" rAng="0" ptsTypes="AA">
                                      <p:cBhvr>
                                        <p:cTn id="44" dur="1000" fill="hold"/>
                                        <p:tgtEl>
                                          <p:spTgt spid="18"/>
                                        </p:tgtEl>
                                        <p:attrNameLst>
                                          <p:attrName>ppt_x</p:attrName>
                                          <p:attrName>ppt_y</p:attrName>
                                        </p:attrNameLst>
                                      </p:cBhvr>
                                      <p:rCtr x="-1341" y="0"/>
                                    </p:animMotion>
                                  </p:childTnLst>
                                </p:cTn>
                              </p:par>
                              <p:par>
                                <p:cTn id="45" presetID="10" presetClass="entr" presetSubtype="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42" presetClass="path" presetSubtype="0" accel="50000" decel="50000" fill="hold" grpId="1" nodeType="withEffect">
                                  <p:stCondLst>
                                    <p:cond delay="500"/>
                                  </p:stCondLst>
                                  <p:childTnLst>
                                    <p:animMotion origin="layout" path="M 0.02682 -2.59259E-6 L 1.25E-6 -2.59259E-6 " pathEditMode="relative" rAng="0" ptsTypes="AA">
                                      <p:cBhvr>
                                        <p:cTn id="49" dur="1000" fill="hold"/>
                                        <p:tgtEl>
                                          <p:spTgt spid="11"/>
                                        </p:tgtEl>
                                        <p:attrNameLst>
                                          <p:attrName>ppt_x</p:attrName>
                                          <p:attrName>ppt_y</p:attrName>
                                        </p:attrNameLst>
                                      </p:cBhvr>
                                      <p:rCtr x="-1341" y="0"/>
                                    </p:animMotion>
                                  </p:childTnLst>
                                </p:cTn>
                              </p:par>
                              <p:par>
                                <p:cTn id="50" presetID="10" presetClass="entr" presetSubtype="0" fill="hold" nodeType="with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42" presetClass="path" presetSubtype="0" accel="50000" decel="50000" fill="hold" nodeType="withEffect">
                                  <p:stCondLst>
                                    <p:cond delay="500"/>
                                  </p:stCondLst>
                                  <p:childTnLst>
                                    <p:animMotion origin="layout" path="M 0.02682 -2.59259E-6 L 1.25E-6 -2.59259E-6 " pathEditMode="relative" rAng="0" ptsTypes="AA">
                                      <p:cBhvr>
                                        <p:cTn id="54" dur="1000" fill="hold"/>
                                        <p:tgtEl>
                                          <p:spTgt spid="14"/>
                                        </p:tgtEl>
                                        <p:attrNameLst>
                                          <p:attrName>ppt_x</p:attrName>
                                          <p:attrName>ppt_y</p:attrName>
                                        </p:attrNameLst>
                                      </p:cBhvr>
                                      <p:rCtr x="-1341" y="0"/>
                                    </p:animMotion>
                                  </p:childTnLst>
                                </p:cTn>
                              </p:par>
                              <p:par>
                                <p:cTn id="55" presetID="10" presetClass="entr" presetSubtype="0" fill="hold" grpId="0" nodeType="withEffect">
                                  <p:stCondLst>
                                    <p:cond delay="50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par>
                                <p:cTn id="61" presetID="42" presetClass="path" presetSubtype="0" accel="50000" decel="50000" fill="hold" grpId="1" nodeType="withEffect">
                                  <p:stCondLst>
                                    <p:cond delay="0"/>
                                  </p:stCondLst>
                                  <p:childTnLst>
                                    <p:animMotion origin="layout" path="M -0.03529 0 L -8.33333E-7 0 " pathEditMode="relative" rAng="0" ptsTypes="AA">
                                      <p:cBhvr>
                                        <p:cTn id="62" dur="1000" fill="hold"/>
                                        <p:tgtEl>
                                          <p:spTgt spid="5"/>
                                        </p:tgtEl>
                                        <p:attrNameLst>
                                          <p:attrName>ppt_x</p:attrName>
                                          <p:attrName>ppt_y</p:attrName>
                                        </p:attrNameLst>
                                      </p:cBhvr>
                                      <p:rCtr x="1758" y="0"/>
                                    </p:animMotion>
                                  </p:childTnLst>
                                </p:cTn>
                              </p:par>
                              <p:par>
                                <p:cTn id="63" presetID="10" presetClass="entr" presetSubtype="0" fill="hold" grpId="0" nodeType="withEffect">
                                  <p:stCondLst>
                                    <p:cond delay="25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500"/>
                                        <p:tgtEl>
                                          <p:spTgt spid="2"/>
                                        </p:tgtEl>
                                      </p:cBhvr>
                                    </p:animEffect>
                                  </p:childTnLst>
                                </p:cTn>
                              </p:par>
                              <p:par>
                                <p:cTn id="66" presetID="42" presetClass="path" presetSubtype="0" accel="50000" decel="50000" fill="hold" grpId="1" nodeType="withEffect">
                                  <p:stCondLst>
                                    <p:cond delay="250"/>
                                  </p:stCondLst>
                                  <p:childTnLst>
                                    <p:animMotion origin="layout" path="M 0.02682 -4.81481E-6 L 1.25E-6 -4.81481E-6 " pathEditMode="relative" rAng="0" ptsTypes="AA">
                                      <p:cBhvr>
                                        <p:cTn id="67" dur="1000" fill="hold"/>
                                        <p:tgtEl>
                                          <p:spTgt spid="2"/>
                                        </p:tgtEl>
                                        <p:attrNameLst>
                                          <p:attrName>ppt_x</p:attrName>
                                          <p:attrName>ppt_y</p:attrName>
                                        </p:attrNameLst>
                                      </p:cBhvr>
                                      <p:rCtr x="-1341" y="0"/>
                                    </p:animMotion>
                                  </p:childTnLst>
                                </p:cTn>
                              </p:par>
                              <p:par>
                                <p:cTn id="68" presetID="10" presetClass="entr" presetSubtype="0" fill="hold" grpId="0" nodeType="withEffect">
                                  <p:stCondLst>
                                    <p:cond delay="25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par>
                                <p:cTn id="71" presetID="42" presetClass="path" presetSubtype="0" accel="50000" decel="50000" fill="hold" grpId="1" nodeType="withEffect">
                                  <p:stCondLst>
                                    <p:cond delay="250"/>
                                  </p:stCondLst>
                                  <p:childTnLst>
                                    <p:animMotion origin="layout" path="M 0.02682 -4.81481E-6 L 1.25E-6 -4.81481E-6 " pathEditMode="relative" rAng="0" ptsTypes="AA">
                                      <p:cBhvr>
                                        <p:cTn id="72" dur="1000" fill="hold"/>
                                        <p:tgtEl>
                                          <p:spTgt spid="3"/>
                                        </p:tgtEl>
                                        <p:attrNameLst>
                                          <p:attrName>ppt_x</p:attrName>
                                          <p:attrName>ppt_y</p:attrName>
                                        </p:attrNameLst>
                                      </p:cBhvr>
                                      <p:rCtr x="-134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7" grpId="1" animBg="1"/>
      <p:bldP spid="9" grpId="0" animBg="1"/>
      <p:bldP spid="9" grpId="1" animBg="1"/>
      <p:bldP spid="11" grpId="0" animBg="1"/>
      <p:bldP spid="11" grpId="1" animBg="1"/>
      <p:bldP spid="15" grpId="0"/>
      <p:bldP spid="15" grpId="1"/>
      <p:bldP spid="16" grpId="0"/>
      <p:bldP spid="16" grpId="1"/>
      <p:bldP spid="17" grpId="0"/>
      <p:bldP spid="17" grpId="1"/>
      <p:bldP spid="18" grpId="0"/>
      <p:bldP spid="18" grpId="1"/>
      <p:bldP spid="54" grpId="0"/>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6E942-0595-29A7-F829-E72D4F1DA121}"/>
            </a:ext>
          </a:extLst>
        </p:cNvPr>
        <p:cNvGrpSpPr/>
        <p:nvPr/>
      </p:nvGrpSpPr>
      <p:grpSpPr>
        <a:xfrm>
          <a:off x="0" y="0"/>
          <a:ext cx="0" cy="0"/>
          <a:chOff x="0" y="0"/>
          <a:chExt cx="0" cy="0"/>
        </a:xfrm>
      </p:grpSpPr>
      <p:pic>
        <p:nvPicPr>
          <p:cNvPr id="68" name="Picture 67">
            <a:extLst>
              <a:ext uri="{FF2B5EF4-FFF2-40B4-BE49-F238E27FC236}">
                <a16:creationId xmlns:a16="http://schemas.microsoft.com/office/drawing/2014/main" id="{4FE324FC-8785-C41B-038C-D3D97E72A656}"/>
              </a:ext>
              <a:ext uri="{C183D7F6-B498-43B3-948B-1728B52AA6E4}">
                <adec:decorative xmlns:adec="http://schemas.microsoft.com/office/drawing/2017/decorative" val="1"/>
              </a:ext>
            </a:extLst>
          </p:cNvPr>
          <p:cNvPicPr>
            <a:picLocks noChangeAspect="1"/>
          </p:cNvPicPr>
          <p:nvPr/>
        </p:nvPicPr>
        <p:blipFill>
          <a:blip r:embed="rId3"/>
          <a:srcRect l="5155" t="-13681" r="1" b="3"/>
          <a:stretch/>
        </p:blipFill>
        <p:spPr>
          <a:xfrm>
            <a:off x="8686800" y="5375977"/>
            <a:ext cx="3505200" cy="1482023"/>
          </a:xfrm>
          <a:prstGeom prst="rect">
            <a:avLst/>
          </a:prstGeom>
        </p:spPr>
      </p:pic>
      <p:sp>
        <p:nvSpPr>
          <p:cNvPr id="65" name="Freeform: Shape 64">
            <a:extLst>
              <a:ext uri="{FF2B5EF4-FFF2-40B4-BE49-F238E27FC236}">
                <a16:creationId xmlns:a16="http://schemas.microsoft.com/office/drawing/2014/main" id="{5FE7D829-1F50-250D-BE7C-A4836AC0962E}"/>
              </a:ext>
              <a:ext uri="{C183D7F6-B498-43B3-948B-1728B52AA6E4}">
                <adec:decorative xmlns:adec="http://schemas.microsoft.com/office/drawing/2017/decorative" val="1"/>
              </a:ext>
            </a:extLst>
          </p:cNvPr>
          <p:cNvSpPr>
            <a:spLocks/>
          </p:cNvSpPr>
          <p:nvPr/>
        </p:nvSpPr>
        <p:spPr bwMode="auto">
          <a:xfrm>
            <a:off x="588965" y="1328794"/>
            <a:ext cx="11018520" cy="4937760"/>
          </a:xfrm>
          <a:custGeom>
            <a:avLst/>
            <a:gdLst>
              <a:gd name="connsiteX0" fmla="*/ 123444 w 11018520"/>
              <a:gd name="connsiteY0" fmla="*/ 0 h 4937760"/>
              <a:gd name="connsiteX1" fmla="*/ 5317237 w 11018520"/>
              <a:gd name="connsiteY1" fmla="*/ 0 h 4937760"/>
              <a:gd name="connsiteX2" fmla="*/ 5365285 w 11018520"/>
              <a:gd name="connsiteY2" fmla="*/ 9701 h 4937760"/>
              <a:gd name="connsiteX3" fmla="*/ 5440679 w 11018520"/>
              <a:gd name="connsiteY3" fmla="*/ 123444 h 4937760"/>
              <a:gd name="connsiteX4" fmla="*/ 5440679 w 11018520"/>
              <a:gd name="connsiteY4" fmla="*/ 2354579 h 4937760"/>
              <a:gd name="connsiteX5" fmla="*/ 5509259 w 11018520"/>
              <a:gd name="connsiteY5" fmla="*/ 2423159 h 4937760"/>
              <a:gd name="connsiteX6" fmla="*/ 5577839 w 11018520"/>
              <a:gd name="connsiteY6" fmla="*/ 2354579 h 4937760"/>
              <a:gd name="connsiteX7" fmla="*/ 5577839 w 11018520"/>
              <a:gd name="connsiteY7" fmla="*/ 123444 h 4937760"/>
              <a:gd name="connsiteX8" fmla="*/ 5653233 w 11018520"/>
              <a:gd name="connsiteY8" fmla="*/ 9701 h 4937760"/>
              <a:gd name="connsiteX9" fmla="*/ 5701282 w 11018520"/>
              <a:gd name="connsiteY9" fmla="*/ 0 h 4937760"/>
              <a:gd name="connsiteX10" fmla="*/ 10895076 w 11018520"/>
              <a:gd name="connsiteY10" fmla="*/ 0 h 4937760"/>
              <a:gd name="connsiteX11" fmla="*/ 11018520 w 11018520"/>
              <a:gd name="connsiteY11" fmla="*/ 123445 h 4937760"/>
              <a:gd name="connsiteX12" fmla="*/ 11018520 w 11018520"/>
              <a:gd name="connsiteY12" fmla="*/ 4814316 h 4937760"/>
              <a:gd name="connsiteX13" fmla="*/ 10895076 w 11018520"/>
              <a:gd name="connsiteY13" fmla="*/ 4937760 h 4937760"/>
              <a:gd name="connsiteX14" fmla="*/ 5701283 w 11018520"/>
              <a:gd name="connsiteY14" fmla="*/ 4937760 h 4937760"/>
              <a:gd name="connsiteX15" fmla="*/ 5577839 w 11018520"/>
              <a:gd name="connsiteY15" fmla="*/ 4814316 h 4937760"/>
              <a:gd name="connsiteX16" fmla="*/ 5577839 w 11018520"/>
              <a:gd name="connsiteY16" fmla="*/ 2628899 h 4937760"/>
              <a:gd name="connsiteX17" fmla="*/ 5509259 w 11018520"/>
              <a:gd name="connsiteY17" fmla="*/ 2560319 h 4937760"/>
              <a:gd name="connsiteX18" fmla="*/ 5440679 w 11018520"/>
              <a:gd name="connsiteY18" fmla="*/ 2628899 h 4937760"/>
              <a:gd name="connsiteX19" fmla="*/ 5440679 w 11018520"/>
              <a:gd name="connsiteY19" fmla="*/ 4814316 h 4937760"/>
              <a:gd name="connsiteX20" fmla="*/ 5317235 w 11018520"/>
              <a:gd name="connsiteY20" fmla="*/ 4937760 h 4937760"/>
              <a:gd name="connsiteX21" fmla="*/ 123444 w 11018520"/>
              <a:gd name="connsiteY21" fmla="*/ 4937760 h 4937760"/>
              <a:gd name="connsiteX22" fmla="*/ 0 w 11018520"/>
              <a:gd name="connsiteY22" fmla="*/ 4814316 h 4937760"/>
              <a:gd name="connsiteX23" fmla="*/ 0 w 11018520"/>
              <a:gd name="connsiteY23" fmla="*/ 123445 h 4937760"/>
              <a:gd name="connsiteX24" fmla="*/ 123444 w 11018520"/>
              <a:gd name="connsiteY24" fmla="*/ 0 h 493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018520" h="4937760">
                <a:moveTo>
                  <a:pt x="123444" y="0"/>
                </a:moveTo>
                <a:lnTo>
                  <a:pt x="5317237" y="0"/>
                </a:lnTo>
                <a:lnTo>
                  <a:pt x="5365285" y="9701"/>
                </a:lnTo>
                <a:cubicBezTo>
                  <a:pt x="5409591" y="28441"/>
                  <a:pt x="5440679" y="72312"/>
                  <a:pt x="5440679" y="123444"/>
                </a:cubicBezTo>
                <a:lnTo>
                  <a:pt x="5440679" y="2354579"/>
                </a:lnTo>
                <a:cubicBezTo>
                  <a:pt x="5440679" y="2392455"/>
                  <a:pt x="5471383" y="2423159"/>
                  <a:pt x="5509259" y="2423159"/>
                </a:cubicBezTo>
                <a:cubicBezTo>
                  <a:pt x="5547135" y="2423159"/>
                  <a:pt x="5577839" y="2392455"/>
                  <a:pt x="5577839" y="2354579"/>
                </a:cubicBezTo>
                <a:lnTo>
                  <a:pt x="5577839" y="123444"/>
                </a:lnTo>
                <a:cubicBezTo>
                  <a:pt x="5577839" y="72312"/>
                  <a:pt x="5608928" y="28441"/>
                  <a:pt x="5653233" y="9701"/>
                </a:cubicBezTo>
                <a:lnTo>
                  <a:pt x="5701282" y="0"/>
                </a:lnTo>
                <a:lnTo>
                  <a:pt x="10895076" y="0"/>
                </a:lnTo>
                <a:cubicBezTo>
                  <a:pt x="10963252" y="0"/>
                  <a:pt x="11018520" y="55269"/>
                  <a:pt x="11018520" y="123445"/>
                </a:cubicBezTo>
                <a:lnTo>
                  <a:pt x="11018520" y="4814316"/>
                </a:lnTo>
                <a:cubicBezTo>
                  <a:pt x="11018520" y="4882492"/>
                  <a:pt x="10963252" y="4937760"/>
                  <a:pt x="10895076" y="4937760"/>
                </a:cubicBezTo>
                <a:lnTo>
                  <a:pt x="5701283" y="4937760"/>
                </a:lnTo>
                <a:cubicBezTo>
                  <a:pt x="5633107" y="4937760"/>
                  <a:pt x="5577839" y="4882492"/>
                  <a:pt x="5577839" y="4814316"/>
                </a:cubicBezTo>
                <a:lnTo>
                  <a:pt x="5577839" y="2628899"/>
                </a:lnTo>
                <a:cubicBezTo>
                  <a:pt x="5577839" y="2591023"/>
                  <a:pt x="5547135" y="2560319"/>
                  <a:pt x="5509259" y="2560319"/>
                </a:cubicBezTo>
                <a:cubicBezTo>
                  <a:pt x="5471383" y="2560319"/>
                  <a:pt x="5440679" y="2591023"/>
                  <a:pt x="5440679" y="2628899"/>
                </a:cubicBezTo>
                <a:lnTo>
                  <a:pt x="5440679" y="4814316"/>
                </a:lnTo>
                <a:cubicBezTo>
                  <a:pt x="5440679" y="4882492"/>
                  <a:pt x="5385411" y="4937760"/>
                  <a:pt x="5317235" y="4937760"/>
                </a:cubicBezTo>
                <a:lnTo>
                  <a:pt x="123444" y="4937760"/>
                </a:lnTo>
                <a:cubicBezTo>
                  <a:pt x="55268" y="4937760"/>
                  <a:pt x="0" y="4882492"/>
                  <a:pt x="0" y="4814316"/>
                </a:cubicBezTo>
                <a:lnTo>
                  <a:pt x="0" y="123445"/>
                </a:lnTo>
                <a:cubicBezTo>
                  <a:pt x="0" y="55269"/>
                  <a:pt x="55268" y="0"/>
                  <a:pt x="123444" y="0"/>
                </a:cubicBezTo>
                <a:close/>
              </a:path>
            </a:pathLst>
          </a:custGeom>
          <a:gradFill flip="none" rotWithShape="1">
            <a:gsLst>
              <a:gs pos="0">
                <a:srgbClr val="EBEDF5"/>
              </a:gs>
              <a:gs pos="100000">
                <a:srgbClr val="F5F2F0"/>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err="1">
              <a:solidFill>
                <a:srgbClr val="091F2C"/>
              </a:solidFill>
            </a:endParaRPr>
          </a:p>
        </p:txBody>
      </p:sp>
      <p:sp>
        <p:nvSpPr>
          <p:cNvPr id="41" name="Rectangle 40">
            <a:extLst>
              <a:ext uri="{FF2B5EF4-FFF2-40B4-BE49-F238E27FC236}">
                <a16:creationId xmlns:a16="http://schemas.microsoft.com/office/drawing/2014/main" id="{0501B898-2EE8-024B-0722-5C2080F39AD5}"/>
              </a:ext>
              <a:ext uri="{C183D7F6-B498-43B3-948B-1728B52AA6E4}">
                <adec:decorative xmlns:adec="http://schemas.microsoft.com/office/drawing/2017/decorative" val="1"/>
              </a:ext>
            </a:extLst>
          </p:cNvPr>
          <p:cNvSpPr>
            <a:spLocks/>
          </p:cNvSpPr>
          <p:nvPr/>
        </p:nvSpPr>
        <p:spPr bwMode="auto">
          <a:xfrm>
            <a:off x="593536" y="1923153"/>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42" name="Oval 41">
            <a:extLst>
              <a:ext uri="{FF2B5EF4-FFF2-40B4-BE49-F238E27FC236}">
                <a16:creationId xmlns:a16="http://schemas.microsoft.com/office/drawing/2014/main" id="{41439A47-7E5D-4868-E141-2E6F4B1E81DA}"/>
              </a:ext>
              <a:ext uri="{C183D7F6-B498-43B3-948B-1728B52AA6E4}">
                <adec:decorative xmlns:adec="http://schemas.microsoft.com/office/drawing/2017/decorative" val="1"/>
              </a:ext>
            </a:extLst>
          </p:cNvPr>
          <p:cNvSpPr>
            <a:spLocks noChangeAspect="1"/>
          </p:cNvSpPr>
          <p:nvPr/>
        </p:nvSpPr>
        <p:spPr bwMode="auto">
          <a:xfrm>
            <a:off x="2166304" y="1465953"/>
            <a:ext cx="2286000" cy="2286000"/>
          </a:xfrm>
          <a:prstGeom prst="ellipse">
            <a:avLst/>
          </a:prstGeom>
          <a:solidFill>
            <a:srgbClr val="FFFFFF">
              <a:alpha val="95000"/>
            </a:srgbClr>
          </a:solidFill>
          <a:effectLst>
            <a:innerShdw blurRad="127000">
              <a:prstClr val="black">
                <a:alpha val="15000"/>
              </a:prstClr>
            </a:inn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43" name="Oval 42">
            <a:extLst>
              <a:ext uri="{FF2B5EF4-FFF2-40B4-BE49-F238E27FC236}">
                <a16:creationId xmlns:a16="http://schemas.microsoft.com/office/drawing/2014/main" id="{C38CEA78-1107-97DF-C52B-443869CBFCCC}"/>
              </a:ext>
              <a:ext uri="{C183D7F6-B498-43B3-948B-1728B52AA6E4}">
                <adec:decorative xmlns:adec="http://schemas.microsoft.com/office/drawing/2017/decorative" val="1"/>
              </a:ext>
            </a:extLst>
          </p:cNvPr>
          <p:cNvSpPr>
            <a:spLocks noChangeAspect="1"/>
          </p:cNvSpPr>
          <p:nvPr/>
        </p:nvSpPr>
        <p:spPr bwMode="auto">
          <a:xfrm>
            <a:off x="2486344" y="1785993"/>
            <a:ext cx="1645920" cy="1645920"/>
          </a:xfrm>
          <a:prstGeom prst="ellipse">
            <a:avLst/>
          </a:prstGeom>
          <a:solidFill>
            <a:srgbClr val="FFFFFF">
              <a:alpha val="95000"/>
            </a:srgbClr>
          </a:solidFill>
          <a:effectLst>
            <a:outerShdw blurRad="254000" dist="50800" algn="ctr" rotWithShape="0">
              <a:prstClr val="black">
                <a:alpha val="10000"/>
              </a:prstClr>
            </a:outerShdw>
          </a:effectLst>
        </p:spPr>
        <p:txBody>
          <a:bodyPr vert="horz" wrap="square" lIns="274320" tIns="182880" rIns="274320" bIns="182880" rtlCol="0">
            <a:noAutofit/>
          </a:bodyPr>
          <a:lstStyle/>
          <a:p>
            <a:pPr algn="ctr">
              <a:spcBef>
                <a:spcPts val="1000"/>
              </a:spcBef>
            </a:pPr>
            <a:endParaRPr lang="en-US" sz="6600" b="1">
              <a:solidFill>
                <a:schemeClr val="tx1"/>
              </a:solidFill>
              <a:cs typeface="Segoe Sans Display Semibold" pitchFamily="2" charset="0"/>
            </a:endParaRPr>
          </a:p>
        </p:txBody>
      </p:sp>
      <p:sp>
        <p:nvSpPr>
          <p:cNvPr id="48" name="Rectangle 47">
            <a:extLst>
              <a:ext uri="{FF2B5EF4-FFF2-40B4-BE49-F238E27FC236}">
                <a16:creationId xmlns:a16="http://schemas.microsoft.com/office/drawing/2014/main" id="{2545982D-6658-773E-AE48-ACC664EAA569}"/>
              </a:ext>
              <a:ext uri="{C183D7F6-B498-43B3-948B-1728B52AA6E4}">
                <adec:decorative xmlns:adec="http://schemas.microsoft.com/office/drawing/2017/decorative" val="1"/>
              </a:ext>
            </a:extLst>
          </p:cNvPr>
          <p:cNvSpPr>
            <a:spLocks/>
          </p:cNvSpPr>
          <p:nvPr/>
        </p:nvSpPr>
        <p:spPr bwMode="auto">
          <a:xfrm>
            <a:off x="6175247" y="1682534"/>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54" name="Arc 53">
            <a:extLst>
              <a:ext uri="{FF2B5EF4-FFF2-40B4-BE49-F238E27FC236}">
                <a16:creationId xmlns:a16="http://schemas.microsoft.com/office/drawing/2014/main" id="{88BAFDB2-5184-1A17-D5B7-CF9A35A700F4}"/>
              </a:ext>
              <a:ext uri="{C183D7F6-B498-43B3-948B-1728B52AA6E4}">
                <adec:decorative xmlns:adec="http://schemas.microsoft.com/office/drawing/2017/decorative" val="1"/>
              </a:ext>
            </a:extLst>
          </p:cNvPr>
          <p:cNvSpPr>
            <a:spLocks noChangeAspect="1"/>
          </p:cNvSpPr>
          <p:nvPr/>
        </p:nvSpPr>
        <p:spPr>
          <a:xfrm>
            <a:off x="2326324" y="1625973"/>
            <a:ext cx="1965960" cy="1965960"/>
          </a:xfrm>
          <a:prstGeom prst="arc">
            <a:avLst>
              <a:gd name="adj1" fmla="val 16200000"/>
              <a:gd name="adj2" fmla="val 11832711"/>
            </a:avLst>
          </a:prstGeom>
          <a:ln w="127000" cap="rnd">
            <a:gradFill flip="none" rotWithShape="1">
              <a:gsLst>
                <a:gs pos="52000">
                  <a:srgbClr val="6B6FD7"/>
                </a:gs>
                <a:gs pos="73000">
                  <a:srgbClr val="00B0F0"/>
                </a:gs>
                <a:gs pos="31000">
                  <a:srgbClr val="C03BC4"/>
                </a:gs>
                <a:gs pos="0">
                  <a:srgbClr val="FFA38B"/>
                </a:gs>
                <a:gs pos="100000">
                  <a:srgbClr val="0078D4"/>
                </a:gs>
              </a:gsLst>
              <a:lin ang="189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endParaRPr lang="en-US"/>
          </a:p>
        </p:txBody>
      </p:sp>
      <p:sp>
        <p:nvSpPr>
          <p:cNvPr id="5" name="Title 4">
            <a:extLst>
              <a:ext uri="{FF2B5EF4-FFF2-40B4-BE49-F238E27FC236}">
                <a16:creationId xmlns:a16="http://schemas.microsoft.com/office/drawing/2014/main" id="{957E1214-C831-72AA-4CD7-76B004785320}"/>
              </a:ext>
            </a:extLst>
          </p:cNvPr>
          <p:cNvSpPr>
            <a:spLocks noGrp="1"/>
          </p:cNvSpPr>
          <p:nvPr>
            <p:ph type="title"/>
          </p:nvPr>
        </p:nvSpPr>
        <p:spPr>
          <a:xfrm>
            <a:off x="588263" y="457200"/>
            <a:ext cx="11018520" cy="553998"/>
          </a:xfrm>
        </p:spPr>
        <p:txBody>
          <a:bodyPr/>
          <a:lstStyle/>
          <a:p>
            <a:r>
              <a:rPr lang="en-US"/>
              <a:t>Security and data protection are crucial for AI readiness</a:t>
            </a:r>
          </a:p>
        </p:txBody>
      </p:sp>
      <p:sp>
        <p:nvSpPr>
          <p:cNvPr id="46" name="TextBox 45">
            <a:extLst>
              <a:ext uri="{FF2B5EF4-FFF2-40B4-BE49-F238E27FC236}">
                <a16:creationId xmlns:a16="http://schemas.microsoft.com/office/drawing/2014/main" id="{9FF77C58-3329-8B6A-0FFC-48E2D8C41B96}"/>
              </a:ext>
            </a:extLst>
          </p:cNvPr>
          <p:cNvSpPr txBox="1"/>
          <p:nvPr/>
        </p:nvSpPr>
        <p:spPr>
          <a:xfrm>
            <a:off x="2693751" y="2239616"/>
            <a:ext cx="1231106" cy="738664"/>
          </a:xfrm>
          <a:prstGeom prst="rect">
            <a:avLst/>
          </a:prstGeom>
          <a:noFill/>
        </p:spPr>
        <p:txBody>
          <a:bodyPr wrap="none" lIns="0" tIns="0" rIns="0" bIns="0" anchor="ctr">
            <a:spAutoFit/>
          </a:bodyPr>
          <a:lstStyle/>
          <a:p>
            <a:pPr marL="0" marR="0" lvl="0" indent="0" algn="ctr" defTabSz="914400" rtl="0" eaLnBrk="1" fontAlgn="auto" latinLnBrk="0" hangingPunct="1">
              <a:spcBef>
                <a:spcPct val="0"/>
              </a:spcBef>
              <a:spcAft>
                <a:spcPts val="0"/>
              </a:spcAft>
              <a:buClrTx/>
              <a:buSzTx/>
              <a:buFontTx/>
              <a:buNone/>
              <a:tabLst/>
              <a:defRPr/>
            </a:pPr>
            <a:r>
              <a:rPr lang="en-US" sz="4800" b="1">
                <a:gradFill flip="none" rotWithShape="1">
                  <a:gsLst>
                    <a:gs pos="0">
                      <a:schemeClr val="accent3"/>
                    </a:gs>
                    <a:gs pos="100000">
                      <a:schemeClr val="accent2"/>
                    </a:gs>
                  </a:gsLst>
                  <a:lin ang="13500000" scaled="1"/>
                  <a:tileRect/>
                </a:gradFill>
                <a:latin typeface="+mj-lt"/>
              </a:rPr>
              <a:t>78%</a:t>
            </a:r>
          </a:p>
        </p:txBody>
      </p:sp>
      <p:sp>
        <p:nvSpPr>
          <p:cNvPr id="40" name="Rectangle: Rounded Corners 39">
            <a:extLst>
              <a:ext uri="{FF2B5EF4-FFF2-40B4-BE49-F238E27FC236}">
                <a16:creationId xmlns:a16="http://schemas.microsoft.com/office/drawing/2014/main" id="{C1214F16-1A94-89BD-B689-A5DBB1CC9F33}"/>
              </a:ext>
            </a:extLst>
          </p:cNvPr>
          <p:cNvSpPr>
            <a:spLocks/>
          </p:cNvSpPr>
          <p:nvPr/>
        </p:nvSpPr>
        <p:spPr bwMode="auto">
          <a:xfrm>
            <a:off x="726124" y="3889113"/>
            <a:ext cx="5166360" cy="2240281"/>
          </a:xfrm>
          <a:prstGeom prst="roundRect">
            <a:avLst>
              <a:gd name="adj" fmla="val 4000"/>
            </a:avLst>
          </a:prstGeom>
          <a:solidFill>
            <a:srgbClr val="FFF8F3">
              <a:alpha val="84000"/>
            </a:srgbClr>
          </a:solidFill>
          <a:ln>
            <a:noFill/>
          </a:ln>
          <a:effectLst>
            <a:outerShdw blurRad="139700" dist="50800" dir="2700000" algn="tl" rotWithShape="0">
              <a:schemeClr val="bg1">
                <a:lumMod val="50000"/>
                <a:alpha val="18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r>
              <a:rPr lang="en-US" sz="2800"/>
              <a:t>Of employees bring their own AI tools to work.</a:t>
            </a:r>
            <a:r>
              <a:rPr lang="en-US" sz="2800" baseline="30000"/>
              <a:t>1</a:t>
            </a:r>
          </a:p>
        </p:txBody>
      </p:sp>
      <p:sp>
        <p:nvSpPr>
          <p:cNvPr id="67" name="TextBox 66">
            <a:hlinkClick r:id="rId4"/>
            <a:extLst>
              <a:ext uri="{FF2B5EF4-FFF2-40B4-BE49-F238E27FC236}">
                <a16:creationId xmlns:a16="http://schemas.microsoft.com/office/drawing/2014/main" id="{42CB3BFC-937C-9D95-5B49-A810BE343B5A}"/>
              </a:ext>
            </a:extLst>
          </p:cNvPr>
          <p:cNvSpPr txBox="1">
            <a:spLocks/>
          </p:cNvSpPr>
          <p:nvPr/>
        </p:nvSpPr>
        <p:spPr>
          <a:xfrm>
            <a:off x="588963" y="6418348"/>
            <a:ext cx="11018521" cy="143950"/>
          </a:xfrm>
          <a:prstGeom prst="rect">
            <a:avLst/>
          </a:prstGeom>
          <a:noFill/>
        </p:spPr>
        <p:txBody>
          <a:bodyPr wrap="square" lIns="0" tIns="0" rIns="0" bIns="0" anchor="b">
            <a:spAutoFit/>
          </a:bodyPr>
          <a:lstStyle>
            <a:defPPr>
              <a:defRPr lang="en-US"/>
            </a:defPPr>
            <a:lvl1pPr defTabSz="914367">
              <a:spcAft>
                <a:spcPts val="200"/>
              </a:spcAft>
              <a:defRPr kumimoji="0" sz="900" b="0" i="0" u="none" strike="noStrike" kern="100" cap="none" spc="0" normalizeH="0" baseline="0">
                <a:ln>
                  <a:noFill/>
                </a:ln>
                <a:effectLst/>
                <a:uLnTx/>
                <a:uFillTx/>
                <a:ea typeface="Aptos" panose="020B0004020202020204" pitchFamily="34" charset="0"/>
                <a:cs typeface="Times New Roman" panose="02020603050405020304" pitchFamily="18" charset="0"/>
              </a:defRPr>
            </a:lvl1pPr>
          </a:lstStyle>
          <a:p>
            <a:r>
              <a:rPr lang="en-US"/>
              <a:t>Source: 1. </a:t>
            </a:r>
            <a:r>
              <a:rPr lang="en-US">
                <a:hlinkClick r:id="rId5"/>
              </a:rPr>
              <a:t>AI at Work Is Here. Now Comes the Hard Part</a:t>
            </a:r>
            <a:r>
              <a:rPr lang="en-US"/>
              <a:t> </a:t>
            </a:r>
            <a:r>
              <a:rPr lang="en-US" sz="900"/>
              <a:t>2: </a:t>
            </a:r>
            <a:r>
              <a:rPr lang="en-US">
                <a:solidFill>
                  <a:srgbClr val="0078D4"/>
                </a:solidFill>
                <a:hlinkClick r:id="rId6">
                  <a:extLst>
                    <a:ext uri="{A12FA001-AC4F-418D-AE19-62706E023703}">
                      <ahyp:hlinkClr xmlns:ahyp="http://schemas.microsoft.com/office/drawing/2018/hyperlinkcolor" val="tx"/>
                    </a:ext>
                  </a:extLst>
                </a:hlinkClick>
              </a:rPr>
              <a:t>Microsoft Data Security Index Blog</a:t>
            </a:r>
            <a:r>
              <a:rPr lang="en-US" sz="900"/>
              <a:t>, 3: </a:t>
            </a:r>
            <a:r>
              <a:rPr lang="en-US" sz="900">
                <a:solidFill>
                  <a:srgbClr val="0078D4"/>
                </a:solidFill>
                <a:hlinkClick r:id="rId7">
                  <a:extLst>
                    <a:ext uri="{A12FA001-AC4F-418D-AE19-62706E023703}">
                      <ahyp:hlinkClr xmlns:ahyp="http://schemas.microsoft.com/office/drawing/2018/hyperlinkcolor" val="tx"/>
                    </a:ext>
                  </a:extLst>
                </a:hlinkClick>
              </a:rPr>
              <a:t>Microsoft Security Whitepaper</a:t>
            </a:r>
            <a:r>
              <a:rPr lang="en-US" sz="900">
                <a:solidFill>
                  <a:srgbClr val="0078D4"/>
                </a:solidFill>
              </a:rPr>
              <a:t>,  </a:t>
            </a:r>
            <a:endParaRPr lang="en-US">
              <a:solidFill>
                <a:srgbClr val="0078D4"/>
              </a:solidFill>
            </a:endParaRPr>
          </a:p>
        </p:txBody>
      </p:sp>
      <p:sp>
        <p:nvSpPr>
          <p:cNvPr id="4" name="TextBox 3">
            <a:extLst>
              <a:ext uri="{FF2B5EF4-FFF2-40B4-BE49-F238E27FC236}">
                <a16:creationId xmlns:a16="http://schemas.microsoft.com/office/drawing/2014/main" id="{0DFC431E-D706-52EB-410B-3E0DD7F0DE2E}"/>
              </a:ext>
            </a:extLst>
          </p:cNvPr>
          <p:cNvSpPr txBox="1"/>
          <p:nvPr/>
        </p:nvSpPr>
        <p:spPr>
          <a:xfrm>
            <a:off x="6905396" y="2082449"/>
            <a:ext cx="565861" cy="615553"/>
          </a:xfrm>
          <a:prstGeom prst="rect">
            <a:avLst/>
          </a:prstGeom>
          <a:noFill/>
        </p:spPr>
        <p:txBody>
          <a:bodyPr wrap="none" lIns="0" tIns="0" rIns="0" bIns="0" anchor="ctr">
            <a:spAutoFit/>
          </a:bodyPr>
          <a:lstStyle/>
          <a:p>
            <a:pPr algn="ctr">
              <a:spcBef>
                <a:spcPct val="0"/>
              </a:spcBef>
              <a:defRPr/>
            </a:pPr>
            <a:r>
              <a:rPr lang="en-US" sz="4000" b="1">
                <a:gradFill flip="none" rotWithShape="1">
                  <a:gsLst>
                    <a:gs pos="0">
                      <a:schemeClr val="accent3"/>
                    </a:gs>
                    <a:gs pos="100000">
                      <a:schemeClr val="accent2"/>
                    </a:gs>
                  </a:gsLst>
                  <a:lin ang="13500000" scaled="1"/>
                  <a:tileRect/>
                </a:gradFill>
                <a:latin typeface="+mj-lt"/>
              </a:rPr>
              <a:t>2x</a:t>
            </a:r>
          </a:p>
        </p:txBody>
      </p:sp>
      <p:sp>
        <p:nvSpPr>
          <p:cNvPr id="6" name="TextBox 5">
            <a:extLst>
              <a:ext uri="{FF2B5EF4-FFF2-40B4-BE49-F238E27FC236}">
                <a16:creationId xmlns:a16="http://schemas.microsoft.com/office/drawing/2014/main" id="{33852776-A9D2-5615-2D5E-D898883AB7E5}"/>
              </a:ext>
            </a:extLst>
          </p:cNvPr>
          <p:cNvSpPr txBox="1"/>
          <p:nvPr/>
        </p:nvSpPr>
        <p:spPr>
          <a:xfrm>
            <a:off x="8368490" y="1974727"/>
            <a:ext cx="3009919" cy="830997"/>
          </a:xfrm>
          <a:prstGeom prst="rect">
            <a:avLst/>
          </a:prstGeom>
          <a:noFill/>
        </p:spPr>
        <p:txBody>
          <a:bodyPr wrap="square" lIns="0" tIns="0" rIns="0" bIns="0">
            <a:spAutoFit/>
          </a:bodyPr>
          <a:lstStyle/>
          <a:p>
            <a:pPr>
              <a:spcBef>
                <a:spcPts val="1000"/>
              </a:spcBef>
            </a:pPr>
            <a:r>
              <a:rPr lang="en-US"/>
              <a:t>Data security incidents from the use of AI applications nearly doubled in 2024.</a:t>
            </a:r>
            <a:r>
              <a:rPr lang="en-US" baseline="30000"/>
              <a:t> 2</a:t>
            </a:r>
            <a:endParaRPr lang="en-US"/>
          </a:p>
        </p:txBody>
      </p:sp>
      <p:cxnSp>
        <p:nvCxnSpPr>
          <p:cNvPr id="7" name="Straight Connector 6">
            <a:extLst>
              <a:ext uri="{FF2B5EF4-FFF2-40B4-BE49-F238E27FC236}">
                <a16:creationId xmlns:a16="http://schemas.microsoft.com/office/drawing/2014/main" id="{C98C9595-123F-3536-7A03-4EC7A0B997A9}"/>
              </a:ext>
              <a:ext uri="{C183D7F6-B498-43B3-948B-1728B52AA6E4}">
                <adec:decorative xmlns:adec="http://schemas.microsoft.com/office/drawing/2017/decorative" val="1"/>
              </a:ext>
            </a:extLst>
          </p:cNvPr>
          <p:cNvCxnSpPr>
            <a:cxnSpLocks/>
          </p:cNvCxnSpPr>
          <p:nvPr/>
        </p:nvCxnSpPr>
        <p:spPr>
          <a:xfrm>
            <a:off x="8045640" y="1872065"/>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42722991-5A8B-E283-97DD-2C76B1E2F90E}"/>
              </a:ext>
              <a:ext uri="{C183D7F6-B498-43B3-948B-1728B52AA6E4}">
                <adec:decorative xmlns:adec="http://schemas.microsoft.com/office/drawing/2017/decorative" val="1"/>
              </a:ext>
            </a:extLst>
          </p:cNvPr>
          <p:cNvSpPr>
            <a:spLocks/>
          </p:cNvSpPr>
          <p:nvPr/>
        </p:nvSpPr>
        <p:spPr bwMode="auto">
          <a:xfrm>
            <a:off x="6175247" y="3187210"/>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27" name="TextBox 26">
            <a:extLst>
              <a:ext uri="{FF2B5EF4-FFF2-40B4-BE49-F238E27FC236}">
                <a16:creationId xmlns:a16="http://schemas.microsoft.com/office/drawing/2014/main" id="{EE7EBD58-BC4F-5543-CBA1-BF3CECF24EEF}"/>
              </a:ext>
            </a:extLst>
          </p:cNvPr>
          <p:cNvSpPr txBox="1"/>
          <p:nvPr/>
        </p:nvSpPr>
        <p:spPr>
          <a:xfrm>
            <a:off x="6676168" y="3587125"/>
            <a:ext cx="1024319" cy="615553"/>
          </a:xfrm>
          <a:prstGeom prst="rect">
            <a:avLst/>
          </a:prstGeom>
          <a:noFill/>
        </p:spPr>
        <p:txBody>
          <a:bodyPr wrap="none" lIns="0" tIns="0" rIns="0" bIns="0" anchor="ctr">
            <a:spAutoFit/>
          </a:bodyPr>
          <a:lstStyle/>
          <a:p>
            <a:pPr algn="ctr">
              <a:spcBef>
                <a:spcPct val="0"/>
              </a:spcBef>
              <a:defRPr/>
            </a:pPr>
            <a:r>
              <a:rPr lang="en-US" sz="4000" b="1">
                <a:gradFill flip="none" rotWithShape="1">
                  <a:gsLst>
                    <a:gs pos="0">
                      <a:schemeClr val="accent3"/>
                    </a:gs>
                    <a:gs pos="100000">
                      <a:schemeClr val="accent2"/>
                    </a:gs>
                  </a:gsLst>
                  <a:lin ang="13500000" scaled="1"/>
                  <a:tileRect/>
                </a:gradFill>
                <a:latin typeface="+mj-lt"/>
              </a:rPr>
              <a:t>80%</a:t>
            </a:r>
          </a:p>
        </p:txBody>
      </p:sp>
      <p:sp>
        <p:nvSpPr>
          <p:cNvPr id="28" name="TextBox 27">
            <a:extLst>
              <a:ext uri="{FF2B5EF4-FFF2-40B4-BE49-F238E27FC236}">
                <a16:creationId xmlns:a16="http://schemas.microsoft.com/office/drawing/2014/main" id="{647758DB-42D4-BB53-7CAE-D67715859AE0}"/>
              </a:ext>
            </a:extLst>
          </p:cNvPr>
          <p:cNvSpPr txBox="1"/>
          <p:nvPr/>
        </p:nvSpPr>
        <p:spPr>
          <a:xfrm>
            <a:off x="8368490" y="3479403"/>
            <a:ext cx="3009919" cy="830997"/>
          </a:xfrm>
          <a:prstGeom prst="rect">
            <a:avLst/>
          </a:prstGeom>
          <a:noFill/>
        </p:spPr>
        <p:txBody>
          <a:bodyPr wrap="square" lIns="0" tIns="0" rIns="0" bIns="0">
            <a:spAutoFit/>
          </a:bodyPr>
          <a:lstStyle/>
          <a:p>
            <a:pPr>
              <a:spcBef>
                <a:spcPts val="1000"/>
              </a:spcBef>
            </a:pPr>
            <a:r>
              <a:rPr lang="en-US"/>
              <a:t>Of leaders cite leakage of sensitive data as a main concern of AI use.</a:t>
            </a:r>
            <a:r>
              <a:rPr lang="en-US" baseline="30000"/>
              <a:t> 3</a:t>
            </a:r>
            <a:endParaRPr lang="en-US"/>
          </a:p>
        </p:txBody>
      </p:sp>
      <p:cxnSp>
        <p:nvCxnSpPr>
          <p:cNvPr id="29" name="Straight Connector 28">
            <a:extLst>
              <a:ext uri="{FF2B5EF4-FFF2-40B4-BE49-F238E27FC236}">
                <a16:creationId xmlns:a16="http://schemas.microsoft.com/office/drawing/2014/main" id="{D3ABBC1E-ACE5-09EC-1073-083EFAE4FC4D}"/>
              </a:ext>
              <a:ext uri="{C183D7F6-B498-43B3-948B-1728B52AA6E4}">
                <adec:decorative xmlns:adec="http://schemas.microsoft.com/office/drawing/2017/decorative" val="1"/>
              </a:ext>
            </a:extLst>
          </p:cNvPr>
          <p:cNvCxnSpPr>
            <a:cxnSpLocks/>
          </p:cNvCxnSpPr>
          <p:nvPr/>
        </p:nvCxnSpPr>
        <p:spPr>
          <a:xfrm>
            <a:off x="8045640" y="3376741"/>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1F7D9912-8C4A-7BA3-BD68-B8ADAFE6754D}"/>
              </a:ext>
              <a:ext uri="{C183D7F6-B498-43B3-948B-1728B52AA6E4}">
                <adec:decorative xmlns:adec="http://schemas.microsoft.com/office/drawing/2017/decorative" val="1"/>
              </a:ext>
            </a:extLst>
          </p:cNvPr>
          <p:cNvSpPr>
            <a:spLocks/>
          </p:cNvSpPr>
          <p:nvPr/>
        </p:nvSpPr>
        <p:spPr bwMode="auto">
          <a:xfrm>
            <a:off x="6171499" y="4744081"/>
            <a:ext cx="5431536" cy="1371600"/>
          </a:xfrm>
          <a:prstGeom prst="rect">
            <a:avLst/>
          </a:prstGeom>
          <a:solidFill>
            <a:srgbClr val="FFF8F3">
              <a:alpha val="84000"/>
            </a:srgbClr>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1000"/>
              </a:spcBef>
            </a:pPr>
            <a:endParaRPr lang="en-US" sz="2400"/>
          </a:p>
        </p:txBody>
      </p:sp>
      <p:sp>
        <p:nvSpPr>
          <p:cNvPr id="31" name="TextBox 30">
            <a:extLst>
              <a:ext uri="{FF2B5EF4-FFF2-40B4-BE49-F238E27FC236}">
                <a16:creationId xmlns:a16="http://schemas.microsoft.com/office/drawing/2014/main" id="{ED29DE87-125E-E414-AC3D-227A9371B82F}"/>
              </a:ext>
            </a:extLst>
          </p:cNvPr>
          <p:cNvSpPr txBox="1"/>
          <p:nvPr/>
        </p:nvSpPr>
        <p:spPr>
          <a:xfrm>
            <a:off x="6672420" y="5143996"/>
            <a:ext cx="1024319" cy="615553"/>
          </a:xfrm>
          <a:prstGeom prst="rect">
            <a:avLst/>
          </a:prstGeom>
          <a:noFill/>
        </p:spPr>
        <p:txBody>
          <a:bodyPr wrap="none" lIns="0" tIns="0" rIns="0" bIns="0" anchor="ctr">
            <a:spAutoFit/>
          </a:bodyPr>
          <a:lstStyle/>
          <a:p>
            <a:pPr algn="ctr">
              <a:spcBef>
                <a:spcPct val="0"/>
              </a:spcBef>
              <a:defRPr/>
            </a:pPr>
            <a:r>
              <a:rPr lang="en-US" sz="4000" b="1">
                <a:gradFill flip="none" rotWithShape="1">
                  <a:gsLst>
                    <a:gs pos="0">
                      <a:schemeClr val="accent3"/>
                    </a:gs>
                    <a:gs pos="100000">
                      <a:schemeClr val="accent2"/>
                    </a:gs>
                  </a:gsLst>
                  <a:lin ang="13500000" scaled="1"/>
                  <a:tileRect/>
                </a:gradFill>
                <a:latin typeface="+mj-lt"/>
              </a:rPr>
              <a:t>93%</a:t>
            </a:r>
          </a:p>
        </p:txBody>
      </p:sp>
      <p:sp>
        <p:nvSpPr>
          <p:cNvPr id="32" name="TextBox 31">
            <a:extLst>
              <a:ext uri="{FF2B5EF4-FFF2-40B4-BE49-F238E27FC236}">
                <a16:creationId xmlns:a16="http://schemas.microsoft.com/office/drawing/2014/main" id="{9BB09160-2493-3E25-B978-1ED28671E351}"/>
              </a:ext>
            </a:extLst>
          </p:cNvPr>
          <p:cNvSpPr txBox="1"/>
          <p:nvPr/>
        </p:nvSpPr>
        <p:spPr>
          <a:xfrm>
            <a:off x="8364742" y="5036274"/>
            <a:ext cx="3009919" cy="1107996"/>
          </a:xfrm>
          <a:prstGeom prst="rect">
            <a:avLst/>
          </a:prstGeom>
          <a:noFill/>
        </p:spPr>
        <p:txBody>
          <a:bodyPr wrap="square" lIns="0" tIns="0" rIns="0" bIns="0">
            <a:spAutoFit/>
          </a:bodyPr>
          <a:lstStyle/>
          <a:p>
            <a:pPr>
              <a:spcBef>
                <a:spcPts val="1000"/>
              </a:spcBef>
            </a:pPr>
            <a:r>
              <a:rPr lang="en-US"/>
              <a:t>Of companies took proactive action, implementing new controls for employee use of generative AI.</a:t>
            </a:r>
            <a:r>
              <a:rPr lang="en-US" baseline="30000"/>
              <a:t> 2</a:t>
            </a:r>
            <a:endParaRPr lang="en-US"/>
          </a:p>
        </p:txBody>
      </p:sp>
      <p:cxnSp>
        <p:nvCxnSpPr>
          <p:cNvPr id="33" name="Straight Connector 32">
            <a:extLst>
              <a:ext uri="{FF2B5EF4-FFF2-40B4-BE49-F238E27FC236}">
                <a16:creationId xmlns:a16="http://schemas.microsoft.com/office/drawing/2014/main" id="{0E4097E8-5635-BC57-9BAA-DF5D71671A0B}"/>
              </a:ext>
              <a:ext uri="{C183D7F6-B498-43B3-948B-1728B52AA6E4}">
                <adec:decorative xmlns:adec="http://schemas.microsoft.com/office/drawing/2017/decorative" val="1"/>
              </a:ext>
            </a:extLst>
          </p:cNvPr>
          <p:cNvCxnSpPr>
            <a:cxnSpLocks/>
          </p:cNvCxnSpPr>
          <p:nvPr/>
        </p:nvCxnSpPr>
        <p:spPr>
          <a:xfrm>
            <a:off x="8041892" y="4933612"/>
            <a:ext cx="0" cy="1036320"/>
          </a:xfrm>
          <a:prstGeom prst="line">
            <a:avLst/>
          </a:prstGeom>
          <a:ln w="6350">
            <a:solidFill>
              <a:schemeClr val="bg2">
                <a:lumMod val="75000"/>
                <a:alpha val="71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1620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accel="50000" decel="50000" fill="hold" grpId="1" nodeType="withEffect">
                                  <p:stCondLst>
                                    <p:cond delay="0"/>
                                  </p:stCondLst>
                                  <p:childTnLst>
                                    <p:animMotion origin="layout" path="M 0.02682 4.44444E-6 L 1.25E-6 4.44444E-6 " pathEditMode="relative" rAng="0" ptsTypes="AA">
                                      <p:cBhvr>
                                        <p:cTn id="9" dur="1000" fill="hold"/>
                                        <p:tgtEl>
                                          <p:spTgt spid="4"/>
                                        </p:tgtEl>
                                        <p:attrNameLst>
                                          <p:attrName>ppt_x</p:attrName>
                                          <p:attrName>ppt_y</p:attrName>
                                        </p:attrNameLst>
                                      </p:cBhvr>
                                      <p:rCtr x="-1341" y="0"/>
                                    </p:animMotion>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accel="50000" decel="50000" fill="hold" grpId="1" nodeType="withEffect">
                                  <p:stCondLst>
                                    <p:cond delay="0"/>
                                  </p:stCondLst>
                                  <p:childTnLst>
                                    <p:animMotion origin="layout" path="M 0.02682 4.44444E-6 L 2.91667E-6 4.44444E-6 " pathEditMode="relative" rAng="0" ptsTypes="AA">
                                      <p:cBhvr>
                                        <p:cTn id="14" dur="1000" fill="hold"/>
                                        <p:tgtEl>
                                          <p:spTgt spid="6"/>
                                        </p:tgtEl>
                                        <p:attrNameLst>
                                          <p:attrName>ppt_x</p:attrName>
                                          <p:attrName>ppt_y</p:attrName>
                                        </p:attrNameLst>
                                      </p:cBhvr>
                                      <p:rCtr x="-1341" y="0"/>
                                    </p:animMotion>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accel="50000" decel="50000" fill="hold" nodeType="withEffect">
                                  <p:stCondLst>
                                    <p:cond delay="0"/>
                                  </p:stCondLst>
                                  <p:childTnLst>
                                    <p:animMotion origin="layout" path="M 0.02682 2.96296E-6 L 1.25E-6 2.96296E-6 " pathEditMode="relative" rAng="0" ptsTypes="AA">
                                      <p:cBhvr>
                                        <p:cTn id="19" dur="1000" fill="hold"/>
                                        <p:tgtEl>
                                          <p:spTgt spid="7"/>
                                        </p:tgtEl>
                                        <p:attrNameLst>
                                          <p:attrName>ppt_x</p:attrName>
                                          <p:attrName>ppt_y</p:attrName>
                                        </p:attrNameLst>
                                      </p:cBhvr>
                                      <p:rCtr x="-1341" y="0"/>
                                    </p:animMotion>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42" presetClass="path" presetSubtype="0" accel="50000" decel="50000" fill="hold" grpId="1" nodeType="withEffect">
                                  <p:stCondLst>
                                    <p:cond delay="0"/>
                                  </p:stCondLst>
                                  <p:childTnLst>
                                    <p:animMotion origin="layout" path="M 0.02682 4.44444E-6 L 1.25E-6 4.44444E-6 " pathEditMode="relative" rAng="0" ptsTypes="AA">
                                      <p:cBhvr>
                                        <p:cTn id="24" dur="1000" fill="hold"/>
                                        <p:tgtEl>
                                          <p:spTgt spid="27"/>
                                        </p:tgtEl>
                                        <p:attrNameLst>
                                          <p:attrName>ppt_x</p:attrName>
                                          <p:attrName>ppt_y</p:attrName>
                                        </p:attrNameLst>
                                      </p:cBhvr>
                                      <p:rCtr x="-1341" y="0"/>
                                    </p:animMotion>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42" presetClass="path" presetSubtype="0" accel="50000" decel="50000" fill="hold" grpId="1" nodeType="withEffect">
                                  <p:stCondLst>
                                    <p:cond delay="0"/>
                                  </p:stCondLst>
                                  <p:childTnLst>
                                    <p:animMotion origin="layout" path="M 0.02682 4.44444E-6 L 2.91667E-6 4.44444E-6 " pathEditMode="relative" rAng="0" ptsTypes="AA">
                                      <p:cBhvr>
                                        <p:cTn id="29" dur="1000" fill="hold"/>
                                        <p:tgtEl>
                                          <p:spTgt spid="28"/>
                                        </p:tgtEl>
                                        <p:attrNameLst>
                                          <p:attrName>ppt_x</p:attrName>
                                          <p:attrName>ppt_y</p:attrName>
                                        </p:attrNameLst>
                                      </p:cBhvr>
                                      <p:rCtr x="-1341" y="0"/>
                                    </p:animMotion>
                                  </p:childTnLst>
                                </p:cTn>
                              </p:par>
                              <p:par>
                                <p:cTn id="30" presetID="10"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42" presetClass="path" presetSubtype="0" accel="50000" decel="50000" fill="hold" nodeType="withEffect">
                                  <p:stCondLst>
                                    <p:cond delay="0"/>
                                  </p:stCondLst>
                                  <p:childTnLst>
                                    <p:animMotion origin="layout" path="M 0.02682 2.96296E-6 L 1.25E-6 2.96296E-6 " pathEditMode="relative" rAng="0" ptsTypes="AA">
                                      <p:cBhvr>
                                        <p:cTn id="34" dur="1000" fill="hold"/>
                                        <p:tgtEl>
                                          <p:spTgt spid="29"/>
                                        </p:tgtEl>
                                        <p:attrNameLst>
                                          <p:attrName>ppt_x</p:attrName>
                                          <p:attrName>ppt_y</p:attrName>
                                        </p:attrNameLst>
                                      </p:cBhvr>
                                      <p:rCtr x="-1341" y="0"/>
                                    </p:animMotion>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42" presetClass="path" presetSubtype="0" accel="50000" decel="50000" fill="hold" grpId="1" nodeType="withEffect">
                                  <p:stCondLst>
                                    <p:cond delay="0"/>
                                  </p:stCondLst>
                                  <p:childTnLst>
                                    <p:animMotion origin="layout" path="M 0.02682 4.44444E-6 L 1.25E-6 4.44444E-6 " pathEditMode="relative" rAng="0" ptsTypes="AA">
                                      <p:cBhvr>
                                        <p:cTn id="39" dur="1000" fill="hold"/>
                                        <p:tgtEl>
                                          <p:spTgt spid="31"/>
                                        </p:tgtEl>
                                        <p:attrNameLst>
                                          <p:attrName>ppt_x</p:attrName>
                                          <p:attrName>ppt_y</p:attrName>
                                        </p:attrNameLst>
                                      </p:cBhvr>
                                      <p:rCtr x="-1341" y="0"/>
                                    </p:animMotion>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42" presetClass="path" presetSubtype="0" accel="50000" decel="50000" fill="hold" grpId="1" nodeType="withEffect">
                                  <p:stCondLst>
                                    <p:cond delay="0"/>
                                  </p:stCondLst>
                                  <p:childTnLst>
                                    <p:animMotion origin="layout" path="M 0.02682 4.44444E-6 L 2.91667E-6 4.44444E-6 " pathEditMode="relative" rAng="0" ptsTypes="AA">
                                      <p:cBhvr>
                                        <p:cTn id="44" dur="1000" fill="hold"/>
                                        <p:tgtEl>
                                          <p:spTgt spid="32"/>
                                        </p:tgtEl>
                                        <p:attrNameLst>
                                          <p:attrName>ppt_x</p:attrName>
                                          <p:attrName>ppt_y</p:attrName>
                                        </p:attrNameLst>
                                      </p:cBhvr>
                                      <p:rCtr x="-1341" y="0"/>
                                    </p:animMotion>
                                  </p:childTnLst>
                                </p:cTn>
                              </p:par>
                              <p:par>
                                <p:cTn id="45" presetID="10" presetClass="entr" presetSubtype="0" fill="hold"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42" presetClass="path" presetSubtype="0" accel="50000" decel="50000" fill="hold" nodeType="withEffect">
                                  <p:stCondLst>
                                    <p:cond delay="0"/>
                                  </p:stCondLst>
                                  <p:childTnLst>
                                    <p:animMotion origin="layout" path="M 0.02682 2.96296E-6 L 1.25E-6 2.96296E-6 " pathEditMode="relative" rAng="0" ptsTypes="AA">
                                      <p:cBhvr>
                                        <p:cTn id="49" dur="1000" fill="hold"/>
                                        <p:tgtEl>
                                          <p:spTgt spid="33"/>
                                        </p:tgtEl>
                                        <p:attrNameLst>
                                          <p:attrName>ppt_x</p:attrName>
                                          <p:attrName>ppt_y</p:attrName>
                                        </p:attrNameLst>
                                      </p:cBhvr>
                                      <p:rCtr x="-134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27" grpId="0"/>
      <p:bldP spid="27" grpId="1"/>
      <p:bldP spid="28" grpId="0"/>
      <p:bldP spid="28" grpId="1"/>
      <p:bldP spid="31" grpId="0"/>
      <p:bldP spid="31" grpId="1"/>
      <p:bldP spid="32" grpId="0"/>
      <p:bldP spid="3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B2374-F00C-2E1A-6647-B6C1B894B334}"/>
            </a:ext>
          </a:extLst>
        </p:cNvPr>
        <p:cNvGrpSpPr/>
        <p:nvPr/>
      </p:nvGrpSpPr>
      <p:grpSpPr>
        <a:xfrm>
          <a:off x="0" y="0"/>
          <a:ext cx="0" cy="0"/>
          <a:chOff x="0" y="0"/>
          <a:chExt cx="0" cy="0"/>
        </a:xfrm>
      </p:grpSpPr>
      <p:pic>
        <p:nvPicPr>
          <p:cNvPr id="31" name="Picture 30">
            <a:extLst>
              <a:ext uri="{FF2B5EF4-FFF2-40B4-BE49-F238E27FC236}">
                <a16:creationId xmlns:a16="http://schemas.microsoft.com/office/drawing/2014/main" id="{C8B71E55-EDA6-4FE1-A09C-18C356C5853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43774" y="4800951"/>
            <a:ext cx="4848225" cy="2057048"/>
          </a:xfrm>
          <a:prstGeom prst="rect">
            <a:avLst/>
          </a:prstGeom>
        </p:spPr>
      </p:pic>
      <p:sp>
        <p:nvSpPr>
          <p:cNvPr id="72" name="Rectangle: Rounded Corners 71">
            <a:extLst>
              <a:ext uri="{FF2B5EF4-FFF2-40B4-BE49-F238E27FC236}">
                <a16:creationId xmlns:a16="http://schemas.microsoft.com/office/drawing/2014/main" id="{4054CFF7-2F1F-7CE6-B2F9-A91DC80C4600}"/>
              </a:ext>
              <a:ext uri="{C183D7F6-B498-43B3-948B-1728B52AA6E4}">
                <adec:decorative xmlns:adec="http://schemas.microsoft.com/office/drawing/2017/decorative" val="1"/>
              </a:ext>
            </a:extLst>
          </p:cNvPr>
          <p:cNvSpPr>
            <a:spLocks/>
          </p:cNvSpPr>
          <p:nvPr/>
        </p:nvSpPr>
        <p:spPr bwMode="auto">
          <a:xfrm>
            <a:off x="9509739" y="2385717"/>
            <a:ext cx="880174" cy="190765"/>
          </a:xfrm>
          <a:prstGeom prst="roundRect">
            <a:avLst>
              <a:gd name="adj" fmla="val 50000"/>
            </a:avLst>
          </a:pr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66" name="Rectangle: Rounded Corners 65">
            <a:extLst>
              <a:ext uri="{FF2B5EF4-FFF2-40B4-BE49-F238E27FC236}">
                <a16:creationId xmlns:a16="http://schemas.microsoft.com/office/drawing/2014/main" id="{DF2A081E-3444-A67E-DF9B-2DD4540DFD2C}"/>
              </a:ext>
              <a:ext uri="{C183D7F6-B498-43B3-948B-1728B52AA6E4}">
                <adec:decorative xmlns:adec="http://schemas.microsoft.com/office/drawing/2017/decorative" val="1"/>
              </a:ext>
            </a:extLst>
          </p:cNvPr>
          <p:cNvSpPr>
            <a:spLocks/>
          </p:cNvSpPr>
          <p:nvPr/>
        </p:nvSpPr>
        <p:spPr bwMode="auto">
          <a:xfrm>
            <a:off x="7278857" y="2385717"/>
            <a:ext cx="880174" cy="190765"/>
          </a:xfrm>
          <a:prstGeom prst="roundRect">
            <a:avLst>
              <a:gd name="adj" fmla="val 50000"/>
            </a:avLst>
          </a:pr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60" name="Rectangle: Rounded Corners 59">
            <a:extLst>
              <a:ext uri="{FF2B5EF4-FFF2-40B4-BE49-F238E27FC236}">
                <a16:creationId xmlns:a16="http://schemas.microsoft.com/office/drawing/2014/main" id="{06E47019-6DC2-D2A7-A7BE-409DCAE5F57B}"/>
              </a:ext>
              <a:ext uri="{C183D7F6-B498-43B3-948B-1728B52AA6E4}">
                <adec:decorative xmlns:adec="http://schemas.microsoft.com/office/drawing/2017/decorative" val="1"/>
              </a:ext>
            </a:extLst>
          </p:cNvPr>
          <p:cNvSpPr>
            <a:spLocks/>
          </p:cNvSpPr>
          <p:nvPr/>
        </p:nvSpPr>
        <p:spPr bwMode="auto">
          <a:xfrm>
            <a:off x="5047975" y="2385717"/>
            <a:ext cx="880174" cy="190765"/>
          </a:xfrm>
          <a:prstGeom prst="roundRect">
            <a:avLst>
              <a:gd name="adj" fmla="val 50000"/>
            </a:avLst>
          </a:pr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25" name="Rectangle: Rounded Corners 24">
            <a:extLst>
              <a:ext uri="{FF2B5EF4-FFF2-40B4-BE49-F238E27FC236}">
                <a16:creationId xmlns:a16="http://schemas.microsoft.com/office/drawing/2014/main" id="{455F7F1D-66E7-6704-4632-1458EDAA49A8}"/>
              </a:ext>
              <a:ext uri="{C183D7F6-B498-43B3-948B-1728B52AA6E4}">
                <adec:decorative xmlns:adec="http://schemas.microsoft.com/office/drawing/2017/decorative" val="1"/>
              </a:ext>
            </a:extLst>
          </p:cNvPr>
          <p:cNvSpPr>
            <a:spLocks/>
          </p:cNvSpPr>
          <p:nvPr/>
        </p:nvSpPr>
        <p:spPr bwMode="auto">
          <a:xfrm>
            <a:off x="2817093" y="2385717"/>
            <a:ext cx="880174" cy="190765"/>
          </a:xfrm>
          <a:prstGeom prst="roundRect">
            <a:avLst>
              <a:gd name="adj" fmla="val 50000"/>
            </a:avLst>
          </a:pr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129" name="Rectangle: Rounded Corners 128">
            <a:extLst>
              <a:ext uri="{FF2B5EF4-FFF2-40B4-BE49-F238E27FC236}">
                <a16:creationId xmlns:a16="http://schemas.microsoft.com/office/drawing/2014/main" id="{83282771-B0CC-2A1A-4DF5-2476BEECB41C}"/>
              </a:ext>
              <a:ext uri="{C183D7F6-B498-43B3-948B-1728B52AA6E4}">
                <adec:decorative xmlns:adec="http://schemas.microsoft.com/office/drawing/2017/decorative" val="1"/>
              </a:ext>
            </a:extLst>
          </p:cNvPr>
          <p:cNvSpPr>
            <a:spLocks/>
          </p:cNvSpPr>
          <p:nvPr/>
        </p:nvSpPr>
        <p:spPr bwMode="auto">
          <a:xfrm>
            <a:off x="586211" y="2385717"/>
            <a:ext cx="880174" cy="190765"/>
          </a:xfrm>
          <a:prstGeom prst="roundRect">
            <a:avLst>
              <a:gd name="adj" fmla="val 50000"/>
            </a:avLst>
          </a:prstGeom>
          <a:solidFill>
            <a:schemeClr val="bg1">
              <a:lumMod val="50000"/>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latin typeface="Segoe Sans Display Semibold" pitchFamily="2" charset="0"/>
              <a:ea typeface="Segoe UI" pitchFamily="34" charset="0"/>
              <a:cs typeface="Segoe Sans Display Semibold" pitchFamily="2" charset="0"/>
            </a:endParaRPr>
          </a:p>
        </p:txBody>
      </p:sp>
      <p:sp>
        <p:nvSpPr>
          <p:cNvPr id="42" name="Rectangle: Rounded Corners 41">
            <a:extLst>
              <a:ext uri="{FF2B5EF4-FFF2-40B4-BE49-F238E27FC236}">
                <a16:creationId xmlns:a16="http://schemas.microsoft.com/office/drawing/2014/main" id="{E2532478-494E-F3C6-0A15-051E2DB841E3}"/>
              </a:ext>
              <a:ext uri="{C183D7F6-B498-43B3-948B-1728B52AA6E4}">
                <adec:decorative xmlns:adec="http://schemas.microsoft.com/office/drawing/2017/decorative" val="1"/>
              </a:ext>
            </a:extLst>
          </p:cNvPr>
          <p:cNvSpPr>
            <a:spLocks/>
          </p:cNvSpPr>
          <p:nvPr/>
        </p:nvSpPr>
        <p:spPr bwMode="auto">
          <a:xfrm>
            <a:off x="450214" y="2426515"/>
            <a:ext cx="11291568" cy="3944992"/>
          </a:xfrm>
          <a:prstGeom prst="roundRect">
            <a:avLst>
              <a:gd name="adj" fmla="val 3606"/>
            </a:avLst>
          </a:prstGeom>
          <a:gradFill flip="none" rotWithShape="1">
            <a:gsLst>
              <a:gs pos="0">
                <a:srgbClr val="EBEDF5"/>
              </a:gs>
              <a:gs pos="100000">
                <a:srgbClr val="F5F2F0">
                  <a:alpha val="91000"/>
                </a:srgbClr>
              </a:gs>
            </a:gsLst>
            <a:lin ang="2700000" scaled="1"/>
            <a:tileRect/>
          </a:gradFill>
          <a:ln w="6350">
            <a:solidFill>
              <a:srgbClr val="FFFFFF"/>
            </a:solidFill>
            <a:headEnd type="none" w="med" len="med"/>
            <a:tailEnd type="none" w="med" len="med"/>
          </a:ln>
          <a:effectLst>
            <a:outerShdw blurRad="1206500" dist="5715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834640"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5400">
              <a:solidFill>
                <a:srgbClr val="091F2C"/>
              </a:solidFill>
            </a:endParaRPr>
          </a:p>
        </p:txBody>
      </p:sp>
      <p:sp>
        <p:nvSpPr>
          <p:cNvPr id="34" name="Free-form: Shape 48">
            <a:extLst>
              <a:ext uri="{FF2B5EF4-FFF2-40B4-BE49-F238E27FC236}">
                <a16:creationId xmlns:a16="http://schemas.microsoft.com/office/drawing/2014/main" id="{14C2CD0E-BB2E-BAEF-96C6-E448A29BC89C}"/>
              </a:ext>
              <a:ext uri="{C183D7F6-B498-43B3-948B-1728B52AA6E4}">
                <adec:decorative xmlns:adec="http://schemas.microsoft.com/office/drawing/2017/decorative" val="1"/>
              </a:ext>
            </a:extLst>
          </p:cNvPr>
          <p:cNvSpPr>
            <a:spLocks/>
          </p:cNvSpPr>
          <p:nvPr/>
        </p:nvSpPr>
        <p:spPr bwMode="auto">
          <a:xfrm>
            <a:off x="602968" y="3666135"/>
            <a:ext cx="2093722" cy="2527242"/>
          </a:xfrm>
          <a:prstGeom prst="roundRect">
            <a:avLst>
              <a:gd name="adj" fmla="val 47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2" name="Free-form: Shape 109">
            <a:extLst>
              <a:ext uri="{FF2B5EF4-FFF2-40B4-BE49-F238E27FC236}">
                <a16:creationId xmlns:a16="http://schemas.microsoft.com/office/drawing/2014/main" id="{28FA49FD-7B78-AB54-DC3A-C0A1476F3CC3}"/>
              </a:ext>
              <a:ext uri="{C183D7F6-B498-43B3-948B-1728B52AA6E4}">
                <adec:decorative xmlns:adec="http://schemas.microsoft.com/office/drawing/2017/decorative" val="1"/>
              </a:ext>
            </a:extLst>
          </p:cNvPr>
          <p:cNvSpPr>
            <a:spLocks/>
          </p:cNvSpPr>
          <p:nvPr/>
        </p:nvSpPr>
        <p:spPr>
          <a:xfrm flipH="1">
            <a:off x="708939" y="1749551"/>
            <a:ext cx="560617" cy="560305"/>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10" name="Title 9">
            <a:extLst>
              <a:ext uri="{FF2B5EF4-FFF2-40B4-BE49-F238E27FC236}">
                <a16:creationId xmlns:a16="http://schemas.microsoft.com/office/drawing/2014/main" id="{8827084A-FB90-CCFC-1267-C9914F684EF9}"/>
              </a:ext>
            </a:extLst>
          </p:cNvPr>
          <p:cNvSpPr>
            <a:spLocks noGrp="1"/>
          </p:cNvSpPr>
          <p:nvPr>
            <p:ph type="title"/>
          </p:nvPr>
        </p:nvSpPr>
        <p:spPr>
          <a:xfrm>
            <a:off x="586738" y="399945"/>
            <a:ext cx="11018520" cy="1107996"/>
          </a:xfrm>
        </p:spPr>
        <p:txBody>
          <a:bodyPr/>
          <a:lstStyle/>
          <a:p>
            <a:r>
              <a:rPr lang="en-US"/>
              <a:t>Empower transformation while protecting your organization with Microsoft 365 E3</a:t>
            </a:r>
          </a:p>
        </p:txBody>
      </p:sp>
      <p:sp>
        <p:nvSpPr>
          <p:cNvPr id="4" name="brain_2" title="Icon of a brain with circles and connection lines inside">
            <a:extLst>
              <a:ext uri="{FF2B5EF4-FFF2-40B4-BE49-F238E27FC236}">
                <a16:creationId xmlns:a16="http://schemas.microsoft.com/office/drawing/2014/main" id="{311AE476-66F6-C998-2F88-94DC01F4DE30}"/>
              </a:ext>
            </a:extLst>
          </p:cNvPr>
          <p:cNvSpPr>
            <a:spLocks noChangeAspect="1" noEditPoints="1"/>
          </p:cNvSpPr>
          <p:nvPr/>
        </p:nvSpPr>
        <p:spPr bwMode="auto">
          <a:xfrm>
            <a:off x="765403" y="1879609"/>
            <a:ext cx="447688" cy="300188"/>
          </a:xfrm>
          <a:custGeom>
            <a:avLst/>
            <a:gdLst>
              <a:gd name="T0" fmla="*/ 379 w 440"/>
              <a:gd name="T1" fmla="*/ 133 h 295"/>
              <a:gd name="T2" fmla="*/ 379 w 440"/>
              <a:gd name="T3" fmla="*/ 169 h 295"/>
              <a:gd name="T4" fmla="*/ 259 w 440"/>
              <a:gd name="T5" fmla="*/ 181 h 295"/>
              <a:gd name="T6" fmla="*/ 295 w 440"/>
              <a:gd name="T7" fmla="*/ 181 h 295"/>
              <a:gd name="T8" fmla="*/ 259 w 440"/>
              <a:gd name="T9" fmla="*/ 181 h 295"/>
              <a:gd name="T10" fmla="*/ 114 w 440"/>
              <a:gd name="T11" fmla="*/ 179 h 295"/>
              <a:gd name="T12" fmla="*/ 78 w 440"/>
              <a:gd name="T13" fmla="*/ 169 h 295"/>
              <a:gd name="T14" fmla="*/ 235 w 440"/>
              <a:gd name="T15" fmla="*/ 88 h 295"/>
              <a:gd name="T16" fmla="*/ 192 w 440"/>
              <a:gd name="T17" fmla="*/ 79 h 295"/>
              <a:gd name="T18" fmla="*/ 174 w 440"/>
              <a:gd name="T19" fmla="*/ 97 h 295"/>
              <a:gd name="T20" fmla="*/ 174 w 440"/>
              <a:gd name="T21" fmla="*/ 61 h 295"/>
              <a:gd name="T22" fmla="*/ 277 w 440"/>
              <a:gd name="T23" fmla="*/ 85 h 295"/>
              <a:gd name="T24" fmla="*/ 313 w 440"/>
              <a:gd name="T25" fmla="*/ 85 h 295"/>
              <a:gd name="T26" fmla="*/ 277 w 440"/>
              <a:gd name="T27" fmla="*/ 85 h 295"/>
              <a:gd name="T28" fmla="*/ 168 w 440"/>
              <a:gd name="T29" fmla="*/ 205 h 295"/>
              <a:gd name="T30" fmla="*/ 168 w 440"/>
              <a:gd name="T31" fmla="*/ 169 h 295"/>
              <a:gd name="T32" fmla="*/ 42 w 440"/>
              <a:gd name="T33" fmla="*/ 169 h 295"/>
              <a:gd name="T34" fmla="*/ 78 w 440"/>
              <a:gd name="T35" fmla="*/ 169 h 295"/>
              <a:gd name="T36" fmla="*/ 42 w 440"/>
              <a:gd name="T37" fmla="*/ 169 h 295"/>
              <a:gd name="T38" fmla="*/ 284 w 440"/>
              <a:gd name="T39" fmla="*/ 121 h 295"/>
              <a:gd name="T40" fmla="*/ 295 w 440"/>
              <a:gd name="T41" fmla="*/ 103 h 295"/>
              <a:gd name="T42" fmla="*/ 114 w 440"/>
              <a:gd name="T43" fmla="*/ 125 h 295"/>
              <a:gd name="T44" fmla="*/ 143 w 440"/>
              <a:gd name="T45" fmla="*/ 133 h 295"/>
              <a:gd name="T46" fmla="*/ 168 w 440"/>
              <a:gd name="T47" fmla="*/ 144 h 295"/>
              <a:gd name="T48" fmla="*/ 361 w 440"/>
              <a:gd name="T49" fmla="*/ 151 h 295"/>
              <a:gd name="T50" fmla="*/ 331 w 440"/>
              <a:gd name="T51" fmla="*/ 160 h 295"/>
              <a:gd name="T52" fmla="*/ 331 w 440"/>
              <a:gd name="T53" fmla="*/ 243 h 295"/>
              <a:gd name="T54" fmla="*/ 321 w 440"/>
              <a:gd name="T55" fmla="*/ 181 h 295"/>
              <a:gd name="T56" fmla="*/ 358 w 440"/>
              <a:gd name="T57" fmla="*/ 206 h 295"/>
              <a:gd name="T58" fmla="*/ 440 w 440"/>
              <a:gd name="T59" fmla="*/ 163 h 295"/>
              <a:gd name="T60" fmla="*/ 388 w 440"/>
              <a:gd name="T61" fmla="*/ 110 h 295"/>
              <a:gd name="T62" fmla="*/ 227 w 440"/>
              <a:gd name="T63" fmla="*/ 30 h 295"/>
              <a:gd name="T64" fmla="*/ 68 w 440"/>
              <a:gd name="T65" fmla="*/ 103 h 295"/>
              <a:gd name="T66" fmla="*/ 4 w 440"/>
              <a:gd name="T67" fmla="*/ 165 h 295"/>
              <a:gd name="T68" fmla="*/ 164 w 440"/>
              <a:gd name="T69" fmla="*/ 237 h 295"/>
              <a:gd name="T70" fmla="*/ 358 w 440"/>
              <a:gd name="T71"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0" h="295">
                <a:moveTo>
                  <a:pt x="361" y="151"/>
                </a:moveTo>
                <a:cubicBezTo>
                  <a:pt x="361" y="141"/>
                  <a:pt x="369" y="133"/>
                  <a:pt x="379" y="133"/>
                </a:cubicBezTo>
                <a:cubicBezTo>
                  <a:pt x="389" y="133"/>
                  <a:pt x="397" y="141"/>
                  <a:pt x="397" y="151"/>
                </a:cubicBezTo>
                <a:cubicBezTo>
                  <a:pt x="397" y="161"/>
                  <a:pt x="389" y="169"/>
                  <a:pt x="379" y="169"/>
                </a:cubicBezTo>
                <a:cubicBezTo>
                  <a:pt x="369" y="169"/>
                  <a:pt x="361" y="161"/>
                  <a:pt x="361" y="151"/>
                </a:cubicBezTo>
                <a:close/>
                <a:moveTo>
                  <a:pt x="259" y="181"/>
                </a:moveTo>
                <a:cubicBezTo>
                  <a:pt x="259" y="191"/>
                  <a:pt x="267" y="199"/>
                  <a:pt x="277" y="199"/>
                </a:cubicBezTo>
                <a:cubicBezTo>
                  <a:pt x="287" y="199"/>
                  <a:pt x="295" y="191"/>
                  <a:pt x="295" y="181"/>
                </a:cubicBezTo>
                <a:cubicBezTo>
                  <a:pt x="295" y="171"/>
                  <a:pt x="287" y="163"/>
                  <a:pt x="277" y="163"/>
                </a:cubicBezTo>
                <a:cubicBezTo>
                  <a:pt x="267" y="163"/>
                  <a:pt x="259" y="171"/>
                  <a:pt x="259" y="181"/>
                </a:cubicBezTo>
                <a:close/>
                <a:moveTo>
                  <a:pt x="114" y="239"/>
                </a:moveTo>
                <a:cubicBezTo>
                  <a:pt x="114" y="179"/>
                  <a:pt x="114" y="179"/>
                  <a:pt x="114" y="179"/>
                </a:cubicBezTo>
                <a:cubicBezTo>
                  <a:pt x="114" y="179"/>
                  <a:pt x="109" y="169"/>
                  <a:pt x="104" y="169"/>
                </a:cubicBezTo>
                <a:cubicBezTo>
                  <a:pt x="104" y="169"/>
                  <a:pt x="104" y="169"/>
                  <a:pt x="78" y="169"/>
                </a:cubicBezTo>
                <a:moveTo>
                  <a:pt x="235" y="260"/>
                </a:moveTo>
                <a:cubicBezTo>
                  <a:pt x="235" y="260"/>
                  <a:pt x="235" y="260"/>
                  <a:pt x="235" y="88"/>
                </a:cubicBezTo>
                <a:cubicBezTo>
                  <a:pt x="235" y="82"/>
                  <a:pt x="231" y="79"/>
                  <a:pt x="225" y="79"/>
                </a:cubicBezTo>
                <a:cubicBezTo>
                  <a:pt x="225" y="79"/>
                  <a:pt x="225" y="79"/>
                  <a:pt x="192" y="79"/>
                </a:cubicBezTo>
                <a:moveTo>
                  <a:pt x="156" y="79"/>
                </a:moveTo>
                <a:cubicBezTo>
                  <a:pt x="156" y="89"/>
                  <a:pt x="164" y="97"/>
                  <a:pt x="174" y="97"/>
                </a:cubicBezTo>
                <a:cubicBezTo>
                  <a:pt x="184" y="97"/>
                  <a:pt x="192" y="89"/>
                  <a:pt x="192" y="79"/>
                </a:cubicBezTo>
                <a:cubicBezTo>
                  <a:pt x="192" y="69"/>
                  <a:pt x="184" y="61"/>
                  <a:pt x="174" y="61"/>
                </a:cubicBezTo>
                <a:cubicBezTo>
                  <a:pt x="164" y="61"/>
                  <a:pt x="156" y="69"/>
                  <a:pt x="156" y="79"/>
                </a:cubicBezTo>
                <a:close/>
                <a:moveTo>
                  <a:pt x="277" y="85"/>
                </a:moveTo>
                <a:cubicBezTo>
                  <a:pt x="277" y="95"/>
                  <a:pt x="285" y="103"/>
                  <a:pt x="295" y="103"/>
                </a:cubicBezTo>
                <a:cubicBezTo>
                  <a:pt x="305" y="103"/>
                  <a:pt x="313" y="95"/>
                  <a:pt x="313" y="85"/>
                </a:cubicBezTo>
                <a:cubicBezTo>
                  <a:pt x="313" y="75"/>
                  <a:pt x="305" y="67"/>
                  <a:pt x="295" y="67"/>
                </a:cubicBezTo>
                <a:cubicBezTo>
                  <a:pt x="285" y="67"/>
                  <a:pt x="277" y="75"/>
                  <a:pt x="277" y="85"/>
                </a:cubicBezTo>
                <a:close/>
                <a:moveTo>
                  <a:pt x="150" y="187"/>
                </a:moveTo>
                <a:cubicBezTo>
                  <a:pt x="150" y="197"/>
                  <a:pt x="158" y="205"/>
                  <a:pt x="168" y="205"/>
                </a:cubicBezTo>
                <a:cubicBezTo>
                  <a:pt x="178" y="205"/>
                  <a:pt x="186" y="197"/>
                  <a:pt x="186" y="187"/>
                </a:cubicBezTo>
                <a:cubicBezTo>
                  <a:pt x="186" y="177"/>
                  <a:pt x="178" y="169"/>
                  <a:pt x="168" y="169"/>
                </a:cubicBezTo>
                <a:cubicBezTo>
                  <a:pt x="158" y="169"/>
                  <a:pt x="150" y="177"/>
                  <a:pt x="150" y="187"/>
                </a:cubicBezTo>
                <a:close/>
                <a:moveTo>
                  <a:pt x="42" y="169"/>
                </a:moveTo>
                <a:cubicBezTo>
                  <a:pt x="42" y="179"/>
                  <a:pt x="50" y="187"/>
                  <a:pt x="60" y="187"/>
                </a:cubicBezTo>
                <a:cubicBezTo>
                  <a:pt x="70" y="187"/>
                  <a:pt x="78" y="179"/>
                  <a:pt x="78" y="169"/>
                </a:cubicBezTo>
                <a:cubicBezTo>
                  <a:pt x="78" y="159"/>
                  <a:pt x="70" y="151"/>
                  <a:pt x="60" y="151"/>
                </a:cubicBezTo>
                <a:cubicBezTo>
                  <a:pt x="50" y="151"/>
                  <a:pt x="42" y="159"/>
                  <a:pt x="42" y="169"/>
                </a:cubicBezTo>
                <a:close/>
                <a:moveTo>
                  <a:pt x="235" y="121"/>
                </a:moveTo>
                <a:cubicBezTo>
                  <a:pt x="235" y="121"/>
                  <a:pt x="235" y="121"/>
                  <a:pt x="284" y="121"/>
                </a:cubicBezTo>
                <a:cubicBezTo>
                  <a:pt x="290" y="121"/>
                  <a:pt x="295" y="117"/>
                  <a:pt x="295" y="112"/>
                </a:cubicBezTo>
                <a:cubicBezTo>
                  <a:pt x="295" y="112"/>
                  <a:pt x="295" y="112"/>
                  <a:pt x="295" y="103"/>
                </a:cubicBezTo>
                <a:moveTo>
                  <a:pt x="114" y="49"/>
                </a:moveTo>
                <a:cubicBezTo>
                  <a:pt x="114" y="49"/>
                  <a:pt x="114" y="51"/>
                  <a:pt x="114" y="125"/>
                </a:cubicBezTo>
                <a:cubicBezTo>
                  <a:pt x="114" y="130"/>
                  <a:pt x="118" y="133"/>
                  <a:pt x="123" y="133"/>
                </a:cubicBezTo>
                <a:cubicBezTo>
                  <a:pt x="123" y="133"/>
                  <a:pt x="123" y="133"/>
                  <a:pt x="143" y="133"/>
                </a:cubicBezTo>
                <a:cubicBezTo>
                  <a:pt x="143" y="133"/>
                  <a:pt x="143" y="133"/>
                  <a:pt x="158" y="133"/>
                </a:cubicBezTo>
                <a:cubicBezTo>
                  <a:pt x="163" y="133"/>
                  <a:pt x="168" y="139"/>
                  <a:pt x="168" y="144"/>
                </a:cubicBezTo>
                <a:cubicBezTo>
                  <a:pt x="168" y="144"/>
                  <a:pt x="168" y="144"/>
                  <a:pt x="168" y="169"/>
                </a:cubicBezTo>
                <a:moveTo>
                  <a:pt x="361" y="151"/>
                </a:moveTo>
                <a:cubicBezTo>
                  <a:pt x="361" y="151"/>
                  <a:pt x="361" y="151"/>
                  <a:pt x="340" y="151"/>
                </a:cubicBezTo>
                <a:cubicBezTo>
                  <a:pt x="335" y="151"/>
                  <a:pt x="331" y="155"/>
                  <a:pt x="331" y="160"/>
                </a:cubicBezTo>
                <a:cubicBezTo>
                  <a:pt x="331" y="160"/>
                  <a:pt x="331" y="160"/>
                  <a:pt x="331" y="205"/>
                </a:cubicBezTo>
                <a:moveTo>
                  <a:pt x="331" y="243"/>
                </a:moveTo>
                <a:cubicBezTo>
                  <a:pt x="331" y="243"/>
                  <a:pt x="331" y="243"/>
                  <a:pt x="331" y="190"/>
                </a:cubicBezTo>
                <a:cubicBezTo>
                  <a:pt x="331" y="185"/>
                  <a:pt x="327" y="181"/>
                  <a:pt x="321" y="181"/>
                </a:cubicBezTo>
                <a:cubicBezTo>
                  <a:pt x="321" y="181"/>
                  <a:pt x="321" y="181"/>
                  <a:pt x="295" y="181"/>
                </a:cubicBezTo>
                <a:moveTo>
                  <a:pt x="358" y="206"/>
                </a:moveTo>
                <a:cubicBezTo>
                  <a:pt x="367" y="212"/>
                  <a:pt x="377" y="215"/>
                  <a:pt x="388" y="215"/>
                </a:cubicBezTo>
                <a:cubicBezTo>
                  <a:pt x="417" y="215"/>
                  <a:pt x="440" y="192"/>
                  <a:pt x="440" y="163"/>
                </a:cubicBezTo>
                <a:cubicBezTo>
                  <a:pt x="440" y="134"/>
                  <a:pt x="417" y="111"/>
                  <a:pt x="388" y="111"/>
                </a:cubicBezTo>
                <a:cubicBezTo>
                  <a:pt x="388" y="110"/>
                  <a:pt x="388" y="110"/>
                  <a:pt x="388" y="110"/>
                </a:cubicBezTo>
                <a:cubicBezTo>
                  <a:pt x="388" y="110"/>
                  <a:pt x="379" y="38"/>
                  <a:pt x="310" y="41"/>
                </a:cubicBezTo>
                <a:cubicBezTo>
                  <a:pt x="310" y="41"/>
                  <a:pt x="275" y="4"/>
                  <a:pt x="227" y="30"/>
                </a:cubicBezTo>
                <a:cubicBezTo>
                  <a:pt x="227" y="30"/>
                  <a:pt x="183" y="0"/>
                  <a:pt x="146" y="53"/>
                </a:cubicBezTo>
                <a:cubicBezTo>
                  <a:pt x="146" y="53"/>
                  <a:pt x="79" y="26"/>
                  <a:pt x="68" y="103"/>
                </a:cubicBezTo>
                <a:cubicBezTo>
                  <a:pt x="68" y="103"/>
                  <a:pt x="68" y="103"/>
                  <a:pt x="68" y="103"/>
                </a:cubicBezTo>
                <a:cubicBezTo>
                  <a:pt x="68" y="103"/>
                  <a:pt x="7" y="116"/>
                  <a:pt x="4" y="165"/>
                </a:cubicBezTo>
                <a:cubicBezTo>
                  <a:pt x="0" y="213"/>
                  <a:pt x="42" y="247"/>
                  <a:pt x="87" y="215"/>
                </a:cubicBezTo>
                <a:cubicBezTo>
                  <a:pt x="87" y="215"/>
                  <a:pt x="120" y="263"/>
                  <a:pt x="164" y="237"/>
                </a:cubicBezTo>
                <a:cubicBezTo>
                  <a:pt x="164" y="237"/>
                  <a:pt x="222" y="295"/>
                  <a:pt x="270" y="235"/>
                </a:cubicBezTo>
                <a:cubicBezTo>
                  <a:pt x="270" y="235"/>
                  <a:pt x="329" y="282"/>
                  <a:pt x="358" y="206"/>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26" name="Rectangle 25">
            <a:extLst>
              <a:ext uri="{FF2B5EF4-FFF2-40B4-BE49-F238E27FC236}">
                <a16:creationId xmlns:a16="http://schemas.microsoft.com/office/drawing/2014/main" id="{9C42B3B4-F3DC-C9AD-9792-E116D1FF0D0E}"/>
              </a:ext>
            </a:extLst>
          </p:cNvPr>
          <p:cNvSpPr>
            <a:spLocks/>
          </p:cNvSpPr>
          <p:nvPr/>
        </p:nvSpPr>
        <p:spPr bwMode="auto">
          <a:xfrm>
            <a:off x="708939" y="2563675"/>
            <a:ext cx="1912446" cy="86177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1828891">
              <a:defRPr/>
            </a:pPr>
            <a:r>
              <a:rPr lang="en-US" sz="1400" b="1">
                <a:gradFill flip="none">
                  <a:gsLst>
                    <a:gs pos="0">
                      <a:srgbClr val="702573"/>
                    </a:gs>
                    <a:gs pos="100000">
                      <a:srgbClr val="2A446F"/>
                    </a:gs>
                  </a:gsLst>
                  <a:lin ang="13500000" scaled="1"/>
                  <a:tileRect/>
                </a:gradFill>
                <a:latin typeface="Segoe Sans Display Semibold"/>
                <a:cs typeface="Segoe Sans Display Semibold"/>
              </a:rPr>
              <a:t>Disconnected point solutions impact productivity and increase risks.</a:t>
            </a:r>
          </a:p>
        </p:txBody>
      </p:sp>
      <p:sp>
        <p:nvSpPr>
          <p:cNvPr id="11" name="TextBox 10">
            <a:extLst>
              <a:ext uri="{FF2B5EF4-FFF2-40B4-BE49-F238E27FC236}">
                <a16:creationId xmlns:a16="http://schemas.microsoft.com/office/drawing/2014/main" id="{FB544E27-A804-E302-36A3-9052AC64E943}"/>
              </a:ext>
            </a:extLst>
          </p:cNvPr>
          <p:cNvSpPr txBox="1"/>
          <p:nvPr/>
        </p:nvSpPr>
        <p:spPr>
          <a:xfrm>
            <a:off x="677063" y="4287870"/>
            <a:ext cx="1850591" cy="1723549"/>
          </a:xfrm>
          <a:prstGeom prst="rect">
            <a:avLst/>
          </a:prstGeom>
          <a:noFill/>
        </p:spPr>
        <p:txBody>
          <a:bodyPr wrap="square" lIns="0" tIns="0" rIns="0" bIns="0">
            <a:spAutoFit/>
          </a:bodyPr>
          <a:lstStyle/>
          <a:p>
            <a:pPr defTabSz="932472" fontAlgn="base">
              <a:spcBef>
                <a:spcPct val="0"/>
              </a:spcBef>
              <a:spcAft>
                <a:spcPct val="0"/>
              </a:spcAft>
              <a:defRPr/>
            </a:pPr>
            <a:r>
              <a:rPr lang="en-US" sz="1400">
                <a:ea typeface="+mj-ea"/>
                <a:cs typeface="Segoe UI" pitchFamily="34" charset="0"/>
              </a:rPr>
              <a:t>Prioritize moving to the cloud and reducing disconnected point solutions to improve productivity, collaboration, accessibility, and better control risks.</a:t>
            </a:r>
          </a:p>
        </p:txBody>
      </p:sp>
      <p:cxnSp>
        <p:nvCxnSpPr>
          <p:cNvPr id="32" name="Straight Connector 31">
            <a:extLst>
              <a:ext uri="{FF2B5EF4-FFF2-40B4-BE49-F238E27FC236}">
                <a16:creationId xmlns:a16="http://schemas.microsoft.com/office/drawing/2014/main" id="{732602F0-3159-5533-E4B0-C25B2B1C4A55}"/>
              </a:ext>
              <a:ext uri="{C183D7F6-B498-43B3-948B-1728B52AA6E4}">
                <adec:decorative xmlns:adec="http://schemas.microsoft.com/office/drawing/2017/decorative" val="1"/>
              </a:ext>
            </a:extLst>
          </p:cNvPr>
          <p:cNvCxnSpPr>
            <a:cxnSpLocks/>
          </p:cNvCxnSpPr>
          <p:nvPr/>
        </p:nvCxnSpPr>
        <p:spPr>
          <a:xfrm>
            <a:off x="3624262" y="6371507"/>
            <a:ext cx="4943475" cy="0"/>
          </a:xfrm>
          <a:prstGeom prst="line">
            <a:avLst/>
          </a:prstGeom>
          <a:ln w="38100" cap="rnd">
            <a:gradFill flip="none" rotWithShape="1">
              <a:gsLst>
                <a:gs pos="77000">
                  <a:srgbClr val="00B0F0"/>
                </a:gs>
                <a:gs pos="26000">
                  <a:srgbClr val="C03BC4"/>
                </a:gs>
                <a:gs pos="54000">
                  <a:srgbClr val="C5B4E3"/>
                </a:gs>
                <a:gs pos="0">
                  <a:srgbClr val="FFA38B"/>
                </a:gs>
                <a:gs pos="100000">
                  <a:srgbClr val="0078D4"/>
                </a:gs>
              </a:gsLst>
              <a:lin ang="1080000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3" name="Free-form: Shape 48">
            <a:extLst>
              <a:ext uri="{FF2B5EF4-FFF2-40B4-BE49-F238E27FC236}">
                <a16:creationId xmlns:a16="http://schemas.microsoft.com/office/drawing/2014/main" id="{D465E253-5EF3-299B-FDF2-9DC4E94F9006}"/>
              </a:ext>
              <a:ext uri="{C183D7F6-B498-43B3-948B-1728B52AA6E4}">
                <adec:decorative xmlns:adec="http://schemas.microsoft.com/office/drawing/2017/decorative" val="1"/>
              </a:ext>
            </a:extLst>
          </p:cNvPr>
          <p:cNvSpPr/>
          <p:nvPr/>
        </p:nvSpPr>
        <p:spPr bwMode="auto">
          <a:xfrm>
            <a:off x="2818256" y="3666134"/>
            <a:ext cx="2093722" cy="2527242"/>
          </a:xfrm>
          <a:prstGeom prst="roundRect">
            <a:avLst>
              <a:gd name="adj" fmla="val 47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4" name="Free-form: Shape 109">
            <a:extLst>
              <a:ext uri="{FF2B5EF4-FFF2-40B4-BE49-F238E27FC236}">
                <a16:creationId xmlns:a16="http://schemas.microsoft.com/office/drawing/2014/main" id="{53A6E597-16A6-E8F6-24D5-44D5B34E1D06}"/>
              </a:ext>
              <a:ext uri="{C183D7F6-B498-43B3-948B-1728B52AA6E4}">
                <adec:decorative xmlns:adec="http://schemas.microsoft.com/office/drawing/2017/decorative" val="1"/>
              </a:ext>
            </a:extLst>
          </p:cNvPr>
          <p:cNvSpPr>
            <a:spLocks/>
          </p:cNvSpPr>
          <p:nvPr/>
        </p:nvSpPr>
        <p:spPr>
          <a:xfrm flipH="1">
            <a:off x="2939821" y="1749551"/>
            <a:ext cx="560617" cy="560305"/>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48" name="Robot_E99A" title="Icon of a robot">
            <a:extLst>
              <a:ext uri="{FF2B5EF4-FFF2-40B4-BE49-F238E27FC236}">
                <a16:creationId xmlns:a16="http://schemas.microsoft.com/office/drawing/2014/main" id="{3B2B2B52-946A-D3F5-7E5D-C8BF74A1DEC1}"/>
              </a:ext>
            </a:extLst>
          </p:cNvPr>
          <p:cNvSpPr>
            <a:spLocks noChangeAspect="1" noEditPoints="1"/>
          </p:cNvSpPr>
          <p:nvPr/>
        </p:nvSpPr>
        <p:spPr bwMode="auto">
          <a:xfrm>
            <a:off x="3078603" y="1846824"/>
            <a:ext cx="283053" cy="365760"/>
          </a:xfrm>
          <a:custGeom>
            <a:avLst/>
            <a:gdLst>
              <a:gd name="T0" fmla="*/ 1750 w 3000"/>
              <a:gd name="T1" fmla="*/ 250 h 3875"/>
              <a:gd name="T2" fmla="*/ 1500 w 3000"/>
              <a:gd name="T3" fmla="*/ 500 h 3875"/>
              <a:gd name="T4" fmla="*/ 1250 w 3000"/>
              <a:gd name="T5" fmla="*/ 250 h 3875"/>
              <a:gd name="T6" fmla="*/ 1500 w 3000"/>
              <a:gd name="T7" fmla="*/ 0 h 3875"/>
              <a:gd name="T8" fmla="*/ 1750 w 3000"/>
              <a:gd name="T9" fmla="*/ 250 h 3875"/>
              <a:gd name="T10" fmla="*/ 2500 w 3000"/>
              <a:gd name="T11" fmla="*/ 2074 h 3875"/>
              <a:gd name="T12" fmla="*/ 2500 w 3000"/>
              <a:gd name="T13" fmla="*/ 1176 h 3875"/>
              <a:gd name="T14" fmla="*/ 2324 w 3000"/>
              <a:gd name="T15" fmla="*/ 1000 h 3875"/>
              <a:gd name="T16" fmla="*/ 676 w 3000"/>
              <a:gd name="T17" fmla="*/ 1000 h 3875"/>
              <a:gd name="T18" fmla="*/ 500 w 3000"/>
              <a:gd name="T19" fmla="*/ 1176 h 3875"/>
              <a:gd name="T20" fmla="*/ 500 w 3000"/>
              <a:gd name="T21" fmla="*/ 2074 h 3875"/>
              <a:gd name="T22" fmla="*/ 676 w 3000"/>
              <a:gd name="T23" fmla="*/ 2250 h 3875"/>
              <a:gd name="T24" fmla="*/ 2324 w 3000"/>
              <a:gd name="T25" fmla="*/ 2250 h 3875"/>
              <a:gd name="T26" fmla="*/ 2500 w 3000"/>
              <a:gd name="T27" fmla="*/ 2074 h 3875"/>
              <a:gd name="T28" fmla="*/ 3000 w 3000"/>
              <a:gd name="T29" fmla="*/ 3875 h 3875"/>
              <a:gd name="T30" fmla="*/ 3000 w 3000"/>
              <a:gd name="T31" fmla="*/ 2958 h 3875"/>
              <a:gd name="T32" fmla="*/ 2792 w 3000"/>
              <a:gd name="T33" fmla="*/ 2750 h 3875"/>
              <a:gd name="T34" fmla="*/ 208 w 3000"/>
              <a:gd name="T35" fmla="*/ 2750 h 3875"/>
              <a:gd name="T36" fmla="*/ 0 w 3000"/>
              <a:gd name="T37" fmla="*/ 2958 h 3875"/>
              <a:gd name="T38" fmla="*/ 0 w 3000"/>
              <a:gd name="T39" fmla="*/ 3875 h 3875"/>
              <a:gd name="T40" fmla="*/ 1000 w 3000"/>
              <a:gd name="T41" fmla="*/ 2250 h 3875"/>
              <a:gd name="T42" fmla="*/ 1000 w 3000"/>
              <a:gd name="T43" fmla="*/ 2750 h 3875"/>
              <a:gd name="T44" fmla="*/ 1500 w 3000"/>
              <a:gd name="T45" fmla="*/ 500 h 3875"/>
              <a:gd name="T46" fmla="*/ 1500 w 3000"/>
              <a:gd name="T47" fmla="*/ 1000 h 3875"/>
              <a:gd name="T48" fmla="*/ 2000 w 3000"/>
              <a:gd name="T49" fmla="*/ 2250 h 3875"/>
              <a:gd name="T50" fmla="*/ 2000 w 3000"/>
              <a:gd name="T51" fmla="*/ 2750 h 3875"/>
              <a:gd name="T52" fmla="*/ 875 w 3000"/>
              <a:gd name="T53" fmla="*/ 1500 h 3875"/>
              <a:gd name="T54" fmla="*/ 1125 w 3000"/>
              <a:gd name="T55" fmla="*/ 1500 h 3875"/>
              <a:gd name="T56" fmla="*/ 1875 w 3000"/>
              <a:gd name="T57" fmla="*/ 1500 h 3875"/>
              <a:gd name="T58" fmla="*/ 2125 w 3000"/>
              <a:gd name="T59" fmla="*/ 1500 h 3875"/>
              <a:gd name="T60" fmla="*/ 381 w 3000"/>
              <a:gd name="T61" fmla="*/ 1375 h 3875"/>
              <a:gd name="T62" fmla="*/ 381 w 3000"/>
              <a:gd name="T63" fmla="*/ 1875 h 3875"/>
              <a:gd name="T64" fmla="*/ 2624 w 3000"/>
              <a:gd name="T65" fmla="*/ 1375 h 3875"/>
              <a:gd name="T66" fmla="*/ 2624 w 3000"/>
              <a:gd name="T67" fmla="*/ 1875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0" h="3875">
                <a:moveTo>
                  <a:pt x="1750" y="250"/>
                </a:moveTo>
                <a:cubicBezTo>
                  <a:pt x="1750" y="388"/>
                  <a:pt x="1638" y="500"/>
                  <a:pt x="1500" y="500"/>
                </a:cubicBezTo>
                <a:cubicBezTo>
                  <a:pt x="1362" y="500"/>
                  <a:pt x="1250" y="388"/>
                  <a:pt x="1250" y="250"/>
                </a:cubicBezTo>
                <a:cubicBezTo>
                  <a:pt x="1250" y="112"/>
                  <a:pt x="1362" y="0"/>
                  <a:pt x="1500" y="0"/>
                </a:cubicBezTo>
                <a:cubicBezTo>
                  <a:pt x="1638" y="0"/>
                  <a:pt x="1750" y="112"/>
                  <a:pt x="1750" y="250"/>
                </a:cubicBezTo>
                <a:close/>
                <a:moveTo>
                  <a:pt x="2500" y="2074"/>
                </a:moveTo>
                <a:cubicBezTo>
                  <a:pt x="2500" y="1176"/>
                  <a:pt x="2500" y="1176"/>
                  <a:pt x="2500" y="1176"/>
                </a:cubicBezTo>
                <a:cubicBezTo>
                  <a:pt x="2500" y="1079"/>
                  <a:pt x="2421" y="1000"/>
                  <a:pt x="2324" y="1000"/>
                </a:cubicBezTo>
                <a:cubicBezTo>
                  <a:pt x="676" y="1000"/>
                  <a:pt x="676" y="1000"/>
                  <a:pt x="676" y="1000"/>
                </a:cubicBezTo>
                <a:cubicBezTo>
                  <a:pt x="579" y="1000"/>
                  <a:pt x="500" y="1079"/>
                  <a:pt x="500" y="1176"/>
                </a:cubicBezTo>
                <a:cubicBezTo>
                  <a:pt x="500" y="2074"/>
                  <a:pt x="500" y="2074"/>
                  <a:pt x="500" y="2074"/>
                </a:cubicBezTo>
                <a:cubicBezTo>
                  <a:pt x="500" y="2171"/>
                  <a:pt x="579" y="2250"/>
                  <a:pt x="676" y="2250"/>
                </a:cubicBezTo>
                <a:cubicBezTo>
                  <a:pt x="2324" y="2250"/>
                  <a:pt x="2324" y="2250"/>
                  <a:pt x="2324" y="2250"/>
                </a:cubicBezTo>
                <a:cubicBezTo>
                  <a:pt x="2421" y="2250"/>
                  <a:pt x="2500" y="2171"/>
                  <a:pt x="2500" y="2074"/>
                </a:cubicBezTo>
                <a:close/>
                <a:moveTo>
                  <a:pt x="3000" y="3875"/>
                </a:moveTo>
                <a:cubicBezTo>
                  <a:pt x="3000" y="2958"/>
                  <a:pt x="3000" y="2958"/>
                  <a:pt x="3000" y="2958"/>
                </a:cubicBezTo>
                <a:cubicBezTo>
                  <a:pt x="3000" y="2843"/>
                  <a:pt x="2907" y="2750"/>
                  <a:pt x="2792" y="2750"/>
                </a:cubicBezTo>
                <a:cubicBezTo>
                  <a:pt x="208" y="2750"/>
                  <a:pt x="208" y="2750"/>
                  <a:pt x="208" y="2750"/>
                </a:cubicBezTo>
                <a:cubicBezTo>
                  <a:pt x="93" y="2750"/>
                  <a:pt x="0" y="2843"/>
                  <a:pt x="0" y="2958"/>
                </a:cubicBezTo>
                <a:cubicBezTo>
                  <a:pt x="0" y="3875"/>
                  <a:pt x="0" y="3875"/>
                  <a:pt x="0" y="3875"/>
                </a:cubicBezTo>
                <a:moveTo>
                  <a:pt x="1000" y="2250"/>
                </a:moveTo>
                <a:cubicBezTo>
                  <a:pt x="1000" y="2750"/>
                  <a:pt x="1000" y="2750"/>
                  <a:pt x="1000" y="2750"/>
                </a:cubicBezTo>
                <a:moveTo>
                  <a:pt x="1500" y="500"/>
                </a:moveTo>
                <a:cubicBezTo>
                  <a:pt x="1500" y="1000"/>
                  <a:pt x="1500" y="1000"/>
                  <a:pt x="1500" y="1000"/>
                </a:cubicBezTo>
                <a:moveTo>
                  <a:pt x="2000" y="2250"/>
                </a:moveTo>
                <a:cubicBezTo>
                  <a:pt x="2000" y="2750"/>
                  <a:pt x="2000" y="2750"/>
                  <a:pt x="2000" y="2750"/>
                </a:cubicBezTo>
                <a:moveTo>
                  <a:pt x="875" y="1500"/>
                </a:moveTo>
                <a:cubicBezTo>
                  <a:pt x="1125" y="1500"/>
                  <a:pt x="1125" y="1500"/>
                  <a:pt x="1125" y="1500"/>
                </a:cubicBezTo>
                <a:moveTo>
                  <a:pt x="1875" y="1500"/>
                </a:moveTo>
                <a:cubicBezTo>
                  <a:pt x="2125" y="1500"/>
                  <a:pt x="2125" y="1500"/>
                  <a:pt x="2125" y="1500"/>
                </a:cubicBezTo>
                <a:moveTo>
                  <a:pt x="381" y="1375"/>
                </a:moveTo>
                <a:cubicBezTo>
                  <a:pt x="381" y="1875"/>
                  <a:pt x="381" y="1875"/>
                  <a:pt x="381" y="1875"/>
                </a:cubicBezTo>
                <a:moveTo>
                  <a:pt x="2624" y="1375"/>
                </a:moveTo>
                <a:cubicBezTo>
                  <a:pt x="2624" y="1875"/>
                  <a:pt x="2624" y="1875"/>
                  <a:pt x="2624" y="1875"/>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49" name="Rectangle 48">
            <a:extLst>
              <a:ext uri="{FF2B5EF4-FFF2-40B4-BE49-F238E27FC236}">
                <a16:creationId xmlns:a16="http://schemas.microsoft.com/office/drawing/2014/main" id="{95EE0FF4-8A38-F82A-9C41-D53CF8DAF754}"/>
              </a:ext>
            </a:extLst>
          </p:cNvPr>
          <p:cNvSpPr>
            <a:spLocks/>
          </p:cNvSpPr>
          <p:nvPr/>
        </p:nvSpPr>
        <p:spPr bwMode="auto">
          <a:xfrm>
            <a:off x="2939821" y="2563675"/>
            <a:ext cx="1912446" cy="64633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1828891"/>
            <a:r>
              <a:rPr lang="en-US" sz="1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Work is outpacing our ability to keep up with it, driving AI adoption.</a:t>
            </a:r>
          </a:p>
        </p:txBody>
      </p:sp>
      <p:sp>
        <p:nvSpPr>
          <p:cNvPr id="50" name="TextBox 49">
            <a:extLst>
              <a:ext uri="{FF2B5EF4-FFF2-40B4-BE49-F238E27FC236}">
                <a16:creationId xmlns:a16="http://schemas.microsoft.com/office/drawing/2014/main" id="{C51BE744-3C0C-A473-6078-6AEBD00694AD}"/>
              </a:ext>
            </a:extLst>
          </p:cNvPr>
          <p:cNvSpPr txBox="1"/>
          <p:nvPr/>
        </p:nvSpPr>
        <p:spPr>
          <a:xfrm>
            <a:off x="2907945" y="4287870"/>
            <a:ext cx="1850591" cy="1723549"/>
          </a:xfrm>
          <a:prstGeom prst="rect">
            <a:avLst/>
          </a:prstGeom>
          <a:noFill/>
        </p:spPr>
        <p:txBody>
          <a:bodyPr wrap="square" lIns="0" tIns="0" rIns="0" bIns="0">
            <a:spAutoFit/>
          </a:bodyPr>
          <a:lstStyle/>
          <a:p>
            <a:pPr defTabSz="932472" fontAlgn="base">
              <a:spcBef>
                <a:spcPct val="0"/>
              </a:spcBef>
              <a:spcAft>
                <a:spcPct val="0"/>
              </a:spcAft>
              <a:defRPr/>
            </a:pPr>
            <a:r>
              <a:rPr lang="en-US" sz="1400">
                <a:ea typeface="+mj-ea"/>
                <a:cs typeface="Segoe UI" pitchFamily="34" charset="0"/>
              </a:rPr>
              <a:t>Develop strategy and approach to more secure generative AI adoption, deployment, and use, enabling employees to boost productivity and innovation. </a:t>
            </a:r>
          </a:p>
        </p:txBody>
      </p:sp>
      <p:sp>
        <p:nvSpPr>
          <p:cNvPr id="61" name="Free-form: Shape 48">
            <a:extLst>
              <a:ext uri="{FF2B5EF4-FFF2-40B4-BE49-F238E27FC236}">
                <a16:creationId xmlns:a16="http://schemas.microsoft.com/office/drawing/2014/main" id="{2E21C2E5-70B4-62C2-7F90-2723ECF4F259}"/>
              </a:ext>
              <a:ext uri="{C183D7F6-B498-43B3-948B-1728B52AA6E4}">
                <adec:decorative xmlns:adec="http://schemas.microsoft.com/office/drawing/2017/decorative" val="1"/>
              </a:ext>
            </a:extLst>
          </p:cNvPr>
          <p:cNvSpPr/>
          <p:nvPr/>
        </p:nvSpPr>
        <p:spPr bwMode="auto">
          <a:xfrm>
            <a:off x="5049138" y="3660625"/>
            <a:ext cx="2093722" cy="2461527"/>
          </a:xfrm>
          <a:prstGeom prst="roundRect">
            <a:avLst>
              <a:gd name="adj" fmla="val 47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2" name="Free-form: Shape 109">
            <a:extLst>
              <a:ext uri="{FF2B5EF4-FFF2-40B4-BE49-F238E27FC236}">
                <a16:creationId xmlns:a16="http://schemas.microsoft.com/office/drawing/2014/main" id="{0273E1BC-755C-A49C-1396-F22DB4B17FED}"/>
              </a:ext>
              <a:ext uri="{C183D7F6-B498-43B3-948B-1728B52AA6E4}">
                <adec:decorative xmlns:adec="http://schemas.microsoft.com/office/drawing/2017/decorative" val="1"/>
              </a:ext>
            </a:extLst>
          </p:cNvPr>
          <p:cNvSpPr>
            <a:spLocks/>
          </p:cNvSpPr>
          <p:nvPr/>
        </p:nvSpPr>
        <p:spPr>
          <a:xfrm flipH="1">
            <a:off x="5170703" y="1749551"/>
            <a:ext cx="560617" cy="560305"/>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63" name="Eye" title="Icon of an eyeball">
            <a:extLst>
              <a:ext uri="{FF2B5EF4-FFF2-40B4-BE49-F238E27FC236}">
                <a16:creationId xmlns:a16="http://schemas.microsoft.com/office/drawing/2014/main" id="{19DDC079-A12C-0E0E-97B2-222A62CF735C}"/>
              </a:ext>
            </a:extLst>
          </p:cNvPr>
          <p:cNvSpPr>
            <a:spLocks noChangeAspect="1" noEditPoints="1"/>
          </p:cNvSpPr>
          <p:nvPr/>
        </p:nvSpPr>
        <p:spPr bwMode="auto">
          <a:xfrm>
            <a:off x="5263222" y="1926021"/>
            <a:ext cx="375578" cy="207364"/>
          </a:xfrm>
          <a:custGeom>
            <a:avLst/>
            <a:gdLst>
              <a:gd name="T0" fmla="*/ 3 w 346"/>
              <a:gd name="T1" fmla="*/ 91 h 190"/>
              <a:gd name="T2" fmla="*/ 173 w 346"/>
              <a:gd name="T3" fmla="*/ 0 h 190"/>
              <a:gd name="T4" fmla="*/ 346 w 346"/>
              <a:gd name="T5" fmla="*/ 95 h 190"/>
              <a:gd name="T6" fmla="*/ 173 w 346"/>
              <a:gd name="T7" fmla="*/ 190 h 190"/>
              <a:gd name="T8" fmla="*/ 6 w 346"/>
              <a:gd name="T9" fmla="*/ 102 h 190"/>
              <a:gd name="T10" fmla="*/ 0 w 346"/>
              <a:gd name="T11" fmla="*/ 95 h 190"/>
              <a:gd name="T12" fmla="*/ 3 w 346"/>
              <a:gd name="T13" fmla="*/ 91 h 190"/>
              <a:gd name="T14" fmla="*/ 173 w 346"/>
              <a:gd name="T15" fmla="*/ 0 h 190"/>
              <a:gd name="T16" fmla="*/ 73 w 346"/>
              <a:gd name="T17" fmla="*/ 95 h 190"/>
              <a:gd name="T18" fmla="*/ 173 w 346"/>
              <a:gd name="T19" fmla="*/ 190 h 190"/>
              <a:gd name="T20" fmla="*/ 273 w 346"/>
              <a:gd name="T21" fmla="*/ 95 h 190"/>
              <a:gd name="T22" fmla="*/ 173 w 346"/>
              <a:gd name="T23" fmla="*/ 0 h 190"/>
              <a:gd name="T24" fmla="*/ 173 w 346"/>
              <a:gd name="T25" fmla="*/ 56 h 190"/>
              <a:gd name="T26" fmla="*/ 134 w 346"/>
              <a:gd name="T27" fmla="*/ 95 h 190"/>
              <a:gd name="T28" fmla="*/ 173 w 346"/>
              <a:gd name="T29" fmla="*/ 135 h 190"/>
              <a:gd name="T30" fmla="*/ 213 w 346"/>
              <a:gd name="T31" fmla="*/ 95 h 190"/>
              <a:gd name="T32" fmla="*/ 173 w 346"/>
              <a:gd name="T33" fmla="*/ 5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190">
                <a:moveTo>
                  <a:pt x="3" y="91"/>
                </a:moveTo>
                <a:cubicBezTo>
                  <a:pt x="17" y="73"/>
                  <a:pt x="77" y="0"/>
                  <a:pt x="173" y="0"/>
                </a:cubicBezTo>
                <a:cubicBezTo>
                  <a:pt x="283" y="0"/>
                  <a:pt x="346" y="95"/>
                  <a:pt x="346" y="95"/>
                </a:cubicBezTo>
                <a:cubicBezTo>
                  <a:pt x="346" y="95"/>
                  <a:pt x="283" y="190"/>
                  <a:pt x="173" y="190"/>
                </a:cubicBezTo>
                <a:cubicBezTo>
                  <a:pt x="82" y="190"/>
                  <a:pt x="23" y="125"/>
                  <a:pt x="6" y="102"/>
                </a:cubicBezTo>
                <a:cubicBezTo>
                  <a:pt x="2" y="98"/>
                  <a:pt x="0" y="95"/>
                  <a:pt x="0" y="95"/>
                </a:cubicBezTo>
                <a:cubicBezTo>
                  <a:pt x="0" y="95"/>
                  <a:pt x="1" y="94"/>
                  <a:pt x="3" y="91"/>
                </a:cubicBezTo>
                <a:close/>
                <a:moveTo>
                  <a:pt x="173" y="0"/>
                </a:moveTo>
                <a:cubicBezTo>
                  <a:pt x="118" y="0"/>
                  <a:pt x="73" y="42"/>
                  <a:pt x="73" y="95"/>
                </a:cubicBezTo>
                <a:cubicBezTo>
                  <a:pt x="73" y="148"/>
                  <a:pt x="118" y="190"/>
                  <a:pt x="173" y="190"/>
                </a:cubicBezTo>
                <a:cubicBezTo>
                  <a:pt x="228" y="190"/>
                  <a:pt x="273" y="148"/>
                  <a:pt x="273" y="95"/>
                </a:cubicBezTo>
                <a:cubicBezTo>
                  <a:pt x="273" y="42"/>
                  <a:pt x="228" y="0"/>
                  <a:pt x="173" y="0"/>
                </a:cubicBezTo>
                <a:close/>
                <a:moveTo>
                  <a:pt x="173" y="56"/>
                </a:moveTo>
                <a:cubicBezTo>
                  <a:pt x="151" y="56"/>
                  <a:pt x="134" y="73"/>
                  <a:pt x="134" y="95"/>
                </a:cubicBezTo>
                <a:cubicBezTo>
                  <a:pt x="134" y="117"/>
                  <a:pt x="151" y="135"/>
                  <a:pt x="173" y="135"/>
                </a:cubicBezTo>
                <a:cubicBezTo>
                  <a:pt x="195" y="135"/>
                  <a:pt x="213" y="117"/>
                  <a:pt x="213" y="95"/>
                </a:cubicBezTo>
                <a:cubicBezTo>
                  <a:pt x="213" y="73"/>
                  <a:pt x="195" y="56"/>
                  <a:pt x="173" y="56"/>
                </a:cubicBezTo>
                <a:close/>
              </a:path>
            </a:pathLst>
          </a:custGeom>
          <a:noFill/>
          <a:ln w="63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64" name="Rectangle 63">
            <a:extLst>
              <a:ext uri="{FF2B5EF4-FFF2-40B4-BE49-F238E27FC236}">
                <a16:creationId xmlns:a16="http://schemas.microsoft.com/office/drawing/2014/main" id="{E5DF8646-277D-22B2-D2F9-A58E389ACFBA}"/>
              </a:ext>
            </a:extLst>
          </p:cNvPr>
          <p:cNvSpPr>
            <a:spLocks/>
          </p:cNvSpPr>
          <p:nvPr/>
        </p:nvSpPr>
        <p:spPr bwMode="auto">
          <a:xfrm>
            <a:off x="7334754" y="2571057"/>
            <a:ext cx="1912446" cy="86177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1828891"/>
            <a:r>
              <a:rPr lang="en-US" sz="1400" b="1">
                <a:gradFill flip="none">
                  <a:gsLst>
                    <a:gs pos="0">
                      <a:srgbClr val="702573"/>
                    </a:gs>
                    <a:gs pos="100000">
                      <a:srgbClr val="2A446F"/>
                    </a:gs>
                  </a:gsLst>
                  <a:lin ang="13500000" scaled="1"/>
                  <a:tileRect/>
                </a:gradFill>
                <a:latin typeface="Segoe Sans Display Semibold"/>
                <a:cs typeface="Segoe Sans Display Semibold"/>
              </a:rPr>
              <a:t>Lack of visibility of shadow IT limits ability to maintain control and reduce risks</a:t>
            </a:r>
          </a:p>
        </p:txBody>
      </p:sp>
      <p:sp>
        <p:nvSpPr>
          <p:cNvPr id="67" name="Free-form: Shape 48">
            <a:extLst>
              <a:ext uri="{FF2B5EF4-FFF2-40B4-BE49-F238E27FC236}">
                <a16:creationId xmlns:a16="http://schemas.microsoft.com/office/drawing/2014/main" id="{61B4E454-0D99-0039-CB18-2849DA800378}"/>
              </a:ext>
              <a:ext uri="{C183D7F6-B498-43B3-948B-1728B52AA6E4}">
                <adec:decorative xmlns:adec="http://schemas.microsoft.com/office/drawing/2017/decorative" val="1"/>
              </a:ext>
            </a:extLst>
          </p:cNvPr>
          <p:cNvSpPr/>
          <p:nvPr/>
        </p:nvSpPr>
        <p:spPr bwMode="auto">
          <a:xfrm>
            <a:off x="7280020" y="3660625"/>
            <a:ext cx="2093722" cy="2461527"/>
          </a:xfrm>
          <a:prstGeom prst="roundRect">
            <a:avLst>
              <a:gd name="adj" fmla="val 47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68" name="Free-form: Shape 109">
            <a:extLst>
              <a:ext uri="{FF2B5EF4-FFF2-40B4-BE49-F238E27FC236}">
                <a16:creationId xmlns:a16="http://schemas.microsoft.com/office/drawing/2014/main" id="{BC96AE75-DBF0-3A1E-FF16-DB71CC138122}"/>
              </a:ext>
              <a:ext uri="{C183D7F6-B498-43B3-948B-1728B52AA6E4}">
                <adec:decorative xmlns:adec="http://schemas.microsoft.com/office/drawing/2017/decorative" val="1"/>
              </a:ext>
            </a:extLst>
          </p:cNvPr>
          <p:cNvSpPr>
            <a:spLocks/>
          </p:cNvSpPr>
          <p:nvPr/>
        </p:nvSpPr>
        <p:spPr>
          <a:xfrm flipH="1">
            <a:off x="7412874" y="1749551"/>
            <a:ext cx="560617" cy="560305"/>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69" name="cloud" title="Icon of a cloud">
            <a:extLst>
              <a:ext uri="{FF2B5EF4-FFF2-40B4-BE49-F238E27FC236}">
                <a16:creationId xmlns:a16="http://schemas.microsoft.com/office/drawing/2014/main" id="{5F9F5164-E100-535A-12CC-A77D307AFE60}"/>
              </a:ext>
            </a:extLst>
          </p:cNvPr>
          <p:cNvSpPr>
            <a:spLocks noChangeAspect="1"/>
          </p:cNvSpPr>
          <p:nvPr/>
        </p:nvSpPr>
        <p:spPr bwMode="auto">
          <a:xfrm>
            <a:off x="7485640" y="1897479"/>
            <a:ext cx="415086" cy="264450"/>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70" name="Rectangle 69">
            <a:extLst>
              <a:ext uri="{FF2B5EF4-FFF2-40B4-BE49-F238E27FC236}">
                <a16:creationId xmlns:a16="http://schemas.microsoft.com/office/drawing/2014/main" id="{492665B3-CB9F-FB90-077C-9BD824DAAA1C}"/>
              </a:ext>
            </a:extLst>
          </p:cNvPr>
          <p:cNvSpPr>
            <a:spLocks/>
          </p:cNvSpPr>
          <p:nvPr/>
        </p:nvSpPr>
        <p:spPr bwMode="auto">
          <a:xfrm>
            <a:off x="5069780" y="2569701"/>
            <a:ext cx="1912446" cy="86177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1828891"/>
            <a:r>
              <a:rPr lang="en-US" sz="1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Increasing access, data, and security risks come  with increased flexibility at work.</a:t>
            </a:r>
          </a:p>
        </p:txBody>
      </p:sp>
      <p:sp>
        <p:nvSpPr>
          <p:cNvPr id="71" name="TextBox 70">
            <a:extLst>
              <a:ext uri="{FF2B5EF4-FFF2-40B4-BE49-F238E27FC236}">
                <a16:creationId xmlns:a16="http://schemas.microsoft.com/office/drawing/2014/main" id="{E2C2E2B2-5B2C-4814-E7B1-1BE1856A9AAA}"/>
              </a:ext>
            </a:extLst>
          </p:cNvPr>
          <p:cNvSpPr txBox="1"/>
          <p:nvPr/>
        </p:nvSpPr>
        <p:spPr>
          <a:xfrm>
            <a:off x="5141889" y="4287870"/>
            <a:ext cx="1912446" cy="1723549"/>
          </a:xfrm>
          <a:prstGeom prst="rect">
            <a:avLst/>
          </a:prstGeom>
          <a:noFill/>
        </p:spPr>
        <p:txBody>
          <a:bodyPr wrap="square" lIns="0" tIns="0" rIns="0" bIns="0">
            <a:spAutoFit/>
          </a:bodyPr>
          <a:lstStyle/>
          <a:p>
            <a:pPr marL="0" marR="0" lvl="0" indent="0" defTabSz="932472" rtl="0" eaLnBrk="1" fontAlgn="base" latinLnBrk="0" hangingPunct="1">
              <a:spcBef>
                <a:spcPct val="0"/>
              </a:spcBef>
              <a:spcAft>
                <a:spcPct val="0"/>
              </a:spcAft>
              <a:buClrTx/>
              <a:buSzTx/>
              <a:buFontTx/>
              <a:buNone/>
              <a:tabLst/>
              <a:defRPr/>
            </a:pPr>
            <a:r>
              <a:rPr kumimoji="0" lang="en-US" sz="1400" b="0" i="0" u="none" strike="noStrike" kern="1200" cap="none" normalizeH="0" baseline="0" noProof="0">
                <a:ln>
                  <a:noFill/>
                </a:ln>
                <a:effectLst/>
                <a:uLnTx/>
                <a:uFillTx/>
                <a:ea typeface="+mj-ea"/>
                <a:cs typeface="Segoe UI" pitchFamily="34" charset="0"/>
              </a:rPr>
              <a:t>Build a </a:t>
            </a:r>
            <a:r>
              <a:rPr lang="en-US" sz="1400" noProof="0">
                <a:ea typeface="+mj-ea"/>
                <a:cs typeface="Segoe UI" pitchFamily="34" charset="0"/>
              </a:rPr>
              <a:t>Z</a:t>
            </a:r>
            <a:r>
              <a:rPr lang="en-US" sz="1400" err="1">
                <a:ea typeface="+mj-ea"/>
                <a:cs typeface="Segoe UI" pitchFamily="34" charset="0"/>
              </a:rPr>
              <a:t>ero</a:t>
            </a:r>
            <a:r>
              <a:rPr lang="en-US" sz="1400">
                <a:ea typeface="+mj-ea"/>
                <a:cs typeface="Segoe UI" pitchFamily="34" charset="0"/>
              </a:rPr>
              <a:t> Trust, AI-ready foundation to better protect your data, endpoints, and access across your organization while balancing employees using their own devices.</a:t>
            </a:r>
            <a:endParaRPr kumimoji="0" lang="en-US" sz="1400" b="0" i="0" u="none" strike="noStrike" kern="1200" cap="none" normalizeH="0" baseline="0" noProof="0">
              <a:ln>
                <a:noFill/>
              </a:ln>
              <a:effectLst/>
              <a:uLnTx/>
              <a:uFillTx/>
              <a:ea typeface="+mj-ea"/>
              <a:cs typeface="Segoe UI" pitchFamily="34" charset="0"/>
            </a:endParaRPr>
          </a:p>
        </p:txBody>
      </p:sp>
      <p:sp>
        <p:nvSpPr>
          <p:cNvPr id="73" name="Free-form: Shape 48">
            <a:extLst>
              <a:ext uri="{FF2B5EF4-FFF2-40B4-BE49-F238E27FC236}">
                <a16:creationId xmlns:a16="http://schemas.microsoft.com/office/drawing/2014/main" id="{92BD5A10-D823-C803-7294-6DDDD79F51B9}"/>
              </a:ext>
              <a:ext uri="{C183D7F6-B498-43B3-948B-1728B52AA6E4}">
                <adec:decorative xmlns:adec="http://schemas.microsoft.com/office/drawing/2017/decorative" val="1"/>
              </a:ext>
            </a:extLst>
          </p:cNvPr>
          <p:cNvSpPr>
            <a:spLocks/>
          </p:cNvSpPr>
          <p:nvPr/>
        </p:nvSpPr>
        <p:spPr bwMode="auto">
          <a:xfrm>
            <a:off x="9510902" y="3634045"/>
            <a:ext cx="2093722" cy="2488107"/>
          </a:xfrm>
          <a:prstGeom prst="roundRect">
            <a:avLst>
              <a:gd name="adj" fmla="val 47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4" name="Free-form: Shape 109">
            <a:extLst>
              <a:ext uri="{FF2B5EF4-FFF2-40B4-BE49-F238E27FC236}">
                <a16:creationId xmlns:a16="http://schemas.microsoft.com/office/drawing/2014/main" id="{834544A6-FCE4-0B04-9BBA-C962E924B801}"/>
              </a:ext>
              <a:ext uri="{C183D7F6-B498-43B3-948B-1728B52AA6E4}">
                <adec:decorative xmlns:adec="http://schemas.microsoft.com/office/drawing/2017/decorative" val="1"/>
              </a:ext>
            </a:extLst>
          </p:cNvPr>
          <p:cNvSpPr>
            <a:spLocks/>
          </p:cNvSpPr>
          <p:nvPr/>
        </p:nvSpPr>
        <p:spPr>
          <a:xfrm flipH="1">
            <a:off x="9632467" y="1749551"/>
            <a:ext cx="560617" cy="560305"/>
          </a:xfrm>
          <a:prstGeom prst="ellipse">
            <a:avLst/>
          </a:prstGeom>
          <a:solidFill>
            <a:srgbClr val="FFFFFF">
              <a:alpha val="95000"/>
            </a:srgbClr>
          </a:solidFill>
          <a:effectLst>
            <a:outerShdw blurRad="266700" dist="50800" algn="ctr" rotWithShape="0">
              <a:prstClr val="black">
                <a:alpha val="6000"/>
              </a:prstClr>
            </a:outerShdw>
          </a:effectLst>
        </p:spPr>
        <p:txBody>
          <a:bodyPr vert="horz" wrap="square" lIns="182856" tIns="121904" rIns="182856" bIns="121904" rtlCol="0">
            <a:noAutofit/>
          </a:bodyPr>
          <a:lstStyle/>
          <a:p>
            <a:pPr defTabSz="609559">
              <a:spcBef>
                <a:spcPts val="667"/>
              </a:spcBef>
            </a:pPr>
            <a:endParaRPr lang="en-US" sz="3200">
              <a:latin typeface="Segoe Sans Display Semibold" pitchFamily="2" charset="0"/>
              <a:cs typeface="Segoe Sans Display Semibold" pitchFamily="2" charset="0"/>
            </a:endParaRPr>
          </a:p>
        </p:txBody>
      </p:sp>
      <p:sp>
        <p:nvSpPr>
          <p:cNvPr id="75" name="Data &amp; AI" title="Icon of several circles connected to eachother by lines">
            <a:extLst>
              <a:ext uri="{FF2B5EF4-FFF2-40B4-BE49-F238E27FC236}">
                <a16:creationId xmlns:a16="http://schemas.microsoft.com/office/drawing/2014/main" id="{FC44B4EA-9ED6-5694-BFB4-2ED96C0C550D}"/>
              </a:ext>
            </a:extLst>
          </p:cNvPr>
          <p:cNvSpPr>
            <a:spLocks noChangeAspect="1" noEditPoints="1"/>
          </p:cNvSpPr>
          <p:nvPr/>
        </p:nvSpPr>
        <p:spPr bwMode="auto">
          <a:xfrm>
            <a:off x="9725065" y="1879609"/>
            <a:ext cx="375422" cy="300190"/>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76" name="Rectangle 75">
            <a:extLst>
              <a:ext uri="{FF2B5EF4-FFF2-40B4-BE49-F238E27FC236}">
                <a16:creationId xmlns:a16="http://schemas.microsoft.com/office/drawing/2014/main" id="{979BA3D8-1A29-6C5A-3D4B-01F14BC1B28B}"/>
              </a:ext>
            </a:extLst>
          </p:cNvPr>
          <p:cNvSpPr>
            <a:spLocks/>
          </p:cNvSpPr>
          <p:nvPr/>
        </p:nvSpPr>
        <p:spPr bwMode="auto">
          <a:xfrm>
            <a:off x="9632467" y="2563675"/>
            <a:ext cx="1912446" cy="107721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1828891"/>
            <a:r>
              <a:rPr lang="en-US" sz="1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Complexity in IT increases security risks and costs, having a potential impact on productivity </a:t>
            </a:r>
          </a:p>
        </p:txBody>
      </p:sp>
      <p:sp>
        <p:nvSpPr>
          <p:cNvPr id="77" name="TextBox 76">
            <a:extLst>
              <a:ext uri="{FF2B5EF4-FFF2-40B4-BE49-F238E27FC236}">
                <a16:creationId xmlns:a16="http://schemas.microsoft.com/office/drawing/2014/main" id="{ADB2BBF1-0755-4D5C-C195-F67CDD29F9A0}"/>
              </a:ext>
            </a:extLst>
          </p:cNvPr>
          <p:cNvSpPr txBox="1"/>
          <p:nvPr/>
        </p:nvSpPr>
        <p:spPr>
          <a:xfrm>
            <a:off x="9641221" y="4287870"/>
            <a:ext cx="1850591" cy="1723549"/>
          </a:xfrm>
          <a:prstGeom prst="rect">
            <a:avLst/>
          </a:prstGeom>
          <a:noFill/>
        </p:spPr>
        <p:txBody>
          <a:bodyPr wrap="square" lIns="0" tIns="0" rIns="0" bIns="0">
            <a:spAutoFit/>
          </a:bodyPr>
          <a:lstStyle/>
          <a:p>
            <a:pPr marL="0" marR="0" lvl="0" indent="0" defTabSz="932472" rtl="0" eaLnBrk="1" fontAlgn="base" latinLnBrk="0" hangingPunct="1">
              <a:spcBef>
                <a:spcPct val="0"/>
              </a:spcBef>
              <a:spcAft>
                <a:spcPct val="0"/>
              </a:spcAft>
              <a:buClrTx/>
              <a:buSzTx/>
              <a:buFontTx/>
              <a:buNone/>
              <a:tabLst/>
              <a:defRPr/>
            </a:pPr>
            <a:r>
              <a:rPr kumimoji="0" lang="en-US" sz="1400" b="0" i="0" u="none" strike="noStrike" kern="1200" cap="none" normalizeH="0" baseline="0" noProof="0">
                <a:ln>
                  <a:noFill/>
                </a:ln>
                <a:effectLst/>
                <a:uLnTx/>
                <a:uFillTx/>
                <a:ea typeface="+mj-ea"/>
                <a:cs typeface="Segoe UI" pitchFamily="34" charset="0"/>
              </a:rPr>
              <a:t>Consolidate vendors and solutions to minimize costs and create more visibility over IT infrastructure to reduce potential risks while driving performance.</a:t>
            </a:r>
          </a:p>
        </p:txBody>
      </p:sp>
      <p:sp>
        <p:nvSpPr>
          <p:cNvPr id="2" name="TextBox 1">
            <a:extLst>
              <a:ext uri="{FF2B5EF4-FFF2-40B4-BE49-F238E27FC236}">
                <a16:creationId xmlns:a16="http://schemas.microsoft.com/office/drawing/2014/main" id="{49B5BB90-3416-E506-62EA-AF3B79750C7B}"/>
              </a:ext>
            </a:extLst>
          </p:cNvPr>
          <p:cNvSpPr txBox="1"/>
          <p:nvPr/>
        </p:nvSpPr>
        <p:spPr>
          <a:xfrm rot="16200000">
            <a:off x="-272508" y="2563472"/>
            <a:ext cx="1127009" cy="276999"/>
          </a:xfrm>
          <a:prstGeom prst="rect">
            <a:avLst/>
          </a:prstGeom>
          <a:noFill/>
        </p:spPr>
        <p:txBody>
          <a:bodyPr wrap="square">
            <a:spAutoFit/>
          </a:bodyPr>
          <a:lstStyle/>
          <a:p>
            <a:pPr marR="0" lvl="0" indent="0" defTabSz="1828891" fontAlgn="auto">
              <a:spcAft>
                <a:spcPts val="0"/>
              </a:spcAft>
              <a:buClrTx/>
              <a:buSzTx/>
              <a:tabLst/>
              <a:defRPr/>
            </a:pPr>
            <a:r>
              <a:rPr lang="en-US" sz="1200" b="1">
                <a:solidFill>
                  <a:schemeClr val="tx2"/>
                </a:solidFill>
                <a:latin typeface="Segoe Sans Display Semibold" pitchFamily="2" charset="0"/>
                <a:cs typeface="Segoe Sans Display Semibold" pitchFamily="2" charset="0"/>
              </a:rPr>
              <a:t>Problem</a:t>
            </a:r>
          </a:p>
        </p:txBody>
      </p:sp>
      <p:sp>
        <p:nvSpPr>
          <p:cNvPr id="7" name="TextBox 6">
            <a:extLst>
              <a:ext uri="{FF2B5EF4-FFF2-40B4-BE49-F238E27FC236}">
                <a16:creationId xmlns:a16="http://schemas.microsoft.com/office/drawing/2014/main" id="{7AC872EC-CF3C-0D5A-9754-FBC8B84D53EE}"/>
              </a:ext>
            </a:extLst>
          </p:cNvPr>
          <p:cNvSpPr txBox="1"/>
          <p:nvPr/>
        </p:nvSpPr>
        <p:spPr>
          <a:xfrm>
            <a:off x="649534" y="3828330"/>
            <a:ext cx="4202733" cy="307777"/>
          </a:xfrm>
          <a:prstGeom prst="rect">
            <a:avLst/>
          </a:prstGeom>
          <a:noFill/>
        </p:spPr>
        <p:txBody>
          <a:bodyPr wrap="square">
            <a:spAutoFit/>
          </a:bodyPr>
          <a:lstStyle/>
          <a:p>
            <a:pPr marR="0" lvl="0" indent="0" algn="ctr" defTabSz="1828891" fontAlgn="auto">
              <a:spcAft>
                <a:spcPts val="0"/>
              </a:spcAft>
              <a:buClrTx/>
              <a:buSzTx/>
              <a:tabLst/>
              <a:defRPr/>
            </a:pPr>
            <a:r>
              <a:rPr lang="en-US" sz="1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Secure productivity</a:t>
            </a:r>
          </a:p>
        </p:txBody>
      </p:sp>
      <p:sp>
        <p:nvSpPr>
          <p:cNvPr id="12" name="TextBox 11">
            <a:extLst>
              <a:ext uri="{FF2B5EF4-FFF2-40B4-BE49-F238E27FC236}">
                <a16:creationId xmlns:a16="http://schemas.microsoft.com/office/drawing/2014/main" id="{1937E1E2-8FE2-57A4-EFBC-91C2604653B3}"/>
              </a:ext>
            </a:extLst>
          </p:cNvPr>
          <p:cNvSpPr txBox="1"/>
          <p:nvPr/>
        </p:nvSpPr>
        <p:spPr>
          <a:xfrm rot="16200000">
            <a:off x="-1058377" y="4577836"/>
            <a:ext cx="2673011" cy="276999"/>
          </a:xfrm>
          <a:prstGeom prst="rect">
            <a:avLst/>
          </a:prstGeom>
          <a:noFill/>
        </p:spPr>
        <p:txBody>
          <a:bodyPr wrap="square">
            <a:spAutoFit/>
          </a:bodyPr>
          <a:lstStyle/>
          <a:p>
            <a:pPr marR="0" lvl="0" indent="0" defTabSz="1828891" fontAlgn="auto">
              <a:spcAft>
                <a:spcPts val="0"/>
              </a:spcAft>
              <a:buClrTx/>
              <a:buSzTx/>
              <a:tabLst/>
              <a:defRPr/>
            </a:pPr>
            <a:r>
              <a:rPr lang="en-US" sz="1200" b="1">
                <a:solidFill>
                  <a:schemeClr val="tx2"/>
                </a:solidFill>
                <a:latin typeface="Segoe Sans Display Semibold" pitchFamily="2" charset="0"/>
                <a:cs typeface="Segoe Sans Display Semibold" pitchFamily="2" charset="0"/>
              </a:rPr>
              <a:t>Microsoft 365 solution</a:t>
            </a:r>
          </a:p>
        </p:txBody>
      </p:sp>
      <p:sp>
        <p:nvSpPr>
          <p:cNvPr id="65" name="TextBox 64">
            <a:extLst>
              <a:ext uri="{FF2B5EF4-FFF2-40B4-BE49-F238E27FC236}">
                <a16:creationId xmlns:a16="http://schemas.microsoft.com/office/drawing/2014/main" id="{32B12991-27A8-954F-1007-A506797F0706}"/>
              </a:ext>
            </a:extLst>
          </p:cNvPr>
          <p:cNvSpPr txBox="1"/>
          <p:nvPr/>
        </p:nvSpPr>
        <p:spPr>
          <a:xfrm>
            <a:off x="7441632" y="4287870"/>
            <a:ext cx="1850591" cy="1723549"/>
          </a:xfrm>
          <a:prstGeom prst="rect">
            <a:avLst/>
          </a:prstGeom>
          <a:noFill/>
        </p:spPr>
        <p:txBody>
          <a:bodyPr wrap="square" lIns="0" tIns="0" rIns="0" bIns="0">
            <a:spAutoFit/>
          </a:bodyPr>
          <a:lstStyle/>
          <a:p>
            <a:pPr marL="0" marR="0" lvl="0" indent="0" defTabSz="932472" rtl="0" eaLnBrk="1" fontAlgn="base" latinLnBrk="0" hangingPunct="1">
              <a:spcBef>
                <a:spcPct val="0"/>
              </a:spcBef>
              <a:spcAft>
                <a:spcPct val="0"/>
              </a:spcAft>
              <a:buClrTx/>
              <a:buSzTx/>
              <a:buFontTx/>
              <a:buNone/>
              <a:tabLst/>
              <a:defRPr/>
            </a:pPr>
            <a:r>
              <a:rPr lang="en-US" sz="1400">
                <a:ea typeface="+mj-ea"/>
                <a:cs typeface="Segoe UI" pitchFamily="34" charset="0"/>
              </a:rPr>
              <a:t>Take advantage of c</a:t>
            </a:r>
            <a:r>
              <a:rPr kumimoji="0" lang="en-US" sz="1400" b="0" i="0" u="none" strike="noStrike" kern="1200" cap="none" normalizeH="0" baseline="0" noProof="0">
                <a:ln>
                  <a:noFill/>
                </a:ln>
                <a:effectLst/>
                <a:uLnTx/>
                <a:uFillTx/>
                <a:ea typeface="+mj-ea"/>
                <a:cs typeface="Segoe UI" pitchFamily="34" charset="0"/>
              </a:rPr>
              <a:t>loud app discovery to uncover shadow IT use (generative AI apps), block apps for managed endpoints, and maintain ecosystem control. </a:t>
            </a:r>
          </a:p>
        </p:txBody>
      </p:sp>
      <p:sp>
        <p:nvSpPr>
          <p:cNvPr id="13" name="TextBox 12">
            <a:extLst>
              <a:ext uri="{FF2B5EF4-FFF2-40B4-BE49-F238E27FC236}">
                <a16:creationId xmlns:a16="http://schemas.microsoft.com/office/drawing/2014/main" id="{96493AAA-232A-1EE7-9427-40D89C6931C8}"/>
              </a:ext>
            </a:extLst>
          </p:cNvPr>
          <p:cNvSpPr txBox="1"/>
          <p:nvPr/>
        </p:nvSpPr>
        <p:spPr>
          <a:xfrm>
            <a:off x="5064732" y="3828330"/>
            <a:ext cx="4245259" cy="307777"/>
          </a:xfrm>
          <a:prstGeom prst="rect">
            <a:avLst/>
          </a:prstGeom>
          <a:noFill/>
        </p:spPr>
        <p:txBody>
          <a:bodyPr wrap="square">
            <a:spAutoFit/>
          </a:bodyPr>
          <a:lstStyle/>
          <a:p>
            <a:pPr marR="0" lvl="0" indent="0" algn="ctr" defTabSz="1828891" fontAlgn="auto">
              <a:spcAft>
                <a:spcPts val="0"/>
              </a:spcAft>
              <a:buClrTx/>
              <a:buSzTx/>
              <a:tabLst/>
              <a:defRPr/>
            </a:pPr>
            <a:r>
              <a:rPr lang="en-US" sz="1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AI-ready business protection</a:t>
            </a:r>
          </a:p>
        </p:txBody>
      </p:sp>
      <p:sp>
        <p:nvSpPr>
          <p:cNvPr id="14" name="TextBox 13">
            <a:extLst>
              <a:ext uri="{FF2B5EF4-FFF2-40B4-BE49-F238E27FC236}">
                <a16:creationId xmlns:a16="http://schemas.microsoft.com/office/drawing/2014/main" id="{3B163B94-ABEE-29E7-110F-244B3378D4F4}"/>
              </a:ext>
            </a:extLst>
          </p:cNvPr>
          <p:cNvSpPr txBox="1"/>
          <p:nvPr/>
        </p:nvSpPr>
        <p:spPr>
          <a:xfrm>
            <a:off x="9509739" y="3720608"/>
            <a:ext cx="2079293" cy="523220"/>
          </a:xfrm>
          <a:prstGeom prst="rect">
            <a:avLst/>
          </a:prstGeom>
          <a:noFill/>
        </p:spPr>
        <p:txBody>
          <a:bodyPr wrap="square">
            <a:spAutoFit/>
          </a:bodyPr>
          <a:lstStyle/>
          <a:p>
            <a:pPr marR="0" lvl="0" indent="0" algn="ctr" defTabSz="1828891" fontAlgn="auto">
              <a:spcAft>
                <a:spcPts val="0"/>
              </a:spcAft>
              <a:buClrTx/>
              <a:buSzTx/>
              <a:tabLst/>
              <a:defRPr/>
            </a:pPr>
            <a:r>
              <a:rPr lang="en-US" sz="1400" b="1">
                <a:gradFill flip="none" rotWithShape="1">
                  <a:gsLst>
                    <a:gs pos="0">
                      <a:schemeClr val="accent3"/>
                    </a:gs>
                    <a:gs pos="100000">
                      <a:schemeClr val="accent2"/>
                    </a:gs>
                  </a:gsLst>
                  <a:lin ang="13500000" scaled="1"/>
                  <a:tileRect/>
                </a:gradFill>
                <a:latin typeface="Segoe Sans Display Semibold" pitchFamily="2" charset="0"/>
                <a:cs typeface="Segoe Sans Display Semibold" pitchFamily="2" charset="0"/>
              </a:rPr>
              <a:t>Optimized IT enablement</a:t>
            </a:r>
          </a:p>
        </p:txBody>
      </p:sp>
    </p:spTree>
    <p:extLst>
      <p:ext uri="{BB962C8B-B14F-4D97-AF65-F5344CB8AC3E}">
        <p14:creationId xmlns:p14="http://schemas.microsoft.com/office/powerpoint/2010/main" val="14955392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150"/>
                                  </p:stCondLst>
                                  <p:childTnLst>
                                    <p:animMotion origin="layout" path="M 2.5E-6 0.03888 L 2.5E-6 4.07407E-6 " pathEditMode="relative" rAng="0" ptsTypes="AA">
                                      <p:cBhvr>
                                        <p:cTn id="9" dur="750" fill="hold"/>
                                        <p:tgtEl>
                                          <p:spTgt spid="4"/>
                                        </p:tgtEl>
                                        <p:attrNameLst>
                                          <p:attrName>ppt_x</p:attrName>
                                          <p:attrName>ppt_y</p:attrName>
                                        </p:attrNameLst>
                                      </p:cBhvr>
                                      <p:rCtr x="0" y="-1944"/>
                                    </p:animMotion>
                                  </p:childTnLst>
                                </p:cTn>
                              </p:par>
                              <p:par>
                                <p:cTn id="10" presetID="10" presetClass="entr" presetSubtype="0" fill="hold" grpId="0" nodeType="withEffect">
                                  <p:stCondLst>
                                    <p:cond delay="15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par>
                                <p:cTn id="13" presetID="42" presetClass="path" presetSubtype="0" decel="100000" fill="hold" grpId="1" nodeType="withEffect">
                                  <p:stCondLst>
                                    <p:cond delay="150"/>
                                  </p:stCondLst>
                                  <p:childTnLst>
                                    <p:animMotion origin="layout" path="M 2.5E-6 0.03888 L 2.5E-6 4.07407E-6 " pathEditMode="relative" rAng="0" ptsTypes="AA">
                                      <p:cBhvr>
                                        <p:cTn id="14" dur="750" fill="hold"/>
                                        <p:tgtEl>
                                          <p:spTgt spid="82"/>
                                        </p:tgtEl>
                                        <p:attrNameLst>
                                          <p:attrName>ppt_x</p:attrName>
                                          <p:attrName>ppt_y</p:attrName>
                                        </p:attrNameLst>
                                      </p:cBhvr>
                                      <p:rCtr x="0" y="-1944"/>
                                    </p:animMotion>
                                  </p:childTnLst>
                                </p:cTn>
                              </p:par>
                              <p:par>
                                <p:cTn id="15" presetID="10" presetClass="entr" presetSubtype="0" fill="hold" grpId="0" nodeType="withEffect">
                                  <p:stCondLst>
                                    <p:cond delay="150"/>
                                  </p:stCondLst>
                                  <p:childTnLst>
                                    <p:set>
                                      <p:cBhvr>
                                        <p:cTn id="16" dur="1" fill="hold">
                                          <p:stCondLst>
                                            <p:cond delay="0"/>
                                          </p:stCondLst>
                                        </p:cTn>
                                        <p:tgtEl>
                                          <p:spTgt spid="129"/>
                                        </p:tgtEl>
                                        <p:attrNameLst>
                                          <p:attrName>style.visibility</p:attrName>
                                        </p:attrNameLst>
                                      </p:cBhvr>
                                      <p:to>
                                        <p:strVal val="visible"/>
                                      </p:to>
                                    </p:set>
                                    <p:animEffect transition="in" filter="fade">
                                      <p:cBhvr>
                                        <p:cTn id="17" dur="500"/>
                                        <p:tgtEl>
                                          <p:spTgt spid="129"/>
                                        </p:tgtEl>
                                      </p:cBhvr>
                                    </p:animEffect>
                                  </p:childTnLst>
                                </p:cTn>
                              </p:par>
                              <p:par>
                                <p:cTn id="18" presetID="42" presetClass="path" presetSubtype="0" decel="100000" fill="hold" grpId="1" nodeType="withEffect">
                                  <p:stCondLst>
                                    <p:cond delay="150"/>
                                  </p:stCondLst>
                                  <p:childTnLst>
                                    <p:animMotion origin="layout" path="M 2.5E-6 0.03888 L 2.5E-6 4.07407E-6 " pathEditMode="relative" rAng="0" ptsTypes="AA">
                                      <p:cBhvr>
                                        <p:cTn id="19" dur="750" fill="hold"/>
                                        <p:tgtEl>
                                          <p:spTgt spid="129"/>
                                        </p:tgtEl>
                                        <p:attrNameLst>
                                          <p:attrName>ppt_x</p:attrName>
                                          <p:attrName>ppt_y</p:attrName>
                                        </p:attrNameLst>
                                      </p:cBhvr>
                                      <p:rCtr x="0" y="-1944"/>
                                    </p:animMotion>
                                  </p:childTnLst>
                                </p:cTn>
                              </p:par>
                              <p:par>
                                <p:cTn id="20" presetID="10" presetClass="entr" presetSubtype="0" fill="hold" grpId="0" nodeType="withEffect">
                                  <p:stCondLst>
                                    <p:cond delay="15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42" presetClass="path" presetSubtype="0" decel="100000" fill="hold" grpId="1" nodeType="withEffect">
                                  <p:stCondLst>
                                    <p:cond delay="150"/>
                                  </p:stCondLst>
                                  <p:childTnLst>
                                    <p:animMotion origin="layout" path="M 2.5E-6 0.03888 L 2.5E-6 4.07407E-6 " pathEditMode="relative" rAng="0" ptsTypes="AA">
                                      <p:cBhvr>
                                        <p:cTn id="24" dur="750" fill="hold"/>
                                        <p:tgtEl>
                                          <p:spTgt spid="26"/>
                                        </p:tgtEl>
                                        <p:attrNameLst>
                                          <p:attrName>ppt_x</p:attrName>
                                          <p:attrName>ppt_y</p:attrName>
                                        </p:attrNameLst>
                                      </p:cBhvr>
                                      <p:rCtr x="0" y="-1944"/>
                                    </p:animMotion>
                                  </p:childTnLst>
                                </p:cTn>
                              </p:par>
                              <p:par>
                                <p:cTn id="25" presetID="10" presetClass="entr" presetSubtype="0" fill="hold" grpId="0" nodeType="withEffect">
                                  <p:stCondLst>
                                    <p:cond delay="15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42" presetClass="path" presetSubtype="0" decel="100000" fill="hold" grpId="1" nodeType="withEffect">
                                  <p:stCondLst>
                                    <p:cond delay="150"/>
                                  </p:stCondLst>
                                  <p:childTnLst>
                                    <p:animMotion origin="layout" path="M 2.5E-6 0.03888 L 2.5E-6 4.07407E-6 " pathEditMode="relative" rAng="0" ptsTypes="AA">
                                      <p:cBhvr>
                                        <p:cTn id="29" dur="750" fill="hold"/>
                                        <p:tgtEl>
                                          <p:spTgt spid="11"/>
                                        </p:tgtEl>
                                        <p:attrNameLst>
                                          <p:attrName>ppt_x</p:attrName>
                                          <p:attrName>ppt_y</p:attrName>
                                        </p:attrNameLst>
                                      </p:cBhvr>
                                      <p:rCtr x="0" y="-1944"/>
                                    </p:animMotion>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42" presetClass="path" presetSubtype="0" decel="100000" fill="hold" grpId="1" nodeType="withEffect">
                                  <p:stCondLst>
                                    <p:cond delay="0"/>
                                  </p:stCondLst>
                                  <p:childTnLst>
                                    <p:animMotion origin="layout" path="M 2.5E-6 0.03888 L 2.5E-6 4.07407E-6 " pathEditMode="relative" rAng="0" ptsTypes="AA">
                                      <p:cBhvr>
                                        <p:cTn id="34" dur="750" fill="hold"/>
                                        <p:tgtEl>
                                          <p:spTgt spid="42"/>
                                        </p:tgtEl>
                                        <p:attrNameLst>
                                          <p:attrName>ppt_x</p:attrName>
                                          <p:attrName>ppt_y</p:attrName>
                                        </p:attrNameLst>
                                      </p:cBhvr>
                                      <p:rCtr x="0" y="-1944"/>
                                    </p:animMotion>
                                  </p:childTnLst>
                                </p:cTn>
                              </p:par>
                              <p:par>
                                <p:cTn id="35" presetID="10" presetClass="entr" presetSubtype="0" fill="hold" grpId="0" nodeType="withEffect">
                                  <p:stCondLst>
                                    <p:cond delay="15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42" presetClass="path" presetSubtype="0" decel="100000" fill="hold" grpId="1" nodeType="withEffect">
                                  <p:stCondLst>
                                    <p:cond delay="150"/>
                                  </p:stCondLst>
                                  <p:childTnLst>
                                    <p:animMotion origin="layout" path="M 2.5E-6 0.03888 L 2.5E-6 4.07407E-6 " pathEditMode="relative" rAng="0" ptsTypes="AA">
                                      <p:cBhvr>
                                        <p:cTn id="39" dur="750" fill="hold"/>
                                        <p:tgtEl>
                                          <p:spTgt spid="34"/>
                                        </p:tgtEl>
                                        <p:attrNameLst>
                                          <p:attrName>ppt_x</p:attrName>
                                          <p:attrName>ppt_y</p:attrName>
                                        </p:attrNameLst>
                                      </p:cBhvr>
                                      <p:rCtr x="0" y="-1944"/>
                                    </p:animMotion>
                                  </p:childTnLst>
                                </p:cTn>
                              </p:par>
                              <p:par>
                                <p:cTn id="40" presetID="10" presetClass="entr" presetSubtype="0" fill="hold" grpId="0" nodeType="withEffect">
                                  <p:stCondLst>
                                    <p:cond delay="3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6" presetClass="entr" presetSubtype="37" fill="hold"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barn(outVertical)">
                                      <p:cBhvr>
                                        <p:cTn id="45" dur="500"/>
                                        <p:tgtEl>
                                          <p:spTgt spid="32"/>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42" presetClass="path" presetSubtype="0" decel="100000" fill="hold" grpId="1" nodeType="withEffect">
                                  <p:stCondLst>
                                    <p:cond delay="300"/>
                                  </p:stCondLst>
                                  <p:childTnLst>
                                    <p:animMotion origin="layout" path="M 2.5E-6 0.03888 L 2.5E-6 4.07407E-6 " pathEditMode="relative" rAng="0" ptsTypes="AA">
                                      <p:cBhvr>
                                        <p:cTn id="50" dur="750" fill="hold"/>
                                        <p:tgtEl>
                                          <p:spTgt spid="48"/>
                                        </p:tgtEl>
                                        <p:attrNameLst>
                                          <p:attrName>ppt_x</p:attrName>
                                          <p:attrName>ppt_y</p:attrName>
                                        </p:attrNameLst>
                                      </p:cBhvr>
                                      <p:rCtr x="0" y="-1944"/>
                                    </p:animMotion>
                                  </p:childTnLst>
                                </p:cTn>
                              </p:par>
                              <p:par>
                                <p:cTn id="51" presetID="10" presetClass="entr" presetSubtype="0" fill="hold" grpId="0" nodeType="withEffect">
                                  <p:stCondLst>
                                    <p:cond delay="30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42" presetClass="path" presetSubtype="0" decel="100000" fill="hold" grpId="1" nodeType="withEffect">
                                  <p:stCondLst>
                                    <p:cond delay="300"/>
                                  </p:stCondLst>
                                  <p:childTnLst>
                                    <p:animMotion origin="layout" path="M 2.5E-6 0.03888 L 2.5E-6 4.07407E-6 " pathEditMode="relative" rAng="0" ptsTypes="AA">
                                      <p:cBhvr>
                                        <p:cTn id="55" dur="750" fill="hold"/>
                                        <p:tgtEl>
                                          <p:spTgt spid="44"/>
                                        </p:tgtEl>
                                        <p:attrNameLst>
                                          <p:attrName>ppt_x</p:attrName>
                                          <p:attrName>ppt_y</p:attrName>
                                        </p:attrNameLst>
                                      </p:cBhvr>
                                      <p:rCtr x="0" y="-1944"/>
                                    </p:animMotion>
                                  </p:childTnLst>
                                </p:cTn>
                              </p:par>
                              <p:par>
                                <p:cTn id="56" presetID="10" presetClass="entr" presetSubtype="0" fill="hold" grpId="0" nodeType="withEffect">
                                  <p:stCondLst>
                                    <p:cond delay="30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par>
                                <p:cTn id="59" presetID="42" presetClass="path" presetSubtype="0" decel="100000" fill="hold" grpId="1" nodeType="withEffect">
                                  <p:stCondLst>
                                    <p:cond delay="300"/>
                                  </p:stCondLst>
                                  <p:childTnLst>
                                    <p:animMotion origin="layout" path="M 2.5E-6 0.03888 L 2.5E-6 4.07407E-6 " pathEditMode="relative" rAng="0" ptsTypes="AA">
                                      <p:cBhvr>
                                        <p:cTn id="60" dur="750" fill="hold"/>
                                        <p:tgtEl>
                                          <p:spTgt spid="49"/>
                                        </p:tgtEl>
                                        <p:attrNameLst>
                                          <p:attrName>ppt_x</p:attrName>
                                          <p:attrName>ppt_y</p:attrName>
                                        </p:attrNameLst>
                                      </p:cBhvr>
                                      <p:rCtr x="0" y="-1944"/>
                                    </p:animMotion>
                                  </p:childTnLst>
                                </p:cTn>
                              </p:par>
                              <p:par>
                                <p:cTn id="61" presetID="10" presetClass="entr" presetSubtype="0" fill="hold" grpId="0" nodeType="withEffect">
                                  <p:stCondLst>
                                    <p:cond delay="30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par>
                                <p:cTn id="64" presetID="42" presetClass="path" presetSubtype="0" decel="100000" fill="hold" grpId="1" nodeType="withEffect">
                                  <p:stCondLst>
                                    <p:cond delay="300"/>
                                  </p:stCondLst>
                                  <p:childTnLst>
                                    <p:animMotion origin="layout" path="M 2.5E-6 0.03888 L 2.5E-6 4.07407E-6 " pathEditMode="relative" rAng="0" ptsTypes="AA">
                                      <p:cBhvr>
                                        <p:cTn id="65" dur="750" fill="hold"/>
                                        <p:tgtEl>
                                          <p:spTgt spid="50"/>
                                        </p:tgtEl>
                                        <p:attrNameLst>
                                          <p:attrName>ppt_x</p:attrName>
                                          <p:attrName>ppt_y</p:attrName>
                                        </p:attrNameLst>
                                      </p:cBhvr>
                                      <p:rCtr x="0" y="-1944"/>
                                    </p:animMotion>
                                  </p:childTnLst>
                                </p:cTn>
                              </p:par>
                              <p:par>
                                <p:cTn id="66" presetID="10" presetClass="entr" presetSubtype="0" fill="hold" grpId="0" nodeType="withEffect">
                                  <p:stCondLst>
                                    <p:cond delay="30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42" presetClass="path" presetSubtype="0" decel="100000" fill="hold" grpId="1" nodeType="withEffect">
                                  <p:stCondLst>
                                    <p:cond delay="300"/>
                                  </p:stCondLst>
                                  <p:childTnLst>
                                    <p:animMotion origin="layout" path="M 2.5E-6 0.03888 L 2.5E-6 4.07407E-6 " pathEditMode="relative" rAng="0" ptsTypes="AA">
                                      <p:cBhvr>
                                        <p:cTn id="70" dur="750" fill="hold"/>
                                        <p:tgtEl>
                                          <p:spTgt spid="33"/>
                                        </p:tgtEl>
                                        <p:attrNameLst>
                                          <p:attrName>ppt_x</p:attrName>
                                          <p:attrName>ppt_y</p:attrName>
                                        </p:attrNameLst>
                                      </p:cBhvr>
                                      <p:rCtr x="0" y="-1944"/>
                                    </p:animMotion>
                                  </p:childTnLst>
                                </p:cTn>
                              </p:par>
                              <p:par>
                                <p:cTn id="71" presetID="10" presetClass="entr" presetSubtype="0" fill="hold" grpId="0" nodeType="withEffect">
                                  <p:stCondLst>
                                    <p:cond delay="45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par>
                                <p:cTn id="74" presetID="42" presetClass="path" presetSubtype="0" decel="100000" fill="hold" grpId="1" nodeType="withEffect">
                                  <p:stCondLst>
                                    <p:cond delay="450"/>
                                  </p:stCondLst>
                                  <p:childTnLst>
                                    <p:animMotion origin="layout" path="M 2.5E-6 0.03888 L 2.5E-6 4.07407E-6 " pathEditMode="relative" rAng="0" ptsTypes="AA">
                                      <p:cBhvr>
                                        <p:cTn id="75" dur="750" fill="hold"/>
                                        <p:tgtEl>
                                          <p:spTgt spid="62"/>
                                        </p:tgtEl>
                                        <p:attrNameLst>
                                          <p:attrName>ppt_x</p:attrName>
                                          <p:attrName>ppt_y</p:attrName>
                                        </p:attrNameLst>
                                      </p:cBhvr>
                                      <p:rCtr x="0" y="-1944"/>
                                    </p:animMotion>
                                  </p:childTnLst>
                                </p:cTn>
                              </p:par>
                              <p:par>
                                <p:cTn id="76" presetID="10" presetClass="entr" presetSubtype="0" fill="hold" grpId="0" nodeType="withEffect">
                                  <p:stCondLst>
                                    <p:cond delay="45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42" presetClass="path" presetSubtype="0" decel="100000" fill="hold" grpId="1" nodeType="withEffect">
                                  <p:stCondLst>
                                    <p:cond delay="450"/>
                                  </p:stCondLst>
                                  <p:childTnLst>
                                    <p:animMotion origin="layout" path="M 2.5E-6 0.03888 L 2.5E-6 4.07407E-6 " pathEditMode="relative" rAng="0" ptsTypes="AA">
                                      <p:cBhvr>
                                        <p:cTn id="80" dur="750" fill="hold"/>
                                        <p:tgtEl>
                                          <p:spTgt spid="63"/>
                                        </p:tgtEl>
                                        <p:attrNameLst>
                                          <p:attrName>ppt_x</p:attrName>
                                          <p:attrName>ppt_y</p:attrName>
                                        </p:attrNameLst>
                                      </p:cBhvr>
                                      <p:rCtr x="0" y="-1944"/>
                                    </p:animMotion>
                                  </p:childTnLst>
                                </p:cTn>
                              </p:par>
                              <p:par>
                                <p:cTn id="81" presetID="10" presetClass="entr" presetSubtype="0" fill="hold" grpId="0" nodeType="withEffect">
                                  <p:stCondLst>
                                    <p:cond delay="450"/>
                                  </p:stCondLst>
                                  <p:childTnLst>
                                    <p:set>
                                      <p:cBhvr>
                                        <p:cTn id="82" dur="1" fill="hold">
                                          <p:stCondLst>
                                            <p:cond delay="0"/>
                                          </p:stCondLst>
                                        </p:cTn>
                                        <p:tgtEl>
                                          <p:spTgt spid="60"/>
                                        </p:tgtEl>
                                        <p:attrNameLst>
                                          <p:attrName>style.visibility</p:attrName>
                                        </p:attrNameLst>
                                      </p:cBhvr>
                                      <p:to>
                                        <p:strVal val="visible"/>
                                      </p:to>
                                    </p:set>
                                    <p:animEffect transition="in" filter="fade">
                                      <p:cBhvr>
                                        <p:cTn id="83" dur="500"/>
                                        <p:tgtEl>
                                          <p:spTgt spid="60"/>
                                        </p:tgtEl>
                                      </p:cBhvr>
                                    </p:animEffect>
                                  </p:childTnLst>
                                </p:cTn>
                              </p:par>
                              <p:par>
                                <p:cTn id="84" presetID="42" presetClass="path" presetSubtype="0" decel="100000" fill="hold" grpId="1" nodeType="withEffect">
                                  <p:stCondLst>
                                    <p:cond delay="450"/>
                                  </p:stCondLst>
                                  <p:childTnLst>
                                    <p:animMotion origin="layout" path="M 2.5E-6 0.03888 L 2.5E-6 4.07407E-6 " pathEditMode="relative" rAng="0" ptsTypes="AA">
                                      <p:cBhvr>
                                        <p:cTn id="85" dur="750" fill="hold"/>
                                        <p:tgtEl>
                                          <p:spTgt spid="60"/>
                                        </p:tgtEl>
                                        <p:attrNameLst>
                                          <p:attrName>ppt_x</p:attrName>
                                          <p:attrName>ppt_y</p:attrName>
                                        </p:attrNameLst>
                                      </p:cBhvr>
                                      <p:rCtr x="0" y="-1944"/>
                                    </p:animMotion>
                                  </p:childTnLst>
                                </p:cTn>
                              </p:par>
                              <p:par>
                                <p:cTn id="86" presetID="10" presetClass="entr" presetSubtype="0" fill="hold" grpId="0" nodeType="withEffect">
                                  <p:stCondLst>
                                    <p:cond delay="450"/>
                                  </p:stCondLst>
                                  <p:childTnLst>
                                    <p:set>
                                      <p:cBhvr>
                                        <p:cTn id="87" dur="1" fill="hold">
                                          <p:stCondLst>
                                            <p:cond delay="0"/>
                                          </p:stCondLst>
                                        </p:cTn>
                                        <p:tgtEl>
                                          <p:spTgt spid="64"/>
                                        </p:tgtEl>
                                        <p:attrNameLst>
                                          <p:attrName>style.visibility</p:attrName>
                                        </p:attrNameLst>
                                      </p:cBhvr>
                                      <p:to>
                                        <p:strVal val="visible"/>
                                      </p:to>
                                    </p:set>
                                    <p:animEffect transition="in" filter="fade">
                                      <p:cBhvr>
                                        <p:cTn id="88" dur="500"/>
                                        <p:tgtEl>
                                          <p:spTgt spid="64"/>
                                        </p:tgtEl>
                                      </p:cBhvr>
                                    </p:animEffect>
                                  </p:childTnLst>
                                </p:cTn>
                              </p:par>
                              <p:par>
                                <p:cTn id="89" presetID="42" presetClass="path" presetSubtype="0" decel="100000" fill="hold" grpId="1" nodeType="withEffect">
                                  <p:stCondLst>
                                    <p:cond delay="450"/>
                                  </p:stCondLst>
                                  <p:childTnLst>
                                    <p:animMotion origin="layout" path="M 2.5E-6 0.03888 L 2.5E-6 4.07407E-6 " pathEditMode="relative" rAng="0" ptsTypes="AA">
                                      <p:cBhvr>
                                        <p:cTn id="90" dur="750" fill="hold"/>
                                        <p:tgtEl>
                                          <p:spTgt spid="64"/>
                                        </p:tgtEl>
                                        <p:attrNameLst>
                                          <p:attrName>ppt_x</p:attrName>
                                          <p:attrName>ppt_y</p:attrName>
                                        </p:attrNameLst>
                                      </p:cBhvr>
                                      <p:rCtr x="0" y="-1944"/>
                                    </p:animMotion>
                                  </p:childTnLst>
                                </p:cTn>
                              </p:par>
                              <p:par>
                                <p:cTn id="91" presetID="10" presetClass="entr" presetSubtype="0" fill="hold" grpId="0" nodeType="withEffect">
                                  <p:stCondLst>
                                    <p:cond delay="450"/>
                                  </p:stCondLst>
                                  <p:childTnLst>
                                    <p:set>
                                      <p:cBhvr>
                                        <p:cTn id="92" dur="1" fill="hold">
                                          <p:stCondLst>
                                            <p:cond delay="0"/>
                                          </p:stCondLst>
                                        </p:cTn>
                                        <p:tgtEl>
                                          <p:spTgt spid="65"/>
                                        </p:tgtEl>
                                        <p:attrNameLst>
                                          <p:attrName>style.visibility</p:attrName>
                                        </p:attrNameLst>
                                      </p:cBhvr>
                                      <p:to>
                                        <p:strVal val="visible"/>
                                      </p:to>
                                    </p:set>
                                    <p:animEffect transition="in" filter="fade">
                                      <p:cBhvr>
                                        <p:cTn id="93" dur="500"/>
                                        <p:tgtEl>
                                          <p:spTgt spid="65"/>
                                        </p:tgtEl>
                                      </p:cBhvr>
                                    </p:animEffect>
                                  </p:childTnLst>
                                </p:cTn>
                              </p:par>
                              <p:par>
                                <p:cTn id="94" presetID="42" presetClass="path" presetSubtype="0" decel="100000" fill="hold" grpId="1" nodeType="withEffect">
                                  <p:stCondLst>
                                    <p:cond delay="450"/>
                                  </p:stCondLst>
                                  <p:childTnLst>
                                    <p:animMotion origin="layout" path="M 2.5E-6 0.03888 L 2.5E-6 4.07407E-6 " pathEditMode="relative" rAng="0" ptsTypes="AA">
                                      <p:cBhvr>
                                        <p:cTn id="95" dur="750" fill="hold"/>
                                        <p:tgtEl>
                                          <p:spTgt spid="65"/>
                                        </p:tgtEl>
                                        <p:attrNameLst>
                                          <p:attrName>ppt_x</p:attrName>
                                          <p:attrName>ppt_y</p:attrName>
                                        </p:attrNameLst>
                                      </p:cBhvr>
                                      <p:rCtr x="0" y="-1944"/>
                                    </p:animMotion>
                                  </p:childTnLst>
                                </p:cTn>
                              </p:par>
                              <p:par>
                                <p:cTn id="96" presetID="10" presetClass="entr" presetSubtype="0" fill="hold" grpId="0" nodeType="withEffect">
                                  <p:stCondLst>
                                    <p:cond delay="450"/>
                                  </p:stCondLst>
                                  <p:childTnLst>
                                    <p:set>
                                      <p:cBhvr>
                                        <p:cTn id="97" dur="1" fill="hold">
                                          <p:stCondLst>
                                            <p:cond delay="0"/>
                                          </p:stCondLst>
                                        </p:cTn>
                                        <p:tgtEl>
                                          <p:spTgt spid="61"/>
                                        </p:tgtEl>
                                        <p:attrNameLst>
                                          <p:attrName>style.visibility</p:attrName>
                                        </p:attrNameLst>
                                      </p:cBhvr>
                                      <p:to>
                                        <p:strVal val="visible"/>
                                      </p:to>
                                    </p:set>
                                    <p:animEffect transition="in" filter="fade">
                                      <p:cBhvr>
                                        <p:cTn id="98" dur="500"/>
                                        <p:tgtEl>
                                          <p:spTgt spid="61"/>
                                        </p:tgtEl>
                                      </p:cBhvr>
                                    </p:animEffect>
                                  </p:childTnLst>
                                </p:cTn>
                              </p:par>
                              <p:par>
                                <p:cTn id="99" presetID="42" presetClass="path" presetSubtype="0" decel="100000" fill="hold" grpId="1" nodeType="withEffect">
                                  <p:stCondLst>
                                    <p:cond delay="450"/>
                                  </p:stCondLst>
                                  <p:childTnLst>
                                    <p:animMotion origin="layout" path="M 2.5E-6 0.03888 L 2.5E-6 4.07407E-6 " pathEditMode="relative" rAng="0" ptsTypes="AA">
                                      <p:cBhvr>
                                        <p:cTn id="100" dur="750" fill="hold"/>
                                        <p:tgtEl>
                                          <p:spTgt spid="61"/>
                                        </p:tgtEl>
                                        <p:attrNameLst>
                                          <p:attrName>ppt_x</p:attrName>
                                          <p:attrName>ppt_y</p:attrName>
                                        </p:attrNameLst>
                                      </p:cBhvr>
                                      <p:rCtr x="0" y="-1944"/>
                                    </p:animMotion>
                                  </p:childTnLst>
                                </p:cTn>
                              </p:par>
                              <p:par>
                                <p:cTn id="101" presetID="10" presetClass="entr" presetSubtype="0" fill="hold" grpId="0" nodeType="withEffect">
                                  <p:stCondLst>
                                    <p:cond delay="60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par>
                                <p:cTn id="104" presetID="42" presetClass="path" presetSubtype="0" decel="100000" fill="hold" grpId="1" nodeType="withEffect">
                                  <p:stCondLst>
                                    <p:cond delay="600"/>
                                  </p:stCondLst>
                                  <p:childTnLst>
                                    <p:animMotion origin="layout" path="M 2.5E-6 0.03888 L 2.5E-6 4.07407E-6 " pathEditMode="relative" rAng="0" ptsTypes="AA">
                                      <p:cBhvr>
                                        <p:cTn id="105" dur="750" fill="hold"/>
                                        <p:tgtEl>
                                          <p:spTgt spid="68"/>
                                        </p:tgtEl>
                                        <p:attrNameLst>
                                          <p:attrName>ppt_x</p:attrName>
                                          <p:attrName>ppt_y</p:attrName>
                                        </p:attrNameLst>
                                      </p:cBhvr>
                                      <p:rCtr x="0" y="-1944"/>
                                    </p:animMotion>
                                  </p:childTnLst>
                                </p:cTn>
                              </p:par>
                              <p:par>
                                <p:cTn id="106" presetID="10" presetClass="entr" presetSubtype="0" fill="hold" grpId="0" nodeType="withEffect">
                                  <p:stCondLst>
                                    <p:cond delay="600"/>
                                  </p:stCondLst>
                                  <p:childTnLst>
                                    <p:set>
                                      <p:cBhvr>
                                        <p:cTn id="107" dur="1" fill="hold">
                                          <p:stCondLst>
                                            <p:cond delay="0"/>
                                          </p:stCondLst>
                                        </p:cTn>
                                        <p:tgtEl>
                                          <p:spTgt spid="69"/>
                                        </p:tgtEl>
                                        <p:attrNameLst>
                                          <p:attrName>style.visibility</p:attrName>
                                        </p:attrNameLst>
                                      </p:cBhvr>
                                      <p:to>
                                        <p:strVal val="visible"/>
                                      </p:to>
                                    </p:set>
                                    <p:animEffect transition="in" filter="fade">
                                      <p:cBhvr>
                                        <p:cTn id="108" dur="500"/>
                                        <p:tgtEl>
                                          <p:spTgt spid="69"/>
                                        </p:tgtEl>
                                      </p:cBhvr>
                                    </p:animEffect>
                                  </p:childTnLst>
                                </p:cTn>
                              </p:par>
                              <p:par>
                                <p:cTn id="109" presetID="42" presetClass="path" presetSubtype="0" decel="100000" fill="hold" grpId="1" nodeType="withEffect">
                                  <p:stCondLst>
                                    <p:cond delay="600"/>
                                  </p:stCondLst>
                                  <p:childTnLst>
                                    <p:animMotion origin="layout" path="M 2.5E-6 0.03888 L 2.5E-6 4.07407E-6 " pathEditMode="relative" rAng="0" ptsTypes="AA">
                                      <p:cBhvr>
                                        <p:cTn id="110" dur="750" fill="hold"/>
                                        <p:tgtEl>
                                          <p:spTgt spid="69"/>
                                        </p:tgtEl>
                                        <p:attrNameLst>
                                          <p:attrName>ppt_x</p:attrName>
                                          <p:attrName>ppt_y</p:attrName>
                                        </p:attrNameLst>
                                      </p:cBhvr>
                                      <p:rCtr x="0" y="-1944"/>
                                    </p:animMotion>
                                  </p:childTnLst>
                                </p:cTn>
                              </p:par>
                              <p:par>
                                <p:cTn id="111" presetID="10" presetClass="entr" presetSubtype="0" fill="hold" grpId="0" nodeType="withEffect">
                                  <p:stCondLst>
                                    <p:cond delay="600"/>
                                  </p:stCondLst>
                                  <p:childTnLst>
                                    <p:set>
                                      <p:cBhvr>
                                        <p:cTn id="112" dur="1" fill="hold">
                                          <p:stCondLst>
                                            <p:cond delay="0"/>
                                          </p:stCondLst>
                                        </p:cTn>
                                        <p:tgtEl>
                                          <p:spTgt spid="66"/>
                                        </p:tgtEl>
                                        <p:attrNameLst>
                                          <p:attrName>style.visibility</p:attrName>
                                        </p:attrNameLst>
                                      </p:cBhvr>
                                      <p:to>
                                        <p:strVal val="visible"/>
                                      </p:to>
                                    </p:set>
                                    <p:animEffect transition="in" filter="fade">
                                      <p:cBhvr>
                                        <p:cTn id="113" dur="500"/>
                                        <p:tgtEl>
                                          <p:spTgt spid="66"/>
                                        </p:tgtEl>
                                      </p:cBhvr>
                                    </p:animEffect>
                                  </p:childTnLst>
                                </p:cTn>
                              </p:par>
                              <p:par>
                                <p:cTn id="114" presetID="42" presetClass="path" presetSubtype="0" decel="100000" fill="hold" grpId="1" nodeType="withEffect">
                                  <p:stCondLst>
                                    <p:cond delay="600"/>
                                  </p:stCondLst>
                                  <p:childTnLst>
                                    <p:animMotion origin="layout" path="M 2.5E-6 0.03888 L 2.5E-6 4.07407E-6 " pathEditMode="relative" rAng="0" ptsTypes="AA">
                                      <p:cBhvr>
                                        <p:cTn id="115" dur="750" fill="hold"/>
                                        <p:tgtEl>
                                          <p:spTgt spid="66"/>
                                        </p:tgtEl>
                                        <p:attrNameLst>
                                          <p:attrName>ppt_x</p:attrName>
                                          <p:attrName>ppt_y</p:attrName>
                                        </p:attrNameLst>
                                      </p:cBhvr>
                                      <p:rCtr x="0" y="-1944"/>
                                    </p:animMotion>
                                  </p:childTnLst>
                                </p:cTn>
                              </p:par>
                              <p:par>
                                <p:cTn id="116" presetID="10" presetClass="entr" presetSubtype="0" fill="hold" grpId="0" nodeType="withEffect">
                                  <p:stCondLst>
                                    <p:cond delay="600"/>
                                  </p:stCondLst>
                                  <p:childTnLst>
                                    <p:set>
                                      <p:cBhvr>
                                        <p:cTn id="117" dur="1" fill="hold">
                                          <p:stCondLst>
                                            <p:cond delay="0"/>
                                          </p:stCondLst>
                                        </p:cTn>
                                        <p:tgtEl>
                                          <p:spTgt spid="70"/>
                                        </p:tgtEl>
                                        <p:attrNameLst>
                                          <p:attrName>style.visibility</p:attrName>
                                        </p:attrNameLst>
                                      </p:cBhvr>
                                      <p:to>
                                        <p:strVal val="visible"/>
                                      </p:to>
                                    </p:set>
                                    <p:animEffect transition="in" filter="fade">
                                      <p:cBhvr>
                                        <p:cTn id="118" dur="500"/>
                                        <p:tgtEl>
                                          <p:spTgt spid="70"/>
                                        </p:tgtEl>
                                      </p:cBhvr>
                                    </p:animEffect>
                                  </p:childTnLst>
                                </p:cTn>
                              </p:par>
                              <p:par>
                                <p:cTn id="119" presetID="42" presetClass="path" presetSubtype="0" decel="100000" fill="hold" grpId="1" nodeType="withEffect">
                                  <p:stCondLst>
                                    <p:cond delay="600"/>
                                  </p:stCondLst>
                                  <p:childTnLst>
                                    <p:animMotion origin="layout" path="M 2.5E-6 0.03888 L 2.5E-6 4.07407E-6 " pathEditMode="relative" rAng="0" ptsTypes="AA">
                                      <p:cBhvr>
                                        <p:cTn id="120" dur="750" fill="hold"/>
                                        <p:tgtEl>
                                          <p:spTgt spid="70"/>
                                        </p:tgtEl>
                                        <p:attrNameLst>
                                          <p:attrName>ppt_x</p:attrName>
                                          <p:attrName>ppt_y</p:attrName>
                                        </p:attrNameLst>
                                      </p:cBhvr>
                                      <p:rCtr x="0" y="-1944"/>
                                    </p:animMotion>
                                  </p:childTnLst>
                                </p:cTn>
                              </p:par>
                              <p:par>
                                <p:cTn id="121" presetID="10" presetClass="entr" presetSubtype="0" fill="hold" grpId="0" nodeType="withEffect">
                                  <p:stCondLst>
                                    <p:cond delay="600"/>
                                  </p:stCondLst>
                                  <p:childTnLst>
                                    <p:set>
                                      <p:cBhvr>
                                        <p:cTn id="122" dur="1" fill="hold">
                                          <p:stCondLst>
                                            <p:cond delay="0"/>
                                          </p:stCondLst>
                                        </p:cTn>
                                        <p:tgtEl>
                                          <p:spTgt spid="71"/>
                                        </p:tgtEl>
                                        <p:attrNameLst>
                                          <p:attrName>style.visibility</p:attrName>
                                        </p:attrNameLst>
                                      </p:cBhvr>
                                      <p:to>
                                        <p:strVal val="visible"/>
                                      </p:to>
                                    </p:set>
                                    <p:animEffect transition="in" filter="fade">
                                      <p:cBhvr>
                                        <p:cTn id="123" dur="500"/>
                                        <p:tgtEl>
                                          <p:spTgt spid="71"/>
                                        </p:tgtEl>
                                      </p:cBhvr>
                                    </p:animEffect>
                                  </p:childTnLst>
                                </p:cTn>
                              </p:par>
                              <p:par>
                                <p:cTn id="124" presetID="42" presetClass="path" presetSubtype="0" decel="100000" fill="hold" grpId="1" nodeType="withEffect">
                                  <p:stCondLst>
                                    <p:cond delay="600"/>
                                  </p:stCondLst>
                                  <p:childTnLst>
                                    <p:animMotion origin="layout" path="M 2.5E-6 0.03888 L 2.5E-6 4.07407E-6 " pathEditMode="relative" rAng="0" ptsTypes="AA">
                                      <p:cBhvr>
                                        <p:cTn id="125" dur="750" fill="hold"/>
                                        <p:tgtEl>
                                          <p:spTgt spid="71"/>
                                        </p:tgtEl>
                                        <p:attrNameLst>
                                          <p:attrName>ppt_x</p:attrName>
                                          <p:attrName>ppt_y</p:attrName>
                                        </p:attrNameLst>
                                      </p:cBhvr>
                                      <p:rCtr x="0" y="-1944"/>
                                    </p:animMotion>
                                  </p:childTnLst>
                                </p:cTn>
                              </p:par>
                              <p:par>
                                <p:cTn id="126" presetID="10" presetClass="entr" presetSubtype="0" fill="hold" grpId="0" nodeType="withEffect">
                                  <p:stCondLst>
                                    <p:cond delay="600"/>
                                  </p:stCondLst>
                                  <p:childTnLst>
                                    <p:set>
                                      <p:cBhvr>
                                        <p:cTn id="127" dur="1" fill="hold">
                                          <p:stCondLst>
                                            <p:cond delay="0"/>
                                          </p:stCondLst>
                                        </p:cTn>
                                        <p:tgtEl>
                                          <p:spTgt spid="67"/>
                                        </p:tgtEl>
                                        <p:attrNameLst>
                                          <p:attrName>style.visibility</p:attrName>
                                        </p:attrNameLst>
                                      </p:cBhvr>
                                      <p:to>
                                        <p:strVal val="visible"/>
                                      </p:to>
                                    </p:set>
                                    <p:animEffect transition="in" filter="fade">
                                      <p:cBhvr>
                                        <p:cTn id="128" dur="500"/>
                                        <p:tgtEl>
                                          <p:spTgt spid="67"/>
                                        </p:tgtEl>
                                      </p:cBhvr>
                                    </p:animEffect>
                                  </p:childTnLst>
                                </p:cTn>
                              </p:par>
                              <p:par>
                                <p:cTn id="129" presetID="42" presetClass="path" presetSubtype="0" decel="100000" fill="hold" grpId="1" nodeType="withEffect">
                                  <p:stCondLst>
                                    <p:cond delay="600"/>
                                  </p:stCondLst>
                                  <p:childTnLst>
                                    <p:animMotion origin="layout" path="M 2.5E-6 0.03888 L 2.5E-6 4.07407E-6 " pathEditMode="relative" rAng="0" ptsTypes="AA">
                                      <p:cBhvr>
                                        <p:cTn id="130" dur="750" fill="hold"/>
                                        <p:tgtEl>
                                          <p:spTgt spid="67"/>
                                        </p:tgtEl>
                                        <p:attrNameLst>
                                          <p:attrName>ppt_x</p:attrName>
                                          <p:attrName>ppt_y</p:attrName>
                                        </p:attrNameLst>
                                      </p:cBhvr>
                                      <p:rCtr x="0" y="-1944"/>
                                    </p:animMotion>
                                  </p:childTnLst>
                                </p:cTn>
                              </p:par>
                              <p:par>
                                <p:cTn id="131" presetID="10" presetClass="entr" presetSubtype="0" fill="hold" grpId="0" nodeType="withEffect">
                                  <p:stCondLst>
                                    <p:cond delay="750"/>
                                  </p:stCondLst>
                                  <p:childTnLst>
                                    <p:set>
                                      <p:cBhvr>
                                        <p:cTn id="132" dur="1" fill="hold">
                                          <p:stCondLst>
                                            <p:cond delay="0"/>
                                          </p:stCondLst>
                                        </p:cTn>
                                        <p:tgtEl>
                                          <p:spTgt spid="72"/>
                                        </p:tgtEl>
                                        <p:attrNameLst>
                                          <p:attrName>style.visibility</p:attrName>
                                        </p:attrNameLst>
                                      </p:cBhvr>
                                      <p:to>
                                        <p:strVal val="visible"/>
                                      </p:to>
                                    </p:set>
                                    <p:animEffect transition="in" filter="fade">
                                      <p:cBhvr>
                                        <p:cTn id="133" dur="500"/>
                                        <p:tgtEl>
                                          <p:spTgt spid="72"/>
                                        </p:tgtEl>
                                      </p:cBhvr>
                                    </p:animEffect>
                                  </p:childTnLst>
                                </p:cTn>
                              </p:par>
                              <p:par>
                                <p:cTn id="134" presetID="10" presetClass="entr" presetSubtype="0" fill="hold" grpId="0" nodeType="withEffect">
                                  <p:stCondLst>
                                    <p:cond delay="750"/>
                                  </p:stCondLst>
                                  <p:childTnLst>
                                    <p:set>
                                      <p:cBhvr>
                                        <p:cTn id="135" dur="1" fill="hold">
                                          <p:stCondLst>
                                            <p:cond delay="0"/>
                                          </p:stCondLst>
                                        </p:cTn>
                                        <p:tgtEl>
                                          <p:spTgt spid="74"/>
                                        </p:tgtEl>
                                        <p:attrNameLst>
                                          <p:attrName>style.visibility</p:attrName>
                                        </p:attrNameLst>
                                      </p:cBhvr>
                                      <p:to>
                                        <p:strVal val="visible"/>
                                      </p:to>
                                    </p:set>
                                    <p:animEffect transition="in" filter="fade">
                                      <p:cBhvr>
                                        <p:cTn id="136" dur="500"/>
                                        <p:tgtEl>
                                          <p:spTgt spid="74"/>
                                        </p:tgtEl>
                                      </p:cBhvr>
                                    </p:animEffect>
                                  </p:childTnLst>
                                </p:cTn>
                              </p:par>
                              <p:par>
                                <p:cTn id="137" presetID="42" presetClass="path" presetSubtype="0" decel="100000" fill="hold" grpId="1" nodeType="withEffect">
                                  <p:stCondLst>
                                    <p:cond delay="750"/>
                                  </p:stCondLst>
                                  <p:childTnLst>
                                    <p:animMotion origin="layout" path="M 2.5E-6 0.03888 L 2.5E-6 4.07407E-6 " pathEditMode="relative" rAng="0" ptsTypes="AA">
                                      <p:cBhvr>
                                        <p:cTn id="138" dur="750" fill="hold"/>
                                        <p:tgtEl>
                                          <p:spTgt spid="74"/>
                                        </p:tgtEl>
                                        <p:attrNameLst>
                                          <p:attrName>ppt_x</p:attrName>
                                          <p:attrName>ppt_y</p:attrName>
                                        </p:attrNameLst>
                                      </p:cBhvr>
                                      <p:rCtr x="0" y="-1944"/>
                                    </p:animMotion>
                                  </p:childTnLst>
                                </p:cTn>
                              </p:par>
                              <p:par>
                                <p:cTn id="139" presetID="10" presetClass="entr" presetSubtype="0" fill="hold" grpId="0" nodeType="withEffect">
                                  <p:stCondLst>
                                    <p:cond delay="750"/>
                                  </p:stCondLst>
                                  <p:childTnLst>
                                    <p:set>
                                      <p:cBhvr>
                                        <p:cTn id="140" dur="1" fill="hold">
                                          <p:stCondLst>
                                            <p:cond delay="0"/>
                                          </p:stCondLst>
                                        </p:cTn>
                                        <p:tgtEl>
                                          <p:spTgt spid="75"/>
                                        </p:tgtEl>
                                        <p:attrNameLst>
                                          <p:attrName>style.visibility</p:attrName>
                                        </p:attrNameLst>
                                      </p:cBhvr>
                                      <p:to>
                                        <p:strVal val="visible"/>
                                      </p:to>
                                    </p:set>
                                    <p:animEffect transition="in" filter="fade">
                                      <p:cBhvr>
                                        <p:cTn id="141" dur="500"/>
                                        <p:tgtEl>
                                          <p:spTgt spid="75"/>
                                        </p:tgtEl>
                                      </p:cBhvr>
                                    </p:animEffect>
                                  </p:childTnLst>
                                </p:cTn>
                              </p:par>
                              <p:par>
                                <p:cTn id="142" presetID="42" presetClass="path" presetSubtype="0" decel="100000" fill="hold" grpId="1" nodeType="withEffect">
                                  <p:stCondLst>
                                    <p:cond delay="750"/>
                                  </p:stCondLst>
                                  <p:childTnLst>
                                    <p:animMotion origin="layout" path="M 2.5E-6 0.03888 L 2.5E-6 4.07407E-6 " pathEditMode="relative" rAng="0" ptsTypes="AA">
                                      <p:cBhvr>
                                        <p:cTn id="143" dur="750" fill="hold"/>
                                        <p:tgtEl>
                                          <p:spTgt spid="75"/>
                                        </p:tgtEl>
                                        <p:attrNameLst>
                                          <p:attrName>ppt_x</p:attrName>
                                          <p:attrName>ppt_y</p:attrName>
                                        </p:attrNameLst>
                                      </p:cBhvr>
                                      <p:rCtr x="0" y="-1944"/>
                                    </p:animMotion>
                                  </p:childTnLst>
                                </p:cTn>
                              </p:par>
                              <p:par>
                                <p:cTn id="144" presetID="10" presetClass="entr" presetSubtype="0" fill="hold" grpId="0" nodeType="withEffect">
                                  <p:stCondLst>
                                    <p:cond delay="750"/>
                                  </p:stCondLst>
                                  <p:childTnLst>
                                    <p:set>
                                      <p:cBhvr>
                                        <p:cTn id="145" dur="1" fill="hold">
                                          <p:stCondLst>
                                            <p:cond delay="0"/>
                                          </p:stCondLst>
                                        </p:cTn>
                                        <p:tgtEl>
                                          <p:spTgt spid="76"/>
                                        </p:tgtEl>
                                        <p:attrNameLst>
                                          <p:attrName>style.visibility</p:attrName>
                                        </p:attrNameLst>
                                      </p:cBhvr>
                                      <p:to>
                                        <p:strVal val="visible"/>
                                      </p:to>
                                    </p:set>
                                    <p:animEffect transition="in" filter="fade">
                                      <p:cBhvr>
                                        <p:cTn id="146" dur="500"/>
                                        <p:tgtEl>
                                          <p:spTgt spid="76"/>
                                        </p:tgtEl>
                                      </p:cBhvr>
                                    </p:animEffect>
                                  </p:childTnLst>
                                </p:cTn>
                              </p:par>
                              <p:par>
                                <p:cTn id="147" presetID="42" presetClass="path" presetSubtype="0" decel="100000" fill="hold" grpId="1" nodeType="withEffect">
                                  <p:stCondLst>
                                    <p:cond delay="750"/>
                                  </p:stCondLst>
                                  <p:childTnLst>
                                    <p:animMotion origin="layout" path="M 2.5E-6 0.03888 L 2.5E-6 4.07407E-6 " pathEditMode="relative" rAng="0" ptsTypes="AA">
                                      <p:cBhvr>
                                        <p:cTn id="148" dur="750" fill="hold"/>
                                        <p:tgtEl>
                                          <p:spTgt spid="76"/>
                                        </p:tgtEl>
                                        <p:attrNameLst>
                                          <p:attrName>ppt_x</p:attrName>
                                          <p:attrName>ppt_y</p:attrName>
                                        </p:attrNameLst>
                                      </p:cBhvr>
                                      <p:rCtr x="0" y="-1944"/>
                                    </p:animMotion>
                                  </p:childTnLst>
                                </p:cTn>
                              </p:par>
                              <p:par>
                                <p:cTn id="149" presetID="10" presetClass="entr" presetSubtype="0" fill="hold" grpId="0" nodeType="withEffect">
                                  <p:stCondLst>
                                    <p:cond delay="750"/>
                                  </p:stCondLst>
                                  <p:childTnLst>
                                    <p:set>
                                      <p:cBhvr>
                                        <p:cTn id="150" dur="1" fill="hold">
                                          <p:stCondLst>
                                            <p:cond delay="0"/>
                                          </p:stCondLst>
                                        </p:cTn>
                                        <p:tgtEl>
                                          <p:spTgt spid="77"/>
                                        </p:tgtEl>
                                        <p:attrNameLst>
                                          <p:attrName>style.visibility</p:attrName>
                                        </p:attrNameLst>
                                      </p:cBhvr>
                                      <p:to>
                                        <p:strVal val="visible"/>
                                      </p:to>
                                    </p:set>
                                    <p:animEffect transition="in" filter="fade">
                                      <p:cBhvr>
                                        <p:cTn id="151" dur="500"/>
                                        <p:tgtEl>
                                          <p:spTgt spid="77"/>
                                        </p:tgtEl>
                                      </p:cBhvr>
                                    </p:animEffect>
                                  </p:childTnLst>
                                </p:cTn>
                              </p:par>
                              <p:par>
                                <p:cTn id="152" presetID="42" presetClass="path" presetSubtype="0" decel="100000" fill="hold" grpId="1" nodeType="withEffect">
                                  <p:stCondLst>
                                    <p:cond delay="750"/>
                                  </p:stCondLst>
                                  <p:childTnLst>
                                    <p:animMotion origin="layout" path="M 2.5E-6 0.03888 L 2.5E-6 4.07407E-6 " pathEditMode="relative" rAng="0" ptsTypes="AA">
                                      <p:cBhvr>
                                        <p:cTn id="153" dur="750" fill="hold"/>
                                        <p:tgtEl>
                                          <p:spTgt spid="77"/>
                                        </p:tgtEl>
                                        <p:attrNameLst>
                                          <p:attrName>ppt_x</p:attrName>
                                          <p:attrName>ppt_y</p:attrName>
                                        </p:attrNameLst>
                                      </p:cBhvr>
                                      <p:rCtr x="0" y="-1944"/>
                                    </p:animMotion>
                                  </p:childTnLst>
                                </p:cTn>
                              </p:par>
                              <p:par>
                                <p:cTn id="154" presetID="10" presetClass="entr" presetSubtype="0" fill="hold" grpId="0" nodeType="withEffect">
                                  <p:stCondLst>
                                    <p:cond delay="750"/>
                                  </p:stCondLst>
                                  <p:childTnLst>
                                    <p:set>
                                      <p:cBhvr>
                                        <p:cTn id="155" dur="1" fill="hold">
                                          <p:stCondLst>
                                            <p:cond delay="0"/>
                                          </p:stCondLst>
                                        </p:cTn>
                                        <p:tgtEl>
                                          <p:spTgt spid="73"/>
                                        </p:tgtEl>
                                        <p:attrNameLst>
                                          <p:attrName>style.visibility</p:attrName>
                                        </p:attrNameLst>
                                      </p:cBhvr>
                                      <p:to>
                                        <p:strVal val="visible"/>
                                      </p:to>
                                    </p:set>
                                    <p:animEffect transition="in" filter="fade">
                                      <p:cBhvr>
                                        <p:cTn id="156" dur="500"/>
                                        <p:tgtEl>
                                          <p:spTgt spid="73"/>
                                        </p:tgtEl>
                                      </p:cBhvr>
                                    </p:animEffect>
                                  </p:childTnLst>
                                </p:cTn>
                              </p:par>
                              <p:par>
                                <p:cTn id="157" presetID="42" presetClass="path" presetSubtype="0" decel="100000" fill="hold" grpId="1" nodeType="withEffect">
                                  <p:stCondLst>
                                    <p:cond delay="750"/>
                                  </p:stCondLst>
                                  <p:childTnLst>
                                    <p:animMotion origin="layout" path="M 2.5E-6 0.03888 L 2.5E-6 4.07407E-6 " pathEditMode="relative" rAng="0" ptsTypes="AA">
                                      <p:cBhvr>
                                        <p:cTn id="158" dur="750" fill="hold"/>
                                        <p:tgtEl>
                                          <p:spTgt spid="73"/>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66" grpId="0" animBg="1"/>
      <p:bldP spid="66" grpId="1" animBg="1"/>
      <p:bldP spid="60" grpId="0" animBg="1"/>
      <p:bldP spid="60" grpId="1" animBg="1"/>
      <p:bldP spid="25" grpId="0" animBg="1"/>
      <p:bldP spid="129" grpId="0" animBg="1"/>
      <p:bldP spid="129" grpId="1" animBg="1"/>
      <p:bldP spid="42" grpId="0" animBg="1"/>
      <p:bldP spid="42" grpId="1" animBg="1"/>
      <p:bldP spid="34" grpId="0" animBg="1"/>
      <p:bldP spid="34" grpId="1" animBg="1"/>
      <p:bldP spid="82" grpId="0" animBg="1"/>
      <p:bldP spid="82" grpId="1" animBg="1"/>
      <p:bldP spid="4" grpId="0" animBg="1"/>
      <p:bldP spid="4" grpId="1" animBg="1"/>
      <p:bldP spid="26" grpId="0"/>
      <p:bldP spid="26" grpId="1"/>
      <p:bldP spid="11" grpId="0"/>
      <p:bldP spid="11" grpId="1"/>
      <p:bldP spid="33" grpId="0" animBg="1"/>
      <p:bldP spid="33" grpId="1" animBg="1"/>
      <p:bldP spid="44" grpId="0" animBg="1"/>
      <p:bldP spid="44" grpId="1" animBg="1"/>
      <p:bldP spid="48" grpId="0" animBg="1"/>
      <p:bldP spid="48" grpId="1" animBg="1"/>
      <p:bldP spid="49" grpId="0"/>
      <p:bldP spid="49" grpId="1"/>
      <p:bldP spid="50" grpId="0"/>
      <p:bldP spid="50" grpId="1"/>
      <p:bldP spid="61" grpId="0" animBg="1"/>
      <p:bldP spid="61" grpId="1" animBg="1"/>
      <p:bldP spid="62" grpId="0" animBg="1"/>
      <p:bldP spid="62" grpId="1" animBg="1"/>
      <p:bldP spid="63" grpId="0" animBg="1"/>
      <p:bldP spid="63" grpId="1" animBg="1"/>
      <p:bldP spid="64" grpId="0"/>
      <p:bldP spid="64" grpId="1"/>
      <p:bldP spid="67" grpId="0" animBg="1"/>
      <p:bldP spid="67" grpId="1" animBg="1"/>
      <p:bldP spid="68" grpId="0" animBg="1"/>
      <p:bldP spid="68" grpId="1" animBg="1"/>
      <p:bldP spid="69" grpId="0" animBg="1"/>
      <p:bldP spid="69" grpId="1" animBg="1"/>
      <p:bldP spid="70" grpId="0"/>
      <p:bldP spid="70" grpId="1"/>
      <p:bldP spid="71" grpId="0"/>
      <p:bldP spid="71" grpId="1"/>
      <p:bldP spid="73" grpId="0" animBg="1"/>
      <p:bldP spid="73" grpId="1" animBg="1"/>
      <p:bldP spid="74" grpId="0" animBg="1"/>
      <p:bldP spid="74" grpId="1" animBg="1"/>
      <p:bldP spid="75" grpId="0" animBg="1"/>
      <p:bldP spid="75" grpId="1" animBg="1"/>
      <p:bldP spid="76" grpId="0"/>
      <p:bldP spid="76" grpId="1"/>
      <p:bldP spid="77" grpId="0"/>
      <p:bldP spid="77" grpId="1"/>
      <p:bldP spid="65" grpId="0"/>
      <p:bldP spid="65" grpId="1"/>
    </p:bldLst>
  </p:timing>
</p:sld>
</file>

<file path=ppt/tags/tag1.xml><?xml version="1.0" encoding="utf-8"?>
<p:tagLst xmlns:a="http://schemas.openxmlformats.org/drawingml/2006/main" xmlns:r="http://schemas.openxmlformats.org/officeDocument/2006/relationships" xmlns:p="http://schemas.openxmlformats.org/presentationml/2006/main">
  <p:tag name="BRIGHTSLIDE_SLIDE_COLLAPSED" val="TRUE"/>
</p:tagLst>
</file>

<file path=ppt/theme/theme1.xml><?xml version="1.0" encoding="utf-8"?>
<a:theme xmlns:a="http://schemas.openxmlformats.org/drawingml/2006/main" name="FY25 M365">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FY25 M365" id="{A6CBD453-F994-4221-997F-8A418653B81F}" vid="{E60CFC55-524E-4C58-B203-CE4A3B1AF40F}"/>
    </a:ext>
  </a:extLst>
</a:theme>
</file>

<file path=ppt/theme/theme2.xml><?xml version="1.0" encoding="utf-8"?>
<a:theme xmlns:a="http://schemas.openxmlformats.org/drawingml/2006/main" name="2_Azure 2023 Template">
  <a:themeElements>
    <a:clrScheme name="Custom 4">
      <a:dk1>
        <a:srgbClr val="000000"/>
      </a:dk1>
      <a:lt1>
        <a:srgbClr val="FFFFFF"/>
      </a:lt1>
      <a:dk2>
        <a:srgbClr val="0078D4"/>
      </a:dk2>
      <a:lt2>
        <a:srgbClr val="E8E6DF"/>
      </a:lt2>
      <a:accent1>
        <a:srgbClr val="0078D4"/>
      </a:accent1>
      <a:accent2>
        <a:srgbClr val="2A446F"/>
      </a:accent2>
      <a:accent3>
        <a:srgbClr val="49C5B1"/>
      </a:accent3>
      <a:accent4>
        <a:srgbClr val="8DE971"/>
      </a:accent4>
      <a:accent5>
        <a:srgbClr val="F4364F"/>
      </a:accent5>
      <a:accent6>
        <a:srgbClr val="C03BC4"/>
      </a:accent6>
      <a:hlink>
        <a:srgbClr val="091F2C"/>
      </a:hlink>
      <a:folHlink>
        <a:srgbClr val="091F2C"/>
      </a:folHlink>
    </a:clrScheme>
    <a:fontScheme name="Custom 4">
      <a:majorFont>
        <a:latin typeface="Segoe Sans Text Semibold"/>
        <a:ea typeface=""/>
        <a:cs typeface=""/>
      </a:majorFont>
      <a:minorFont>
        <a:latin typeface="Segoe Sans Tex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AzureTemplate_2023_v09" id="{84C66EF3-53A2-9A4F-A8C8-B123E5EB98BF}" vid="{4F8F454D-D741-BE40-A1B6-EA401B48B1B9}"/>
    </a:ext>
  </a:extLst>
</a:theme>
</file>

<file path=ppt/theme/theme3.xml><?xml version="1.0" encoding="utf-8"?>
<a:theme xmlns:a="http://schemas.openxmlformats.org/drawingml/2006/main" name="1_Microsoft AI Tour 16:9 Template Light">
  <a:themeElements>
    <a:clrScheme name="Custom 193">
      <a:dk1>
        <a:srgbClr val="000000"/>
      </a:dk1>
      <a:lt1>
        <a:srgbClr val="FFFFFF"/>
      </a:lt1>
      <a:dk2>
        <a:srgbClr val="2A446F"/>
      </a:dk2>
      <a:lt2>
        <a:srgbClr val="E8E6DF"/>
      </a:lt2>
      <a:accent1>
        <a:srgbClr val="8661C5"/>
      </a:accent1>
      <a:accent2>
        <a:srgbClr val="0078D4"/>
      </a:accent2>
      <a:accent3>
        <a:srgbClr val="8DE971"/>
      </a:accent3>
      <a:accent4>
        <a:srgbClr val="8C8279"/>
      </a:accent4>
      <a:accent5>
        <a:srgbClr val="463668"/>
      </a:accent5>
      <a:accent6>
        <a:srgbClr val="D7D2CB"/>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AI Tour_2024_16-9 Event-template.potx" id="{10A8AE99-8A8D-4608-9F84-61FDF4D5C73D}" vid="{B4F0B07B-3A4D-4C62-94BD-A9EACF6FFAE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d7cdd09-fef8-484d-8efb-f073c5fd928a" xsi:nil="true"/>
    <lcf76f155ced4ddcb4097134ff3c332f xmlns="2535386a-10b8-4232-a94c-9d3ed4540ad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72BC734-6AA9-4A01-8BC9-956E07ADE0CA}"/>
</file>

<file path=customXml/itemProps2.xml><?xml version="1.0" encoding="utf-8"?>
<ds:datastoreItem xmlns:ds="http://schemas.openxmlformats.org/officeDocument/2006/customXml" ds:itemID="{0E108DFF-C4F9-4739-9A4A-7A073A8EAD51}">
  <ds:schemaRefs>
    <ds:schemaRef ds:uri="http://schemas.microsoft.com/sharepoint/v3/contenttype/forms"/>
  </ds:schemaRefs>
</ds:datastoreItem>
</file>

<file path=customXml/itemProps3.xml><?xml version="1.0" encoding="utf-8"?>
<ds:datastoreItem xmlns:ds="http://schemas.openxmlformats.org/officeDocument/2006/customXml" ds:itemID="{524F09F5-F6A4-43F8-BF18-B686A2EB563A}">
  <ds:schemaRefs>
    <ds:schemaRef ds:uri="http://purl.org/dc/elements/1.1/"/>
    <ds:schemaRef ds:uri="http://purl.org/dc/terms/"/>
    <ds:schemaRef ds:uri="http://schemas.microsoft.com/office/2006/documentManagement/types"/>
    <ds:schemaRef ds:uri="http://www.w3.org/XML/1998/namespace"/>
    <ds:schemaRef ds:uri="http://schemas.microsoft.com/sharepoint/v3"/>
    <ds:schemaRef ds:uri="http://schemas.microsoft.com/office/infopath/2007/PartnerControls"/>
    <ds:schemaRef ds:uri="http://schemas.openxmlformats.org/package/2006/metadata/core-properties"/>
    <ds:schemaRef ds:uri="254ab26a-04f6-42f5-9555-e3c9fb1706a1"/>
    <ds:schemaRef ds:uri="a7384ce8-a2ad-4061-818a-88bf72b6eefd"/>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13343</Words>
  <Application>Microsoft Office PowerPoint</Application>
  <PresentationFormat>Widescreen</PresentationFormat>
  <Paragraphs>940</Paragraphs>
  <Slides>40</Slides>
  <Notes>40</Notes>
  <HiddenSlides>2</HiddenSlides>
  <MMClips>0</MMClips>
  <ScaleCrop>false</ScaleCrop>
  <HeadingPairs>
    <vt:vector size="6" baseType="variant">
      <vt:variant>
        <vt:lpstr>Fonts Used</vt:lpstr>
      </vt:variant>
      <vt:variant>
        <vt:i4>19</vt:i4>
      </vt:variant>
      <vt:variant>
        <vt:lpstr>Theme</vt:lpstr>
      </vt:variant>
      <vt:variant>
        <vt:i4>3</vt:i4>
      </vt:variant>
      <vt:variant>
        <vt:lpstr>Slide Titles</vt:lpstr>
      </vt:variant>
      <vt:variant>
        <vt:i4>40</vt:i4>
      </vt:variant>
    </vt:vector>
  </HeadingPairs>
  <TitlesOfParts>
    <vt:vector size="62" baseType="lpstr">
      <vt:lpstr>Aptos</vt:lpstr>
      <vt:lpstr>Arial</vt:lpstr>
      <vt:lpstr>Britannic Bold</vt:lpstr>
      <vt:lpstr>Calibri</vt:lpstr>
      <vt:lpstr>Consolas</vt:lpstr>
      <vt:lpstr>Courier New</vt:lpstr>
      <vt:lpstr>Graphik Web</vt:lpstr>
      <vt:lpstr>Segoe Sans Display</vt:lpstr>
      <vt:lpstr>Segoe Sans Display Semibold</vt:lpstr>
      <vt:lpstr>Segoe Sans Text</vt:lpstr>
      <vt:lpstr>Segoe Sans Text Semibold</vt:lpstr>
      <vt:lpstr>Segoe UI</vt:lpstr>
      <vt:lpstr>Segoe UI Light</vt:lpstr>
      <vt:lpstr>Segoe UI Semibold</vt:lpstr>
      <vt:lpstr>Segoe UI Semilight</vt:lpstr>
      <vt:lpstr>SegoeUI</vt:lpstr>
      <vt:lpstr>Symbol</vt:lpstr>
      <vt:lpstr>var(--fontFamilyBase)</vt:lpstr>
      <vt:lpstr>Wingdings</vt:lpstr>
      <vt:lpstr>FY25 M365</vt:lpstr>
      <vt:lpstr>2_Azure 2023 Template</vt:lpstr>
      <vt:lpstr>1_Microsoft AI Tour 16:9 Template Light</vt:lpstr>
      <vt:lpstr>Partner reference for customer deck: [Do not present this slide].</vt:lpstr>
      <vt:lpstr>Securely harness the power of productivity tools and AI with Microsoft 365  Speaker name, title</vt:lpstr>
      <vt:lpstr>Agenda</vt:lpstr>
      <vt:lpstr>Empower business transformation</vt:lpstr>
      <vt:lpstr>As hybrid work increases, a disconnected organization can cause productivity challenges</vt:lpstr>
      <vt:lpstr>AI adoption is rising, boosting productivity and ROI </vt:lpstr>
      <vt:lpstr>Organizations continue to face ongoing security and data risks</vt:lpstr>
      <vt:lpstr>Security and data protection are crucial for AI readiness</vt:lpstr>
      <vt:lpstr>Empower transformation while protecting your organization with Microsoft 365 E3</vt:lpstr>
      <vt:lpstr>Securely harness the power of productivity tools and AI</vt:lpstr>
      <vt:lpstr>Transform the way you work with secure productivity</vt:lpstr>
      <vt:lpstr>People need the right tools to elevate their productivity</vt:lpstr>
      <vt:lpstr>Transform work with productivity apps and accessibility</vt:lpstr>
      <vt:lpstr>Securely adopt web-grounded AI experiences</vt:lpstr>
      <vt:lpstr>Total Economic Impact of Microsoft 365 E3:  Productivity time savings </vt:lpstr>
      <vt:lpstr>Solistica transforms collaboration and security</vt:lpstr>
      <vt:lpstr>Establish AI-ready business protection</vt:lpstr>
      <vt:lpstr>Security and data protection are crucial for AI readiness</vt:lpstr>
      <vt:lpstr>Zero Trust principles create a foundation for AI-ready  business protection</vt:lpstr>
      <vt:lpstr>Build an AI-ready security foundation with Zero Trust principles and Microsoft 365 E3</vt:lpstr>
      <vt:lpstr>Spotlight: Protect your organization from risks associated with generative AI app use</vt:lpstr>
      <vt:lpstr>A snapshot: Protect your devices and stay secure with Microsoft Defender for Endpoint P1</vt:lpstr>
      <vt:lpstr>Spotlight: Apply Zero Trust principles to Copilot</vt:lpstr>
      <vt:lpstr>Spotlight: Apply Zero Trust principles to Copilot</vt:lpstr>
      <vt:lpstr>Total Economic Impact of Microsoft 365 E3: Reduced risk of security breaches</vt:lpstr>
      <vt:lpstr>SEB keeps employees securely connected, reducing risks</vt:lpstr>
      <vt:lpstr>Securely harness the power of productivity tools and AI.  </vt:lpstr>
      <vt:lpstr>Consolidating the vendors and tools IT manages reduces costs and risks </vt:lpstr>
      <vt:lpstr>Reduce complexity and risks to enhance business performance through IT</vt:lpstr>
      <vt:lpstr>Total Economic Impact of Microsoft 365 E3: Reduces cost and complexity, saving time for IT</vt:lpstr>
      <vt:lpstr>ENGIE migrated 45,000 devices to a cloud-managed environment with Windows 11 and Intune.</vt:lpstr>
      <vt:lpstr>Securely harness the power of productivity tools and AI</vt:lpstr>
      <vt:lpstr>Total Economic Impact™ of  Microsoft 365 E3</vt:lpstr>
      <vt:lpstr>Total Economic  Impact™ of  Microsoft 365 E3 Forrester conducted interviews with five customers and conducted a survey of 269 respondents and analyzed their data, revealing the financial impact of using Microsoft 365 E3 over a three-year period.</vt:lpstr>
      <vt:lpstr>Quote slide</vt:lpstr>
      <vt:lpstr>Headline with &lt;customer name&gt; and high-level statement on the achieved results</vt:lpstr>
      <vt:lpstr>Security and compliance for Microsoft 365 Copilot</vt:lpstr>
      <vt:lpstr>Let us help you get started</vt:lpstr>
      <vt:lpstr>Thank you!</vt:lpstr>
      <vt:lpstr>Microsoft 365 E3 Zero Trust solutions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MCEM Event</dc:title>
  <dc:creator>Jennie Cady</dc:creator>
  <cp:lastModifiedBy>Myka Martin (BRIDGE PARTNERS LLC)</cp:lastModifiedBy>
  <cp:revision>9</cp:revision>
  <dcterms:created xsi:type="dcterms:W3CDTF">2024-11-14T18:12:26Z</dcterms:created>
  <dcterms:modified xsi:type="dcterms:W3CDTF">2025-03-05T18:50:52Z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0x010100759D3432FEC7444D8BA76D7B01010F81</vt:lpwstr>
  </property>
  <property fmtid="{D5CDD505-2E9C-101B-9397-08002B2CF9AE}" pid="3" name="_dlc_policyId">
    <vt:lpwstr>0x01010070AB3889E58DB141A6E1281B02136174|-369733750</vt:lpwstr>
  </property>
  <property fmtid="{D5CDD505-2E9C-101B-9397-08002B2CF9AE}" pid="4"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y fmtid="{D5CDD505-2E9C-101B-9397-08002B2CF9AE}" pid="5" name="MediaServiceImageTags">
    <vt:lpwstr/>
  </property>
</Properties>
</file>